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68"/>
  </p:notesMasterIdLst>
  <p:sldIdLst>
    <p:sldId id="256" r:id="rId2"/>
    <p:sldId id="257" r:id="rId3"/>
    <p:sldId id="258" r:id="rId4"/>
    <p:sldId id="259" r:id="rId5"/>
    <p:sldId id="260" r:id="rId6"/>
    <p:sldId id="261" r:id="rId7"/>
    <p:sldId id="306" r:id="rId8"/>
    <p:sldId id="262" r:id="rId9"/>
    <p:sldId id="309" r:id="rId10"/>
    <p:sldId id="310" r:id="rId11"/>
    <p:sldId id="311" r:id="rId12"/>
    <p:sldId id="307" r:id="rId13"/>
    <p:sldId id="266" r:id="rId14"/>
    <p:sldId id="308" r:id="rId15"/>
    <p:sldId id="265" r:id="rId16"/>
    <p:sldId id="267"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312" r:id="rId31"/>
    <p:sldId id="313" r:id="rId32"/>
    <p:sldId id="314"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315" r:id="rId48"/>
    <p:sldId id="316" r:id="rId49"/>
    <p:sldId id="317" r:id="rId50"/>
    <p:sldId id="318" r:id="rId51"/>
    <p:sldId id="319" r:id="rId52"/>
    <p:sldId id="296" r:id="rId53"/>
    <p:sldId id="297" r:id="rId54"/>
    <p:sldId id="298" r:id="rId55"/>
    <p:sldId id="299" r:id="rId56"/>
    <p:sldId id="300" r:id="rId57"/>
    <p:sldId id="301" r:id="rId58"/>
    <p:sldId id="302" r:id="rId59"/>
    <p:sldId id="303" r:id="rId60"/>
    <p:sldId id="320" r:id="rId61"/>
    <p:sldId id="321" r:id="rId62"/>
    <p:sldId id="322" r:id="rId63"/>
    <p:sldId id="323" r:id="rId64"/>
    <p:sldId id="324" r:id="rId65"/>
    <p:sldId id="305" r:id="rId66"/>
    <p:sldId id="304" r:id="rId6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506"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741097-CDF6-44A3-9BCB-849DE63FFD7C}"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pPr rtl="1"/>
          <a:endParaRPr lang="ar-IQ"/>
        </a:p>
      </dgm:t>
    </dgm:pt>
    <dgm:pt modelId="{A801B927-38DE-4286-BCB8-51748325505E}">
      <dgm:prSet/>
      <dgm:spPr/>
      <dgm:t>
        <a:bodyPr/>
        <a:lstStyle/>
        <a:p>
          <a:pPr rtl="0"/>
          <a:r>
            <a:rPr lang="ar-IQ" b="1" dirty="0" smtClean="0"/>
            <a:t>الحقيبة التعليمية لمادة حقوق الإنسان </a:t>
          </a:r>
          <a:endParaRPr lang="ar-IQ" b="1" dirty="0"/>
        </a:p>
      </dgm:t>
    </dgm:pt>
    <dgm:pt modelId="{3A7867A0-30BD-4CC3-921C-176545F854BB}" type="parTrans" cxnId="{80E16415-516D-469C-A744-418100CDBF46}">
      <dgm:prSet/>
      <dgm:spPr/>
      <dgm:t>
        <a:bodyPr/>
        <a:lstStyle/>
        <a:p>
          <a:pPr rtl="1"/>
          <a:endParaRPr lang="ar-IQ"/>
        </a:p>
      </dgm:t>
    </dgm:pt>
    <dgm:pt modelId="{611AB34E-8887-47CA-9707-4175B68B9727}" type="sibTrans" cxnId="{80E16415-516D-469C-A744-418100CDBF46}">
      <dgm:prSet/>
      <dgm:spPr/>
      <dgm:t>
        <a:bodyPr/>
        <a:lstStyle/>
        <a:p>
          <a:pPr rtl="1"/>
          <a:endParaRPr lang="ar-IQ"/>
        </a:p>
      </dgm:t>
    </dgm:pt>
    <dgm:pt modelId="{588A0F7A-4551-45D0-A00B-E15FAA05FB85}" type="pres">
      <dgm:prSet presAssocID="{E4741097-CDF6-44A3-9BCB-849DE63FFD7C}" presName="CompostProcess" presStyleCnt="0">
        <dgm:presLayoutVars>
          <dgm:dir/>
          <dgm:resizeHandles val="exact"/>
        </dgm:presLayoutVars>
      </dgm:prSet>
      <dgm:spPr/>
      <dgm:t>
        <a:bodyPr/>
        <a:lstStyle/>
        <a:p>
          <a:pPr rtl="1"/>
          <a:endParaRPr lang="ar-IQ"/>
        </a:p>
      </dgm:t>
    </dgm:pt>
    <dgm:pt modelId="{9EDC667E-2144-48B1-A724-1FEB44E18669}" type="pres">
      <dgm:prSet presAssocID="{E4741097-CDF6-44A3-9BCB-849DE63FFD7C}" presName="arrow" presStyleLbl="bgShp" presStyleIdx="0" presStyleCnt="1"/>
      <dgm:spPr/>
    </dgm:pt>
    <dgm:pt modelId="{D1A6B6E7-F90F-4D7B-835E-E083B2AB9636}" type="pres">
      <dgm:prSet presAssocID="{E4741097-CDF6-44A3-9BCB-849DE63FFD7C}" presName="linearProcess" presStyleCnt="0"/>
      <dgm:spPr/>
    </dgm:pt>
    <dgm:pt modelId="{BEBA1D65-7A73-4199-A947-63CBB7F3469A}" type="pres">
      <dgm:prSet presAssocID="{A801B927-38DE-4286-BCB8-51748325505E}" presName="textNode" presStyleLbl="node1" presStyleIdx="0" presStyleCnt="1">
        <dgm:presLayoutVars>
          <dgm:bulletEnabled val="1"/>
        </dgm:presLayoutVars>
      </dgm:prSet>
      <dgm:spPr/>
      <dgm:t>
        <a:bodyPr/>
        <a:lstStyle/>
        <a:p>
          <a:pPr rtl="1"/>
          <a:endParaRPr lang="ar-IQ"/>
        </a:p>
      </dgm:t>
    </dgm:pt>
  </dgm:ptLst>
  <dgm:cxnLst>
    <dgm:cxn modelId="{38E1723C-8DE3-4AC1-9CDC-047A27B00C3E}" type="presOf" srcId="{E4741097-CDF6-44A3-9BCB-849DE63FFD7C}" destId="{588A0F7A-4551-45D0-A00B-E15FAA05FB85}" srcOrd="0" destOrd="0" presId="urn:microsoft.com/office/officeart/2005/8/layout/hProcess9"/>
    <dgm:cxn modelId="{22036193-BBC5-4ECF-BFF3-41FB4D05CB0F}" type="presOf" srcId="{A801B927-38DE-4286-BCB8-51748325505E}" destId="{BEBA1D65-7A73-4199-A947-63CBB7F3469A}" srcOrd="0" destOrd="0" presId="urn:microsoft.com/office/officeart/2005/8/layout/hProcess9"/>
    <dgm:cxn modelId="{80E16415-516D-469C-A744-418100CDBF46}" srcId="{E4741097-CDF6-44A3-9BCB-849DE63FFD7C}" destId="{A801B927-38DE-4286-BCB8-51748325505E}" srcOrd="0" destOrd="0" parTransId="{3A7867A0-30BD-4CC3-921C-176545F854BB}" sibTransId="{611AB34E-8887-47CA-9707-4175B68B9727}"/>
    <dgm:cxn modelId="{E3999204-D031-47DD-9724-1F9A431371B6}" type="presParOf" srcId="{588A0F7A-4551-45D0-A00B-E15FAA05FB85}" destId="{9EDC667E-2144-48B1-A724-1FEB44E18669}" srcOrd="0" destOrd="0" presId="urn:microsoft.com/office/officeart/2005/8/layout/hProcess9"/>
    <dgm:cxn modelId="{12278BE0-2683-4428-9F01-B3FEC7D992B3}" type="presParOf" srcId="{588A0F7A-4551-45D0-A00B-E15FAA05FB85}" destId="{D1A6B6E7-F90F-4D7B-835E-E083B2AB9636}" srcOrd="1" destOrd="0" presId="urn:microsoft.com/office/officeart/2005/8/layout/hProcess9"/>
    <dgm:cxn modelId="{25F31011-3075-4BAA-97A4-1DC5A225F4E5}" type="presParOf" srcId="{D1A6B6E7-F90F-4D7B-835E-E083B2AB9636}" destId="{BEBA1D65-7A73-4199-A947-63CBB7F3469A}"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3A5B3A-CDB1-46B0-A5EC-54A4CDA87B53}" type="doc">
      <dgm:prSet loTypeId="urn:microsoft.com/office/officeart/2005/8/layout/vList2" loCatId="list" qsTypeId="urn:microsoft.com/office/officeart/2005/8/quickstyle/simple1" qsCatId="simple" csTypeId="urn:microsoft.com/office/officeart/2005/8/colors/accent2_2" csCatId="accent2" phldr="1"/>
      <dgm:spPr/>
      <dgm:t>
        <a:bodyPr/>
        <a:lstStyle/>
        <a:p>
          <a:pPr rtl="1"/>
          <a:endParaRPr lang="ar-IQ"/>
        </a:p>
      </dgm:t>
    </dgm:pt>
    <dgm:pt modelId="{298CB7C8-C57C-4F04-B3BF-A8A9C77799D9}">
      <dgm:prSet/>
      <dgm:spPr/>
      <dgm:t>
        <a:bodyPr/>
        <a:lstStyle/>
        <a:p>
          <a:pPr rtl="1"/>
          <a:r>
            <a:rPr lang="ar-IQ" dirty="0" smtClean="0"/>
            <a:t>إعداد المدرس المساعد</a:t>
          </a:r>
          <a:endParaRPr lang="ar-IQ" dirty="0"/>
        </a:p>
      </dgm:t>
    </dgm:pt>
    <dgm:pt modelId="{3EADF60F-0FBA-4A1C-BE35-F8F5FEA46C76}" type="parTrans" cxnId="{EF2C2FCC-52BD-46ED-BFBD-DFCE703E0FCC}">
      <dgm:prSet/>
      <dgm:spPr/>
      <dgm:t>
        <a:bodyPr/>
        <a:lstStyle/>
        <a:p>
          <a:pPr rtl="1"/>
          <a:endParaRPr lang="ar-IQ"/>
        </a:p>
      </dgm:t>
    </dgm:pt>
    <dgm:pt modelId="{9874DA4A-171E-4F93-8F06-7B72D96BE372}" type="sibTrans" cxnId="{EF2C2FCC-52BD-46ED-BFBD-DFCE703E0FCC}">
      <dgm:prSet/>
      <dgm:spPr/>
      <dgm:t>
        <a:bodyPr/>
        <a:lstStyle/>
        <a:p>
          <a:pPr rtl="1"/>
          <a:endParaRPr lang="ar-IQ"/>
        </a:p>
      </dgm:t>
    </dgm:pt>
    <dgm:pt modelId="{F72FC836-935A-4020-8468-F03FD11C3D51}">
      <dgm:prSet/>
      <dgm:spPr/>
      <dgm:t>
        <a:bodyPr/>
        <a:lstStyle/>
        <a:p>
          <a:pPr rtl="1"/>
          <a:r>
            <a:rPr lang="ar-IQ" dirty="0" smtClean="0"/>
            <a:t>إسراء جواد </a:t>
          </a:r>
          <a:endParaRPr lang="ar-IQ" dirty="0"/>
        </a:p>
      </dgm:t>
    </dgm:pt>
    <dgm:pt modelId="{890B2AA9-A679-4A33-B009-D978081B4BFE}" type="parTrans" cxnId="{DFB1F698-6529-4A1F-9FD0-F79A6AA8E8F7}">
      <dgm:prSet/>
      <dgm:spPr/>
      <dgm:t>
        <a:bodyPr/>
        <a:lstStyle/>
        <a:p>
          <a:pPr rtl="1"/>
          <a:endParaRPr lang="ar-IQ"/>
        </a:p>
      </dgm:t>
    </dgm:pt>
    <dgm:pt modelId="{84B4C7E6-0839-4978-A07E-E4D81FEA46C7}" type="sibTrans" cxnId="{DFB1F698-6529-4A1F-9FD0-F79A6AA8E8F7}">
      <dgm:prSet/>
      <dgm:spPr/>
      <dgm:t>
        <a:bodyPr/>
        <a:lstStyle/>
        <a:p>
          <a:pPr rtl="1"/>
          <a:endParaRPr lang="ar-IQ"/>
        </a:p>
      </dgm:t>
    </dgm:pt>
    <dgm:pt modelId="{D4D00A2D-DC05-4685-B4F5-40F6F53F9E20}" type="pres">
      <dgm:prSet presAssocID="{253A5B3A-CDB1-46B0-A5EC-54A4CDA87B53}" presName="linear" presStyleCnt="0">
        <dgm:presLayoutVars>
          <dgm:animLvl val="lvl"/>
          <dgm:resizeHandles val="exact"/>
        </dgm:presLayoutVars>
      </dgm:prSet>
      <dgm:spPr/>
      <dgm:t>
        <a:bodyPr/>
        <a:lstStyle/>
        <a:p>
          <a:pPr rtl="1"/>
          <a:endParaRPr lang="ar-IQ"/>
        </a:p>
      </dgm:t>
    </dgm:pt>
    <dgm:pt modelId="{2B1F7331-0653-43DB-AA23-31D31F48850F}" type="pres">
      <dgm:prSet presAssocID="{298CB7C8-C57C-4F04-B3BF-A8A9C77799D9}" presName="parentText" presStyleLbl="node1" presStyleIdx="0" presStyleCnt="2">
        <dgm:presLayoutVars>
          <dgm:chMax val="0"/>
          <dgm:bulletEnabled val="1"/>
        </dgm:presLayoutVars>
      </dgm:prSet>
      <dgm:spPr/>
      <dgm:t>
        <a:bodyPr/>
        <a:lstStyle/>
        <a:p>
          <a:pPr rtl="1"/>
          <a:endParaRPr lang="ar-IQ"/>
        </a:p>
      </dgm:t>
    </dgm:pt>
    <dgm:pt modelId="{D91A2AC0-3D24-40E5-B70E-74FC63B80B97}" type="pres">
      <dgm:prSet presAssocID="{9874DA4A-171E-4F93-8F06-7B72D96BE372}" presName="spacer" presStyleCnt="0"/>
      <dgm:spPr/>
    </dgm:pt>
    <dgm:pt modelId="{B7444BE0-D91F-4DF7-A305-B0A1BBAFFE78}" type="pres">
      <dgm:prSet presAssocID="{F72FC836-935A-4020-8468-F03FD11C3D51}" presName="parentText" presStyleLbl="node1" presStyleIdx="1" presStyleCnt="2">
        <dgm:presLayoutVars>
          <dgm:chMax val="0"/>
          <dgm:bulletEnabled val="1"/>
        </dgm:presLayoutVars>
      </dgm:prSet>
      <dgm:spPr/>
      <dgm:t>
        <a:bodyPr/>
        <a:lstStyle/>
        <a:p>
          <a:pPr rtl="1"/>
          <a:endParaRPr lang="ar-IQ"/>
        </a:p>
      </dgm:t>
    </dgm:pt>
  </dgm:ptLst>
  <dgm:cxnLst>
    <dgm:cxn modelId="{644E22CE-9DB5-4691-92DE-C75E11CFC0B1}" type="presOf" srcId="{253A5B3A-CDB1-46B0-A5EC-54A4CDA87B53}" destId="{D4D00A2D-DC05-4685-B4F5-40F6F53F9E20}" srcOrd="0" destOrd="0" presId="urn:microsoft.com/office/officeart/2005/8/layout/vList2"/>
    <dgm:cxn modelId="{9A20AE66-BB63-4E98-A4CF-45E87B4193BE}" type="presOf" srcId="{298CB7C8-C57C-4F04-B3BF-A8A9C77799D9}" destId="{2B1F7331-0653-43DB-AA23-31D31F48850F}" srcOrd="0" destOrd="0" presId="urn:microsoft.com/office/officeart/2005/8/layout/vList2"/>
    <dgm:cxn modelId="{1303FEE7-F829-49A8-A53D-A8DC259ACE8C}" type="presOf" srcId="{F72FC836-935A-4020-8468-F03FD11C3D51}" destId="{B7444BE0-D91F-4DF7-A305-B0A1BBAFFE78}" srcOrd="0" destOrd="0" presId="urn:microsoft.com/office/officeart/2005/8/layout/vList2"/>
    <dgm:cxn modelId="{DFB1F698-6529-4A1F-9FD0-F79A6AA8E8F7}" srcId="{253A5B3A-CDB1-46B0-A5EC-54A4CDA87B53}" destId="{F72FC836-935A-4020-8468-F03FD11C3D51}" srcOrd="1" destOrd="0" parTransId="{890B2AA9-A679-4A33-B009-D978081B4BFE}" sibTransId="{84B4C7E6-0839-4978-A07E-E4D81FEA46C7}"/>
    <dgm:cxn modelId="{EF2C2FCC-52BD-46ED-BFBD-DFCE703E0FCC}" srcId="{253A5B3A-CDB1-46B0-A5EC-54A4CDA87B53}" destId="{298CB7C8-C57C-4F04-B3BF-A8A9C77799D9}" srcOrd="0" destOrd="0" parTransId="{3EADF60F-0FBA-4A1C-BE35-F8F5FEA46C76}" sibTransId="{9874DA4A-171E-4F93-8F06-7B72D96BE372}"/>
    <dgm:cxn modelId="{E51B444C-19FF-4069-974A-AC23DFF500C9}" type="presParOf" srcId="{D4D00A2D-DC05-4685-B4F5-40F6F53F9E20}" destId="{2B1F7331-0653-43DB-AA23-31D31F48850F}" srcOrd="0" destOrd="0" presId="urn:microsoft.com/office/officeart/2005/8/layout/vList2"/>
    <dgm:cxn modelId="{1363B727-3E44-4701-9300-8ACD3288CCA9}" type="presParOf" srcId="{D4D00A2D-DC05-4685-B4F5-40F6F53F9E20}" destId="{D91A2AC0-3D24-40E5-B70E-74FC63B80B97}" srcOrd="1" destOrd="0" presId="urn:microsoft.com/office/officeart/2005/8/layout/vList2"/>
    <dgm:cxn modelId="{8D406778-7581-4844-B41C-063CB5D8CAF0}" type="presParOf" srcId="{D4D00A2D-DC05-4685-B4F5-40F6F53F9E20}" destId="{B7444BE0-D91F-4DF7-A305-B0A1BBAFFE78}" srcOrd="2"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DC667E-2144-48B1-A724-1FEB44E18669}">
      <dsp:nvSpPr>
        <dsp:cNvPr id="0" name=""/>
        <dsp:cNvSpPr/>
      </dsp:nvSpPr>
      <dsp:spPr>
        <a:xfrm>
          <a:off x="588873" y="0"/>
          <a:ext cx="6673900" cy="1828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BA1D65-7A73-4199-A947-63CBB7F3469A}">
      <dsp:nvSpPr>
        <dsp:cNvPr id="0" name=""/>
        <dsp:cNvSpPr/>
      </dsp:nvSpPr>
      <dsp:spPr>
        <a:xfrm>
          <a:off x="1374038" y="548639"/>
          <a:ext cx="5103571" cy="7315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ar-IQ" sz="3100" b="1" kern="1200" dirty="0" smtClean="0"/>
            <a:t>الحقيبة التعليمية لمادة حقوق الإنسان </a:t>
          </a:r>
          <a:endParaRPr lang="ar-IQ" sz="3100" b="1" kern="1200" dirty="0"/>
        </a:p>
      </dsp:txBody>
      <dsp:txXfrm>
        <a:off x="1374038" y="548639"/>
        <a:ext cx="5103571" cy="7315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1F7331-0653-43DB-AA23-31D31F48850F}">
      <dsp:nvSpPr>
        <dsp:cNvPr id="0" name=""/>
        <dsp:cNvSpPr/>
      </dsp:nvSpPr>
      <dsp:spPr>
        <a:xfrm>
          <a:off x="0" y="6899"/>
          <a:ext cx="7854696" cy="81899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r" defTabSz="1555750" rtl="1">
            <a:lnSpc>
              <a:spcPct val="90000"/>
            </a:lnSpc>
            <a:spcBef>
              <a:spcPct val="0"/>
            </a:spcBef>
            <a:spcAft>
              <a:spcPct val="35000"/>
            </a:spcAft>
          </a:pPr>
          <a:r>
            <a:rPr lang="ar-IQ" sz="3500" kern="1200" dirty="0" smtClean="0"/>
            <a:t>إعداد المدرس المساعد</a:t>
          </a:r>
          <a:endParaRPr lang="ar-IQ" sz="3500" kern="1200" dirty="0"/>
        </a:p>
      </dsp:txBody>
      <dsp:txXfrm>
        <a:off x="0" y="6899"/>
        <a:ext cx="7854696" cy="818999"/>
      </dsp:txXfrm>
    </dsp:sp>
    <dsp:sp modelId="{B7444BE0-D91F-4DF7-A305-B0A1BBAFFE78}">
      <dsp:nvSpPr>
        <dsp:cNvPr id="0" name=""/>
        <dsp:cNvSpPr/>
      </dsp:nvSpPr>
      <dsp:spPr>
        <a:xfrm>
          <a:off x="0" y="926699"/>
          <a:ext cx="7854696" cy="81899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r" defTabSz="1555750" rtl="1">
            <a:lnSpc>
              <a:spcPct val="90000"/>
            </a:lnSpc>
            <a:spcBef>
              <a:spcPct val="0"/>
            </a:spcBef>
            <a:spcAft>
              <a:spcPct val="35000"/>
            </a:spcAft>
          </a:pPr>
          <a:r>
            <a:rPr lang="ar-IQ" sz="3500" kern="1200" dirty="0" smtClean="0"/>
            <a:t>إسراء جواد </a:t>
          </a:r>
          <a:endParaRPr lang="ar-IQ" sz="3500" kern="1200" dirty="0"/>
        </a:p>
      </dsp:txBody>
      <dsp:txXfrm>
        <a:off x="0" y="926699"/>
        <a:ext cx="7854696" cy="81899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4EC03A-9C28-4945-BA13-DCBABCA5A2EB}" type="datetimeFigureOut">
              <a:rPr lang="ar-IQ" smtClean="0"/>
              <a:pPr/>
              <a:t>29/10/1432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5803379-AE96-4F9F-BEA8-1E25EF4C99EC}"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D5803379-AE96-4F9F-BEA8-1E25EF4C99EC}" type="slidenum">
              <a:rPr lang="ar-IQ" smtClean="0"/>
              <a:pPr/>
              <a:t>6</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E46008D0-4823-4462-B277-F35ABC4AC30A}" type="datetime8">
              <a:rPr lang="ar-IQ" smtClean="0"/>
              <a:pPr/>
              <a:t>27 أيلول، 11</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C1DC4917-F9B7-42AB-8512-1CAE11CAA591}"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B13074F-9848-4980-AF17-D87724093ACE}" type="datetime8">
              <a:rPr lang="ar-IQ" smtClean="0"/>
              <a:pPr/>
              <a:t>27 أيلول، 11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1DC4917-F9B7-42AB-8512-1CAE11CAA59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28264D4-4CCC-42F9-B3EC-4FED807DC9A8}" type="datetime8">
              <a:rPr lang="ar-IQ" smtClean="0"/>
              <a:pPr/>
              <a:t>27 أيلول، 11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1DC4917-F9B7-42AB-8512-1CAE11CAA59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6B31E4E-E955-4932-8871-90707ED1622E}" type="datetime8">
              <a:rPr lang="ar-IQ" smtClean="0"/>
              <a:pPr/>
              <a:t>27 أيلول، 11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1DC4917-F9B7-42AB-8512-1CAE11CAA59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28A3A74-AFCF-44B3-86FC-286DBBD283F9}" type="datetime8">
              <a:rPr lang="ar-IQ" smtClean="0"/>
              <a:pPr/>
              <a:t>27 أيلول، 11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1DC4917-F9B7-42AB-8512-1CAE11CAA591}"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8C1142F-B59F-4476-959B-440473CA3E19}" type="datetime8">
              <a:rPr lang="ar-IQ" smtClean="0"/>
              <a:pPr/>
              <a:t>27 أيلول، 11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1DC4917-F9B7-42AB-8512-1CAE11CAA59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49F404A1-AD1E-4D80-9FE6-5935A9A84B16}" type="datetime8">
              <a:rPr lang="ar-IQ" smtClean="0"/>
              <a:pPr/>
              <a:t>27 أيلول، 11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1DC4917-F9B7-42AB-8512-1CAE11CAA59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1D2C6BA-BFB8-4335-AD2F-E5B684CAE403}" type="datetime8">
              <a:rPr lang="ar-IQ" smtClean="0"/>
              <a:pPr/>
              <a:t>27 أيلول، 11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78638C3-8ED0-4409-A9D9-C25256D317B5}" type="datetime8">
              <a:rPr lang="ar-IQ" smtClean="0"/>
              <a:pPr/>
              <a:t>27 أيلول، 11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1DC4917-F9B7-42AB-8512-1CAE11CAA59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CA2EC55-4131-4893-BDCF-4956DACD0AD9}" type="datetime8">
              <a:rPr lang="ar-IQ" smtClean="0"/>
              <a:pPr/>
              <a:t>27 أيلول، 11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1DC4917-F9B7-42AB-8512-1CAE11CAA59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8A86648-15A2-4470-B1D7-35318AC05809}" type="datetime8">
              <a:rPr lang="ar-IQ" smtClean="0"/>
              <a:pPr/>
              <a:t>27 أيلول، 11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C1DC4917-F9B7-42AB-8512-1CAE11CAA591}"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5000"/>
          </a:schemeClr>
        </a:solidFill>
        <a:effectLst/>
      </p:bgPr>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6D9BA5D-7B7E-4C5B-A477-C045F3AE9648}" type="datetime8">
              <a:rPr lang="ar-IQ" smtClean="0"/>
              <a:pPr/>
              <a:t>27 أيلول، 11</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DC4917-F9B7-42AB-8512-1CAE11CAA591}"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تذييل 5"/>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1</a:t>
            </a:fld>
            <a:endParaRPr lang="ar-IQ" dirty="0"/>
          </a:p>
        </p:txBody>
      </p:sp>
      <p:sp>
        <p:nvSpPr>
          <p:cNvPr id="3" name="عنوان فرعي 2"/>
          <p:cNvSpPr>
            <a:spLocks noGrp="1"/>
          </p:cNvSpPr>
          <p:nvPr>
            <p:ph type="subTitle" idx="1"/>
          </p:nvPr>
        </p:nvSpPr>
        <p:spPr>
          <a:xfrm>
            <a:off x="714348" y="3214686"/>
            <a:ext cx="7854696" cy="1752600"/>
          </a:xfrm>
        </p:spPr>
        <p:txBody>
          <a:bodyPr>
            <a:noAutofit/>
          </a:bodyPr>
          <a:lstStyle/>
          <a:p>
            <a:pPr>
              <a:buFont typeface="Arial" pitchFamily="34" charset="0"/>
              <a:buChar char="•"/>
            </a:pPr>
            <a:r>
              <a:rPr lang="ar-IQ" sz="56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معهد الإدارة التقني </a:t>
            </a:r>
          </a:p>
          <a:p>
            <a:pPr>
              <a:buFont typeface="Arial" pitchFamily="34" charset="0"/>
              <a:buChar char="•"/>
            </a:pPr>
            <a:r>
              <a:rPr lang="ar-IQ" sz="56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قسم السياحة وإدارة الفنادق</a:t>
            </a:r>
            <a:endParaRPr lang="ar-IQ" sz="5600" b="1"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endParaRPr>
          </a:p>
        </p:txBody>
      </p:sp>
      <p:sp>
        <p:nvSpPr>
          <p:cNvPr id="2" name="عنوان 1"/>
          <p:cNvSpPr>
            <a:spLocks noGrp="1"/>
          </p:cNvSpPr>
          <p:nvPr>
            <p:ph type="ctrTitle"/>
          </p:nvPr>
        </p:nvSpPr>
        <p:spPr/>
        <p:txBody>
          <a:bodyPr/>
          <a:lstStyle/>
          <a:p>
            <a:r>
              <a:rPr lang="ar-IQ" dirty="0" smtClean="0"/>
              <a:t>وزارة التعليم العالي والبحث العلمي </a:t>
            </a:r>
            <a:br>
              <a:rPr lang="ar-IQ" dirty="0" smtClean="0"/>
            </a:br>
            <a:r>
              <a:rPr lang="ar-IQ" dirty="0" smtClean="0"/>
              <a:t>هيئة التعليم التقني</a:t>
            </a:r>
            <a:endParaRPr lang="ar-IQ"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خصائص حقوق الإنسان</a:t>
            </a:r>
            <a:endParaRPr lang="ar-IQ"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ar-IQ" dirty="0" smtClean="0"/>
              <a:t>1- متأصلة.</a:t>
            </a:r>
          </a:p>
          <a:p>
            <a:pPr>
              <a:buNone/>
            </a:pPr>
            <a:r>
              <a:rPr lang="ar-IQ" dirty="0" smtClean="0"/>
              <a:t>2- عالمية.</a:t>
            </a:r>
          </a:p>
          <a:p>
            <a:pPr>
              <a:buNone/>
            </a:pPr>
            <a:r>
              <a:rPr lang="ar-IQ" dirty="0" smtClean="0"/>
              <a:t>3- غير قابلة للتصرف.</a:t>
            </a:r>
          </a:p>
          <a:p>
            <a:pPr>
              <a:buNone/>
            </a:pPr>
            <a:r>
              <a:rPr lang="ar-IQ" dirty="0" smtClean="0"/>
              <a:t>4- غير قابلة للتجزئة.</a:t>
            </a:r>
          </a:p>
          <a:p>
            <a:pPr>
              <a:buNone/>
            </a:pPr>
            <a:r>
              <a:rPr lang="ar-IQ" sz="5000" dirty="0" smtClean="0">
                <a:solidFill>
                  <a:schemeClr val="tx2"/>
                </a:solidFill>
              </a:rPr>
              <a:t>أجيال</a:t>
            </a:r>
            <a:r>
              <a:rPr lang="ar-IQ" u="sng" dirty="0" smtClean="0"/>
              <a:t> </a:t>
            </a:r>
            <a:r>
              <a:rPr lang="ar-IQ" sz="5000" dirty="0" smtClean="0">
                <a:solidFill>
                  <a:schemeClr val="tx2"/>
                </a:solidFill>
              </a:rPr>
              <a:t>حقوق</a:t>
            </a:r>
            <a:r>
              <a:rPr lang="ar-IQ" u="sng" dirty="0" smtClean="0"/>
              <a:t> </a:t>
            </a:r>
            <a:r>
              <a:rPr lang="ar-IQ" sz="5000" dirty="0" smtClean="0">
                <a:solidFill>
                  <a:schemeClr val="tx2"/>
                </a:solidFill>
              </a:rPr>
              <a:t>الإنسان</a:t>
            </a:r>
          </a:p>
          <a:p>
            <a:pPr>
              <a:buNone/>
            </a:pPr>
            <a:r>
              <a:rPr lang="ar-IQ" dirty="0" smtClean="0"/>
              <a:t>1- الحقوق المدنية </a:t>
            </a:r>
            <a:r>
              <a:rPr lang="ar-IQ" b="1" dirty="0" smtClean="0"/>
              <a:t>والسياسية</a:t>
            </a:r>
            <a:r>
              <a:rPr lang="ar-IQ" dirty="0" smtClean="0"/>
              <a:t>.</a:t>
            </a:r>
          </a:p>
          <a:p>
            <a:pPr>
              <a:buNone/>
            </a:pPr>
            <a:r>
              <a:rPr lang="ar-IQ" dirty="0" smtClean="0"/>
              <a:t>2- الحقوق الاقتصادية والاجتماعية.</a:t>
            </a:r>
          </a:p>
          <a:p>
            <a:pPr>
              <a:buNone/>
            </a:pPr>
            <a:r>
              <a:rPr lang="ar-IQ" dirty="0" smtClean="0"/>
              <a:t>3- الحقوق الثقافية.</a:t>
            </a:r>
          </a:p>
          <a:p>
            <a:pPr>
              <a:buNone/>
            </a:pPr>
            <a:r>
              <a:rPr lang="ar-IQ" dirty="0" smtClean="0"/>
              <a:t>4- الحقوق الحديثة الظهور.</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10</a:t>
            </a:fld>
            <a:endParaRPr lang="ar-IQ"/>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a:t>
            </a:r>
            <a:endParaRPr lang="ar-IQ" dirty="0"/>
          </a:p>
        </p:txBody>
      </p:sp>
      <p:sp>
        <p:nvSpPr>
          <p:cNvPr id="3" name="عنصر نائب للمحتوى 2"/>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fontScale="92500" lnSpcReduction="10000"/>
          </a:bodyPr>
          <a:lstStyle/>
          <a:p>
            <a:pPr>
              <a:buNone/>
            </a:pPr>
            <a:r>
              <a:rPr lang="ar-IQ" sz="2800" b="1" dirty="0" smtClean="0"/>
              <a:t>1- من بين أهم الحقوق الأساسية التي يتمتع بها الإفراد :</a:t>
            </a:r>
          </a:p>
          <a:p>
            <a:pPr marL="514350" indent="-514350">
              <a:buAutoNum type="arabic1Minus"/>
            </a:pPr>
            <a:r>
              <a:rPr lang="ar-IQ" sz="2800" b="1" dirty="0" smtClean="0"/>
              <a:t>حرية التملك . ب- حرية العمل .  ج- حرية التعليم . د حرية الأمن .</a:t>
            </a:r>
          </a:p>
          <a:p>
            <a:pPr marL="514350" indent="-514350">
              <a:buNone/>
            </a:pPr>
            <a:r>
              <a:rPr lang="ar-IQ" sz="2800" b="1" dirty="0" smtClean="0"/>
              <a:t>2- يقصد بالحقوق الفكرية هي الحقوق التي ترتبط بحرية التفكير.....:</a:t>
            </a:r>
          </a:p>
          <a:p>
            <a:pPr marL="514350" indent="-514350">
              <a:buAutoNum type="arabic1Minus"/>
            </a:pPr>
            <a:r>
              <a:rPr lang="ar-IQ" sz="2800" b="1" dirty="0" smtClean="0"/>
              <a:t>حق العمل.   ب- حق التملك.   ج- حق التعبير عن الرأي. د- تشكيل الأحزاب.</a:t>
            </a:r>
          </a:p>
          <a:p>
            <a:pPr marL="514350" indent="-514350">
              <a:buNone/>
            </a:pPr>
            <a:r>
              <a:rPr lang="ar-IQ" sz="2800" b="1" dirty="0" smtClean="0"/>
              <a:t>3- تمارس العولمة تأثيرها على حقوق الإنسان عبر:</a:t>
            </a:r>
          </a:p>
          <a:p>
            <a:pPr marL="514350" indent="-514350">
              <a:buAutoNum type="arabic1Minus"/>
            </a:pPr>
            <a:r>
              <a:rPr lang="ar-IQ" sz="2800" b="1" dirty="0" smtClean="0"/>
              <a:t>إعلان الإحكام العرفية .</a:t>
            </a:r>
          </a:p>
          <a:p>
            <a:pPr marL="514350" indent="-514350">
              <a:buAutoNum type="arabic1Minus"/>
            </a:pPr>
            <a:r>
              <a:rPr lang="ar-IQ" sz="2800" b="1" dirty="0" smtClean="0"/>
              <a:t>إعلان حالة الطؤارى .</a:t>
            </a:r>
          </a:p>
          <a:p>
            <a:pPr marL="514350" indent="-514350">
              <a:buNone/>
            </a:pPr>
            <a:r>
              <a:rPr lang="ar-IQ" sz="2800" b="1" dirty="0" smtClean="0"/>
              <a:t>ج- إعادة توزيع الثروات .</a:t>
            </a:r>
          </a:p>
          <a:p>
            <a:pPr marL="514350" indent="-514350">
              <a:buNone/>
            </a:pPr>
            <a:r>
              <a:rPr lang="ar-IQ" sz="2800" b="1" dirty="0" smtClean="0"/>
              <a:t>د- نشر النموذج الأمريكي في الحياة .</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11</a:t>
            </a:fld>
            <a:endParaRPr lang="ar-IQ"/>
          </a:p>
        </p:txBody>
      </p:sp>
    </p:spTree>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514350" indent="-514350">
              <a:buNone/>
            </a:pPr>
            <a:r>
              <a:rPr lang="ar-IQ" sz="2800" b="1" dirty="0" smtClean="0">
                <a:latin typeface="Arial Black" pitchFamily="34" charset="0"/>
              </a:rPr>
              <a:t>4- ضمن الإجراءات الحادة للحرية الفردية والتي نص عليها القانون:</a:t>
            </a:r>
          </a:p>
          <a:p>
            <a:pPr marL="514350" indent="-514350">
              <a:buAutoNum type="arabic1Minus"/>
            </a:pPr>
            <a:r>
              <a:rPr lang="ar-IQ" sz="2800" b="1" dirty="0" smtClean="0">
                <a:latin typeface="Arial Black" pitchFamily="34" charset="0"/>
              </a:rPr>
              <a:t>الحجز والتوقيف. ب- التعذيب. ج- السلطة الرقابية. د-الاعتقال العشؤائي.</a:t>
            </a:r>
          </a:p>
          <a:p>
            <a:pPr marL="514350" indent="-514350">
              <a:buNone/>
            </a:pPr>
            <a:r>
              <a:rPr lang="ar-IQ" sz="2800" b="1" dirty="0" smtClean="0">
                <a:latin typeface="Arial Black" pitchFamily="34" charset="0"/>
              </a:rPr>
              <a:t>5- تعد مادة حقوق الإنسان فرع من الدراسات :</a:t>
            </a:r>
          </a:p>
          <a:p>
            <a:pPr marL="514350" indent="-514350">
              <a:buAutoNum type="arabic1Minus"/>
            </a:pPr>
            <a:r>
              <a:rPr lang="ar-IQ" sz="2800" b="1" dirty="0" smtClean="0">
                <a:latin typeface="Arial Black" pitchFamily="34" charset="0"/>
              </a:rPr>
              <a:t>الاقتصادية. ب- الاجتماعية . د- السياسية .  د – الادارية.</a:t>
            </a:r>
          </a:p>
          <a:p>
            <a:pPr marL="514350" indent="-514350">
              <a:buAutoNum type="arabic1Minus"/>
            </a:pPr>
            <a:r>
              <a:rPr lang="ar-IQ" sz="2800" b="1" dirty="0" smtClean="0">
                <a:latin typeface="Arial Black" pitchFamily="34" charset="0"/>
              </a:rPr>
              <a:t>6- في إطار حماية حقوق الإنسان تعد الدولة الضامن الرئيسي لحقوق الإفراد والتي تتخذ سمة:</a:t>
            </a:r>
          </a:p>
          <a:p>
            <a:pPr marL="514350" indent="-514350">
              <a:buNone/>
            </a:pPr>
            <a:r>
              <a:rPr lang="ar-IQ" sz="2800" b="1" dirty="0" smtClean="0">
                <a:latin typeface="Arial Black" pitchFamily="34" charset="0"/>
              </a:rPr>
              <a:t>أ- الدولة المنتدبة . ب- الدولة الناقصة السيادة . ج- الدولة المحتلة. د- الدولة القانونية .</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12</a:t>
            </a:fld>
            <a:endParaRPr lang="ar-IQ"/>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1071546"/>
            <a:ext cx="7851648" cy="1828800"/>
          </a:xfrm>
        </p:spPr>
        <p:style>
          <a:lnRef idx="3">
            <a:schemeClr val="lt1"/>
          </a:lnRef>
          <a:fillRef idx="1">
            <a:schemeClr val="accent1"/>
          </a:fillRef>
          <a:effectRef idx="1">
            <a:schemeClr val="accent1"/>
          </a:effectRef>
          <a:fontRef idx="minor">
            <a:schemeClr val="lt1"/>
          </a:fontRef>
        </p:style>
        <p:txBody>
          <a:bodyPr/>
          <a:lstStyle/>
          <a:p>
            <a:r>
              <a:rPr lang="ar-IQ" dirty="0" smtClean="0"/>
              <a:t>الاختبار </a:t>
            </a:r>
            <a:r>
              <a:rPr lang="ar-IQ" dirty="0" err="1" smtClean="0"/>
              <a:t>البعدي</a:t>
            </a:r>
            <a:endParaRPr lang="ar-IQ" dirty="0"/>
          </a:p>
        </p:txBody>
      </p:sp>
      <p:sp>
        <p:nvSpPr>
          <p:cNvPr id="3" name="عنوان فرعي 2"/>
          <p:cNvSpPr>
            <a:spLocks noGrp="1"/>
          </p:cNvSpPr>
          <p:nvPr>
            <p:ph type="subTitle" idx="1"/>
          </p:nvPr>
        </p:nvSpPr>
        <p:spPr>
          <a:xfrm>
            <a:off x="642910" y="3214686"/>
            <a:ext cx="7854696" cy="3143272"/>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r>
              <a:rPr lang="ar-IQ" sz="3000" dirty="0" smtClean="0"/>
              <a:t>6- من الحقوق الحديثة الظهور :</a:t>
            </a:r>
          </a:p>
          <a:p>
            <a:pPr marL="514350" indent="-514350">
              <a:buAutoNum type="arabic1Minus"/>
            </a:pPr>
            <a:r>
              <a:rPr lang="ar-IQ" sz="3000" dirty="0" smtClean="0"/>
              <a:t>السياسية .   ب- الاقتصادية.     ج- الثقافية.     د- الحق بالتنمية. </a:t>
            </a:r>
          </a:p>
          <a:p>
            <a:pPr marL="514350" indent="-514350"/>
            <a:r>
              <a:rPr lang="ar-IQ" sz="3000" dirty="0" smtClean="0"/>
              <a:t>7-- يعرف مفهوم حقوق الإنسان بأنه:</a:t>
            </a:r>
          </a:p>
          <a:p>
            <a:pPr marL="514350" indent="-514350"/>
            <a:r>
              <a:rPr lang="ar-IQ" sz="3000" dirty="0" smtClean="0"/>
              <a:t> أ- مجموعة من الحقوق الممنوحة للإفراد من قبل الأحزاب.</a:t>
            </a:r>
          </a:p>
          <a:p>
            <a:pPr marL="514350" indent="-514350"/>
            <a:r>
              <a:rPr lang="ar-IQ" sz="3000" dirty="0" smtClean="0"/>
              <a:t>ب- مجموعة من المطالب الواجب توفرها لكل البشر.</a:t>
            </a:r>
          </a:p>
          <a:p>
            <a:pPr marL="514350" indent="-514350"/>
            <a:r>
              <a:rPr lang="ar-IQ" sz="3000" dirty="0" smtClean="0"/>
              <a:t>ج- نوع من الدراسات الإدارية تهتم بدراسة المواد البشرية .</a:t>
            </a:r>
          </a:p>
          <a:p>
            <a:pPr marL="514350" indent="-514350"/>
            <a:r>
              <a:rPr lang="ar-IQ" sz="3000" dirty="0" smtClean="0"/>
              <a:t>د- مجموعة من المطالب والحقوق الواجب توفرها لكافة البشر دون تميز. </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13</a:t>
            </a:fld>
            <a:endParaRPr lang="ar-IQ"/>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3">
            <a:schemeClr val="lt1"/>
          </a:lnRef>
          <a:fillRef idx="1">
            <a:schemeClr val="accent2"/>
          </a:fillRef>
          <a:effectRef idx="1">
            <a:schemeClr val="accent2"/>
          </a:effectRef>
          <a:fontRef idx="minor">
            <a:schemeClr val="lt1"/>
          </a:fontRef>
        </p:style>
        <p:txBody>
          <a:bodyPr/>
          <a:lstStyle/>
          <a:p>
            <a:pPr marL="514350" indent="-514350">
              <a:buNone/>
            </a:pPr>
            <a:r>
              <a:rPr lang="ar-IQ" dirty="0" smtClean="0"/>
              <a:t>8- </a:t>
            </a:r>
            <a:r>
              <a:rPr lang="ar-IQ" sz="2800" b="1" dirty="0" smtClean="0">
                <a:latin typeface="Aharoni" pitchFamily="2" charset="-79"/>
              </a:rPr>
              <a:t> ضمن الإجراءات الحادة للحرية الفردية والتي نص عليها القانون:</a:t>
            </a:r>
          </a:p>
          <a:p>
            <a:pPr marL="514350" indent="-514350">
              <a:buAutoNum type="arabic1Minus"/>
            </a:pPr>
            <a:r>
              <a:rPr lang="ar-IQ" sz="2800" b="1" dirty="0" smtClean="0">
                <a:latin typeface="Aharoni" pitchFamily="2" charset="-79"/>
              </a:rPr>
              <a:t>الحجز والتوقيف. </a:t>
            </a:r>
          </a:p>
          <a:p>
            <a:pPr marL="514350" indent="-514350">
              <a:buNone/>
            </a:pPr>
            <a:r>
              <a:rPr lang="ar-IQ" sz="2800" b="1" dirty="0" smtClean="0">
                <a:latin typeface="Aharoni" pitchFamily="2" charset="-79"/>
              </a:rPr>
              <a:t>ب- التعذيب. </a:t>
            </a:r>
          </a:p>
          <a:p>
            <a:pPr marL="514350" indent="-514350">
              <a:buNone/>
            </a:pPr>
            <a:r>
              <a:rPr lang="ar-IQ" sz="2800" b="1" dirty="0" smtClean="0">
                <a:latin typeface="Aharoni" pitchFamily="2" charset="-79"/>
              </a:rPr>
              <a:t>ج- السلطة الرقابية.</a:t>
            </a:r>
          </a:p>
          <a:p>
            <a:pPr marL="514350" indent="-514350">
              <a:buNone/>
            </a:pPr>
            <a:r>
              <a:rPr lang="ar-IQ" sz="2800" b="1" dirty="0" smtClean="0">
                <a:latin typeface="Aharoni" pitchFamily="2" charset="-79"/>
              </a:rPr>
              <a:t> د-الاعتقال العشؤائي</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14</a:t>
            </a:fld>
            <a:endParaRPr lang="ar-IQ"/>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ملاحظة</a:t>
            </a:r>
            <a:endParaRPr lang="ar-IQ"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r>
              <a:rPr lang="ar-IQ" sz="2800" dirty="0" smtClean="0"/>
              <a:t>1- لكل سؤال درجة واحدة .</a:t>
            </a:r>
          </a:p>
          <a:p>
            <a:pPr>
              <a:buNone/>
            </a:pPr>
            <a:r>
              <a:rPr lang="ar-IQ" sz="2800" dirty="0" smtClean="0"/>
              <a:t>2- للتحقق من صحة إجابتك راجع صفحة مفاتيح الإجابة على الاختبارات في نهاية الوحدة النمطية .</a:t>
            </a:r>
          </a:p>
          <a:p>
            <a:pPr>
              <a:buNone/>
            </a:pPr>
            <a:r>
              <a:rPr lang="ar-IQ" sz="2800" dirty="0" smtClean="0"/>
              <a:t>3- إذ حصلت على (7) درجات فاكثر ستكون لست بحاجة لدراسة  هذه الوحدة</a:t>
            </a:r>
          </a:p>
          <a:p>
            <a:pPr>
              <a:buNone/>
            </a:pPr>
            <a:r>
              <a:rPr lang="ar-IQ" sz="2800" dirty="0" smtClean="0"/>
              <a:t>واذهب إلى دراسة الوحدة التي تليها.</a:t>
            </a:r>
          </a:p>
          <a:p>
            <a:pPr>
              <a:buNone/>
            </a:pPr>
            <a:r>
              <a:rPr lang="ar-IQ" sz="2800" dirty="0" smtClean="0"/>
              <a:t>4- إما إذ حصلت على اقل من (7) درجات فستكون ملزم باعادة دراسة هذة الوحدة.  </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15</a:t>
            </a:fld>
            <a:endParaRPr lang="ar-IQ"/>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مفاتيح الإجابة</a:t>
            </a:r>
            <a:endParaRPr lang="ar-IQ" dirty="0"/>
          </a:p>
        </p:txBody>
      </p:sp>
      <p:graphicFrame>
        <p:nvGraphicFramePr>
          <p:cNvPr id="7" name="عنصر نائب للمحتوى 6"/>
          <p:cNvGraphicFramePr>
            <a:graphicFrameLocks noGrp="1"/>
          </p:cNvGraphicFramePr>
          <p:nvPr>
            <p:ph idx="1"/>
          </p:nvPr>
        </p:nvGraphicFramePr>
        <p:xfrm>
          <a:off x="457200" y="1935163"/>
          <a:ext cx="8229600" cy="333756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rtl="1"/>
                      <a:r>
                        <a:rPr lang="ar-IQ" dirty="0" smtClean="0"/>
                        <a:t>الاختبار القبلي</a:t>
                      </a:r>
                      <a:endParaRPr lang="ar-IQ" dirty="0"/>
                    </a:p>
                  </a:txBody>
                  <a:tcPr/>
                </a:tc>
                <a:tc>
                  <a:txBody>
                    <a:bodyPr/>
                    <a:lstStyle/>
                    <a:p>
                      <a:pPr rtl="1"/>
                      <a:r>
                        <a:rPr lang="ar-IQ" dirty="0" smtClean="0"/>
                        <a:t>الإجابة الصحيحة </a:t>
                      </a:r>
                      <a:endParaRPr lang="ar-IQ" dirty="0"/>
                    </a:p>
                  </a:txBody>
                  <a:tcPr/>
                </a:tc>
                <a:tc>
                  <a:txBody>
                    <a:bodyPr/>
                    <a:lstStyle/>
                    <a:p>
                      <a:pPr rtl="1"/>
                      <a:r>
                        <a:rPr lang="ar-IQ" dirty="0" smtClean="0"/>
                        <a:t>الاختبار ألبعدي</a:t>
                      </a:r>
                      <a:endParaRPr lang="ar-IQ" dirty="0"/>
                    </a:p>
                  </a:txBody>
                  <a:tcPr/>
                </a:tc>
                <a:tc>
                  <a:txBody>
                    <a:bodyPr/>
                    <a:lstStyle/>
                    <a:p>
                      <a:pPr rtl="1"/>
                      <a:r>
                        <a:rPr lang="ar-IQ" dirty="0" smtClean="0"/>
                        <a:t>الإجابة  الصحيحة</a:t>
                      </a:r>
                      <a:endParaRPr lang="ar-IQ" dirty="0"/>
                    </a:p>
                  </a:txBody>
                  <a:tcPr/>
                </a:tc>
              </a:tr>
              <a:tr h="370840">
                <a:tc>
                  <a:txBody>
                    <a:bodyPr/>
                    <a:lstStyle/>
                    <a:p>
                      <a:pPr rtl="1"/>
                      <a:r>
                        <a:rPr lang="ar-IQ" dirty="0" smtClean="0"/>
                        <a:t>1</a:t>
                      </a:r>
                      <a:endParaRPr lang="ar-IQ" dirty="0"/>
                    </a:p>
                  </a:txBody>
                  <a:tcPr/>
                </a:tc>
                <a:tc>
                  <a:txBody>
                    <a:bodyPr/>
                    <a:lstStyle/>
                    <a:p>
                      <a:pPr rtl="1"/>
                      <a:r>
                        <a:rPr lang="ar-IQ" dirty="0" smtClean="0"/>
                        <a:t>ج </a:t>
                      </a:r>
                      <a:endParaRPr lang="ar-IQ" dirty="0"/>
                    </a:p>
                  </a:txBody>
                  <a:tcPr/>
                </a:tc>
                <a:tc>
                  <a:txBody>
                    <a:bodyPr/>
                    <a:lstStyle/>
                    <a:p>
                      <a:pPr rtl="1"/>
                      <a:r>
                        <a:rPr lang="ar-IQ" dirty="0" smtClean="0"/>
                        <a:t>       1</a:t>
                      </a:r>
                      <a:endParaRPr lang="ar-IQ" dirty="0"/>
                    </a:p>
                  </a:txBody>
                  <a:tcPr/>
                </a:tc>
                <a:tc>
                  <a:txBody>
                    <a:bodyPr/>
                    <a:lstStyle/>
                    <a:p>
                      <a:pPr rtl="1"/>
                      <a:r>
                        <a:rPr lang="ar-IQ" dirty="0" smtClean="0"/>
                        <a:t>د</a:t>
                      </a:r>
                      <a:endParaRPr lang="ar-IQ" dirty="0"/>
                    </a:p>
                  </a:txBody>
                  <a:tcPr/>
                </a:tc>
              </a:tr>
              <a:tr h="370840">
                <a:tc>
                  <a:txBody>
                    <a:bodyPr/>
                    <a:lstStyle/>
                    <a:p>
                      <a:pPr rtl="1"/>
                      <a:r>
                        <a:rPr lang="ar-IQ" dirty="0" smtClean="0"/>
                        <a:t>2</a:t>
                      </a:r>
                      <a:endParaRPr lang="ar-IQ" dirty="0"/>
                    </a:p>
                  </a:txBody>
                  <a:tcPr/>
                </a:tc>
                <a:tc>
                  <a:txBody>
                    <a:bodyPr/>
                    <a:lstStyle/>
                    <a:p>
                      <a:pPr rtl="1"/>
                      <a:r>
                        <a:rPr lang="ar-IQ" dirty="0" smtClean="0"/>
                        <a:t>ج</a:t>
                      </a:r>
                      <a:endParaRPr lang="ar-IQ" dirty="0"/>
                    </a:p>
                  </a:txBody>
                  <a:tcPr/>
                </a:tc>
                <a:tc>
                  <a:txBody>
                    <a:bodyPr/>
                    <a:lstStyle/>
                    <a:p>
                      <a:pPr rtl="1"/>
                      <a:r>
                        <a:rPr lang="ar-IQ" dirty="0" smtClean="0"/>
                        <a:t>      2</a:t>
                      </a:r>
                      <a:endParaRPr lang="ar-IQ" dirty="0"/>
                    </a:p>
                  </a:txBody>
                  <a:tcPr/>
                </a:tc>
                <a:tc>
                  <a:txBody>
                    <a:bodyPr/>
                    <a:lstStyle/>
                    <a:p>
                      <a:pPr rtl="1"/>
                      <a:r>
                        <a:rPr lang="ar-IQ" dirty="0" smtClean="0"/>
                        <a:t>ج</a:t>
                      </a:r>
                      <a:endParaRPr lang="ar-IQ" dirty="0"/>
                    </a:p>
                  </a:txBody>
                  <a:tcPr/>
                </a:tc>
              </a:tr>
              <a:tr h="370840">
                <a:tc>
                  <a:txBody>
                    <a:bodyPr/>
                    <a:lstStyle/>
                    <a:p>
                      <a:pPr rtl="1"/>
                      <a:r>
                        <a:rPr lang="ar-IQ" dirty="0" smtClean="0"/>
                        <a:t>3</a:t>
                      </a:r>
                      <a:endParaRPr lang="ar-IQ" dirty="0"/>
                    </a:p>
                  </a:txBody>
                  <a:tcPr/>
                </a:tc>
                <a:tc>
                  <a:txBody>
                    <a:bodyPr/>
                    <a:lstStyle/>
                    <a:p>
                      <a:pPr rtl="1"/>
                      <a:r>
                        <a:rPr lang="ar-IQ" dirty="0" smtClean="0"/>
                        <a:t>د</a:t>
                      </a:r>
                      <a:endParaRPr lang="ar-IQ" dirty="0"/>
                    </a:p>
                  </a:txBody>
                  <a:tcPr/>
                </a:tc>
                <a:tc>
                  <a:txBody>
                    <a:bodyPr/>
                    <a:lstStyle/>
                    <a:p>
                      <a:pPr rtl="1"/>
                      <a:r>
                        <a:rPr lang="ar-IQ" dirty="0" smtClean="0"/>
                        <a:t>      3</a:t>
                      </a:r>
                      <a:endParaRPr lang="ar-IQ" dirty="0"/>
                    </a:p>
                  </a:txBody>
                  <a:tcPr/>
                </a:tc>
                <a:tc>
                  <a:txBody>
                    <a:bodyPr/>
                    <a:lstStyle/>
                    <a:p>
                      <a:pPr rtl="1"/>
                      <a:r>
                        <a:rPr lang="ar-IQ" dirty="0" smtClean="0"/>
                        <a:t>د</a:t>
                      </a:r>
                      <a:endParaRPr lang="ar-IQ" dirty="0"/>
                    </a:p>
                  </a:txBody>
                  <a:tcPr/>
                </a:tc>
              </a:tr>
              <a:tr h="370840">
                <a:tc>
                  <a:txBody>
                    <a:bodyPr/>
                    <a:lstStyle/>
                    <a:p>
                      <a:pPr rtl="1"/>
                      <a:r>
                        <a:rPr lang="ar-IQ" dirty="0" smtClean="0"/>
                        <a:t>4</a:t>
                      </a:r>
                      <a:endParaRPr lang="ar-IQ" dirty="0"/>
                    </a:p>
                  </a:txBody>
                  <a:tcPr/>
                </a:tc>
                <a:tc>
                  <a:txBody>
                    <a:bodyPr/>
                    <a:lstStyle/>
                    <a:p>
                      <a:pPr rtl="1"/>
                      <a:r>
                        <a:rPr lang="ar-IQ" dirty="0" smtClean="0"/>
                        <a:t>ج</a:t>
                      </a:r>
                      <a:endParaRPr lang="ar-IQ" dirty="0"/>
                    </a:p>
                  </a:txBody>
                  <a:tcPr/>
                </a:tc>
                <a:tc>
                  <a:txBody>
                    <a:bodyPr/>
                    <a:lstStyle/>
                    <a:p>
                      <a:pPr rtl="1"/>
                      <a:r>
                        <a:rPr lang="ar-IQ" dirty="0" smtClean="0"/>
                        <a:t>      4</a:t>
                      </a:r>
                      <a:endParaRPr lang="ar-IQ" dirty="0"/>
                    </a:p>
                  </a:txBody>
                  <a:tcPr/>
                </a:tc>
                <a:tc>
                  <a:txBody>
                    <a:bodyPr/>
                    <a:lstStyle/>
                    <a:p>
                      <a:pPr rtl="1"/>
                      <a:r>
                        <a:rPr lang="ar-IQ" dirty="0" smtClean="0"/>
                        <a:t>أ</a:t>
                      </a:r>
                      <a:endParaRPr lang="ar-IQ" dirty="0"/>
                    </a:p>
                  </a:txBody>
                  <a:tcPr/>
                </a:tc>
              </a:tr>
              <a:tr h="370840">
                <a:tc>
                  <a:txBody>
                    <a:bodyPr/>
                    <a:lstStyle/>
                    <a:p>
                      <a:pPr rtl="1"/>
                      <a:r>
                        <a:rPr lang="ar-IQ" dirty="0" smtClean="0"/>
                        <a:t>5</a:t>
                      </a:r>
                      <a:endParaRPr lang="ar-IQ" dirty="0"/>
                    </a:p>
                  </a:txBody>
                  <a:tcPr/>
                </a:tc>
                <a:tc>
                  <a:txBody>
                    <a:bodyPr/>
                    <a:lstStyle/>
                    <a:p>
                      <a:pPr rtl="1"/>
                      <a:r>
                        <a:rPr lang="ar-IQ" dirty="0" smtClean="0"/>
                        <a:t>د</a:t>
                      </a:r>
                      <a:endParaRPr lang="ar-IQ" dirty="0"/>
                    </a:p>
                  </a:txBody>
                  <a:tcPr/>
                </a:tc>
                <a:tc>
                  <a:txBody>
                    <a:bodyPr/>
                    <a:lstStyle/>
                    <a:p>
                      <a:pPr rtl="1"/>
                      <a:r>
                        <a:rPr lang="ar-IQ" dirty="0" smtClean="0"/>
                        <a:t>      5</a:t>
                      </a:r>
                      <a:endParaRPr lang="ar-IQ" dirty="0"/>
                    </a:p>
                  </a:txBody>
                  <a:tcPr/>
                </a:tc>
                <a:tc>
                  <a:txBody>
                    <a:bodyPr/>
                    <a:lstStyle/>
                    <a:p>
                      <a:pPr rtl="1"/>
                      <a:r>
                        <a:rPr lang="ar-IQ" dirty="0" smtClean="0"/>
                        <a:t>د</a:t>
                      </a:r>
                      <a:endParaRPr lang="ar-IQ" dirty="0"/>
                    </a:p>
                  </a:txBody>
                  <a:tcPr/>
                </a:tc>
              </a:tr>
              <a:tr h="370840">
                <a:tc>
                  <a:txBody>
                    <a:bodyPr/>
                    <a:lstStyle/>
                    <a:p>
                      <a:pPr rtl="1"/>
                      <a:r>
                        <a:rPr lang="ar-IQ" dirty="0" smtClean="0"/>
                        <a:t>6</a:t>
                      </a:r>
                      <a:endParaRPr lang="ar-IQ" dirty="0"/>
                    </a:p>
                  </a:txBody>
                  <a:tcPr/>
                </a:tc>
                <a:tc>
                  <a:txBody>
                    <a:bodyPr/>
                    <a:lstStyle/>
                    <a:p>
                      <a:pPr rtl="1"/>
                      <a:r>
                        <a:rPr lang="ar-IQ" dirty="0" smtClean="0"/>
                        <a:t>أ</a:t>
                      </a:r>
                      <a:endParaRPr lang="ar-IQ" dirty="0"/>
                    </a:p>
                  </a:txBody>
                  <a:tcPr/>
                </a:tc>
                <a:tc>
                  <a:txBody>
                    <a:bodyPr/>
                    <a:lstStyle/>
                    <a:p>
                      <a:pPr rtl="1"/>
                      <a:r>
                        <a:rPr lang="ar-IQ" dirty="0" smtClean="0"/>
                        <a:t>      6</a:t>
                      </a:r>
                      <a:endParaRPr lang="ar-IQ" dirty="0"/>
                    </a:p>
                  </a:txBody>
                  <a:tcPr/>
                </a:tc>
                <a:tc>
                  <a:txBody>
                    <a:bodyPr/>
                    <a:lstStyle/>
                    <a:p>
                      <a:pPr rtl="1"/>
                      <a:r>
                        <a:rPr lang="ar-IQ" dirty="0" smtClean="0"/>
                        <a:t>د</a:t>
                      </a:r>
                      <a:endParaRPr lang="ar-IQ" dirty="0"/>
                    </a:p>
                  </a:txBody>
                  <a:tcPr/>
                </a:tc>
              </a:tr>
              <a:tr h="370840">
                <a:tc>
                  <a:txBody>
                    <a:bodyPr/>
                    <a:lstStyle/>
                    <a:p>
                      <a:pPr rtl="1"/>
                      <a:r>
                        <a:rPr lang="ar-IQ" dirty="0" smtClean="0"/>
                        <a:t>7</a:t>
                      </a:r>
                      <a:endParaRPr lang="ar-IQ" dirty="0"/>
                    </a:p>
                  </a:txBody>
                  <a:tcPr/>
                </a:tc>
                <a:tc>
                  <a:txBody>
                    <a:bodyPr/>
                    <a:lstStyle/>
                    <a:p>
                      <a:pPr rtl="1"/>
                      <a:r>
                        <a:rPr lang="ar-IQ" dirty="0" smtClean="0"/>
                        <a:t>د</a:t>
                      </a:r>
                      <a:endParaRPr lang="ar-IQ" dirty="0"/>
                    </a:p>
                  </a:txBody>
                  <a:tcPr/>
                </a:tc>
                <a:tc>
                  <a:txBody>
                    <a:bodyPr/>
                    <a:lstStyle/>
                    <a:p>
                      <a:pPr rtl="1"/>
                      <a:r>
                        <a:rPr lang="ar-IQ" dirty="0" smtClean="0"/>
                        <a:t>     7</a:t>
                      </a:r>
                      <a:endParaRPr lang="ar-IQ" dirty="0"/>
                    </a:p>
                  </a:txBody>
                  <a:tcPr/>
                </a:tc>
                <a:tc>
                  <a:txBody>
                    <a:bodyPr/>
                    <a:lstStyle/>
                    <a:p>
                      <a:pPr rtl="1"/>
                      <a:r>
                        <a:rPr lang="ar-IQ" dirty="0" smtClean="0"/>
                        <a:t>د</a:t>
                      </a:r>
                      <a:endParaRPr lang="ar-IQ" dirty="0"/>
                    </a:p>
                  </a:txBody>
                  <a:tcPr/>
                </a:tc>
              </a:tr>
              <a:tr h="370840">
                <a:tc>
                  <a:txBody>
                    <a:bodyPr/>
                    <a:lstStyle/>
                    <a:p>
                      <a:pPr rtl="1"/>
                      <a:r>
                        <a:rPr lang="ar-IQ" dirty="0" smtClean="0"/>
                        <a:t>8</a:t>
                      </a:r>
                      <a:endParaRPr lang="ar-IQ" dirty="0"/>
                    </a:p>
                  </a:txBody>
                  <a:tcPr/>
                </a:tc>
                <a:tc>
                  <a:txBody>
                    <a:bodyPr/>
                    <a:lstStyle/>
                    <a:p>
                      <a:pPr rtl="1"/>
                      <a:r>
                        <a:rPr lang="ar-IQ" dirty="0" smtClean="0"/>
                        <a:t>د</a:t>
                      </a:r>
                      <a:endParaRPr lang="ar-IQ" dirty="0"/>
                    </a:p>
                  </a:txBody>
                  <a:tcPr/>
                </a:tc>
                <a:tc>
                  <a:txBody>
                    <a:bodyPr/>
                    <a:lstStyle/>
                    <a:p>
                      <a:pPr rtl="1"/>
                      <a:r>
                        <a:rPr lang="ar-IQ" dirty="0" smtClean="0"/>
                        <a:t>     8</a:t>
                      </a:r>
                      <a:endParaRPr lang="ar-IQ" dirty="0"/>
                    </a:p>
                  </a:txBody>
                  <a:tcPr/>
                </a:tc>
                <a:tc>
                  <a:txBody>
                    <a:bodyPr/>
                    <a:lstStyle/>
                    <a:p>
                      <a:pPr rtl="1"/>
                      <a:r>
                        <a:rPr lang="ar-IQ" dirty="0" smtClean="0"/>
                        <a:t>أ</a:t>
                      </a:r>
                      <a:endParaRPr lang="ar-IQ" dirty="0"/>
                    </a:p>
                  </a:txBody>
                  <a:tcPr/>
                </a:tc>
              </a:tr>
            </a:tbl>
          </a:graphicData>
        </a:graphic>
      </p:graphicFrame>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16</a:t>
            </a:fld>
            <a:endParaRPr lang="ar-IQ"/>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dirty="0" smtClean="0"/>
              <a:t> المصادر</a:t>
            </a:r>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buNone/>
            </a:pPr>
            <a:r>
              <a:rPr lang="ar-IQ" dirty="0" smtClean="0"/>
              <a:t>1-د محمد عابد الجابري,الديمقراطية وحقوق الإنسان ,مركز دراسات الوحدة العربية ,بيروت ,1994.</a:t>
            </a:r>
          </a:p>
          <a:p>
            <a:pPr>
              <a:buNone/>
            </a:pPr>
            <a:r>
              <a:rPr lang="ar-IQ" dirty="0" smtClean="0"/>
              <a:t>2- د.</a:t>
            </a:r>
            <a:r>
              <a:rPr lang="ar-IQ" dirty="0" err="1" smtClean="0"/>
              <a:t>رباض</a:t>
            </a:r>
            <a:r>
              <a:rPr lang="ar-IQ" dirty="0" smtClean="0"/>
              <a:t> عزيز هادي ,الديمقراطية بين العالمية والخصوصية ,المجلة العربية للعلوم السياسية ,العددان 8_9 ,1995.</a:t>
            </a:r>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17</a:t>
            </a:fld>
            <a:endParaRPr lang="ar-IQ"/>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smtClean="0"/>
              <a:t> الوحدة النمطية الثانية(التطور التاريخي لمفهوم حقوق الإنسان</a:t>
            </a:r>
            <a:endParaRPr lang="ar-IQ"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a:buNone/>
            </a:pPr>
            <a:r>
              <a:rPr lang="ar-IQ" dirty="0" smtClean="0"/>
              <a:t>النظرة الشاملة </a:t>
            </a:r>
          </a:p>
          <a:p>
            <a:pPr>
              <a:buNone/>
            </a:pPr>
            <a:r>
              <a:rPr lang="ar-IQ" dirty="0" smtClean="0"/>
              <a:t>الفئة المستهدفة</a:t>
            </a:r>
          </a:p>
          <a:p>
            <a:pPr>
              <a:buNone/>
            </a:pPr>
            <a:r>
              <a:rPr lang="ar-IQ" dirty="0" smtClean="0"/>
              <a:t>صممت هذه الوحدة لطلاب معهد الإدارة التقني /قسم السياحة ,فرعي الارشاد السياحي ,وادارة الفنادق ,المرحلة الاولى.</a:t>
            </a:r>
          </a:p>
          <a:p>
            <a:pPr>
              <a:buFontTx/>
              <a:buChar char="-"/>
            </a:pPr>
            <a:r>
              <a:rPr lang="ar-IQ" dirty="0" smtClean="0"/>
              <a:t>المبررات</a:t>
            </a:r>
          </a:p>
          <a:p>
            <a:pPr>
              <a:buFontTx/>
              <a:buChar char="-"/>
            </a:pPr>
            <a:r>
              <a:rPr lang="ar-IQ" dirty="0" smtClean="0"/>
              <a:t>صممت هذه الوحدة لتعريف الطالب بالتطور التاريخي لحقوق الإنسان عبر التاريخ ابتداء من العصور القديمة وصولا إلى العصور الحديثة .</a:t>
            </a:r>
          </a:p>
          <a:p>
            <a:pPr>
              <a:buFontTx/>
              <a:buChar char="-"/>
            </a:pP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18</a:t>
            </a:fld>
            <a:endParaRPr lang="ar-IQ"/>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الفكرة المركزية</a:t>
            </a:r>
            <a:endParaRPr lang="ar-IQ"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a:buNone/>
            </a:pPr>
            <a:r>
              <a:rPr lang="ar-IQ" dirty="0" smtClean="0"/>
              <a:t>1- حقوق الإنسان في العصور القديمة.</a:t>
            </a:r>
          </a:p>
          <a:p>
            <a:pPr>
              <a:buNone/>
            </a:pPr>
            <a:r>
              <a:rPr lang="ar-IQ" dirty="0" smtClean="0"/>
              <a:t>2- حقوق الإنسان في العصور الوسطى.</a:t>
            </a:r>
          </a:p>
          <a:p>
            <a:pPr>
              <a:buNone/>
            </a:pPr>
            <a:r>
              <a:rPr lang="ar-IQ" dirty="0" smtClean="0"/>
              <a:t>3- حقوق الإنسان في العصور الحديثة.</a:t>
            </a:r>
          </a:p>
          <a:p>
            <a:pPr>
              <a:buNone/>
            </a:pPr>
            <a:r>
              <a:rPr lang="ar-IQ" dirty="0" smtClean="0"/>
              <a:t>الأهداف الأدائية</a:t>
            </a:r>
          </a:p>
          <a:p>
            <a:pPr>
              <a:buNone/>
            </a:pPr>
            <a:r>
              <a:rPr lang="ar-IQ" dirty="0" smtClean="0"/>
              <a:t>سيكون الطالب بعد انتهاء الوحدة النمطية قادرا على إن :</a:t>
            </a:r>
          </a:p>
          <a:p>
            <a:pPr>
              <a:buNone/>
            </a:pPr>
            <a:r>
              <a:rPr lang="ar-IQ" dirty="0" smtClean="0"/>
              <a:t>1- بيان حقوق الإنسان في العصور القديمة .</a:t>
            </a:r>
          </a:p>
          <a:p>
            <a:pPr>
              <a:buNone/>
            </a:pPr>
            <a:r>
              <a:rPr lang="ar-IQ" dirty="0" smtClean="0"/>
              <a:t>2- بيان التطور الحاصل في مفهوم حقوق الإنسان في العصور الوسطى .</a:t>
            </a:r>
          </a:p>
          <a:p>
            <a:pPr>
              <a:buNone/>
            </a:pPr>
            <a:r>
              <a:rPr lang="ar-IQ" dirty="0" smtClean="0"/>
              <a:t>3- بيان التطور الحاصل على المفهوم في العصور الحديثة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19</a:t>
            </a:fld>
            <a:endParaRPr lang="ar-IQ"/>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رسم تخطيطي 6"/>
          <p:cNvGraphicFramePr/>
          <p:nvPr/>
        </p:nvGraphicFramePr>
        <p:xfrm>
          <a:off x="533400" y="1371600"/>
          <a:ext cx="7851648"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رسم تخطيطي 9"/>
          <p:cNvGraphicFramePr/>
          <p:nvPr/>
        </p:nvGraphicFramePr>
        <p:xfrm>
          <a:off x="857224" y="3143248"/>
          <a:ext cx="7854696"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عنصر نائب للتذييل 4"/>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C1DC4917-F9B7-42AB-8512-1CAE11CAA591}" type="slidenum">
              <a:rPr lang="ar-IQ" smtClean="0"/>
              <a:pPr/>
              <a:t>2</a:t>
            </a:fld>
            <a:endParaRPr lang="ar-IQ" dirty="0"/>
          </a:p>
        </p:txBody>
      </p:sp>
      <p:cxnSp>
        <p:nvCxnSpPr>
          <p:cNvPr id="9" name="رابط بشكل مرفق 8"/>
          <p:cNvCxnSpPr/>
          <p:nvPr/>
        </p:nvCxnSpPr>
        <p:spPr>
          <a:xfrm>
            <a:off x="785786" y="3143248"/>
            <a:ext cx="7858180" cy="50006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 name="شكل بيضاوي 7"/>
          <p:cNvSpPr/>
          <p:nvPr/>
        </p:nvSpPr>
        <p:spPr>
          <a:xfrm>
            <a:off x="8072462" y="3857628"/>
            <a:ext cx="914400" cy="914400"/>
          </a:xfrm>
          <a:prstGeom prst="ellipse">
            <a:avLst/>
          </a:prstGeom>
        </p:spPr>
        <p:txBody>
          <a:bodyPr wrap="square" rtlCol="1" anchor="ctr">
            <a:spAutoFit/>
          </a:bodyPr>
          <a:lstStyle/>
          <a:p>
            <a:pPr algn="ctr">
              <a:buNone/>
            </a:pPr>
            <a:endParaRPr lang="ar-IQ" dirty="0" smtClean="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التعليمات</a:t>
            </a:r>
            <a:endParaRPr lang="ar-IQ"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pPr>
              <a:buNone/>
            </a:pPr>
            <a:endParaRPr lang="en-US" sz="2800" b="1" dirty="0" smtClean="0"/>
          </a:p>
          <a:p>
            <a:r>
              <a:rPr lang="en-US" sz="2800" b="1" dirty="0" err="1" smtClean="0"/>
              <a:t>i</a:t>
            </a:r>
            <a:r>
              <a:rPr lang="ar-IQ" sz="2800" b="1" dirty="0" smtClean="0"/>
              <a:t>.تعمق في قراءة النظرة الشاملة جيداً .</a:t>
            </a:r>
            <a:endParaRPr lang="en-US" sz="2800" b="1" dirty="0" smtClean="0"/>
          </a:p>
          <a:p>
            <a:r>
              <a:rPr lang="en-US" sz="2800" b="1" dirty="0" smtClean="0"/>
              <a:t>ii</a:t>
            </a:r>
            <a:r>
              <a:rPr lang="ar-IQ" sz="2800" b="1" dirty="0" smtClean="0"/>
              <a:t>.تعرف على أهداف الوحدة النمطية جيداً .</a:t>
            </a:r>
            <a:endParaRPr lang="en-US" sz="2800" b="1" dirty="0" smtClean="0"/>
          </a:p>
          <a:p>
            <a:r>
              <a:rPr lang="en-US" sz="2800" b="1" dirty="0" smtClean="0"/>
              <a:t>iii</a:t>
            </a:r>
            <a:r>
              <a:rPr lang="ar-IQ" sz="2800" b="1" dirty="0" smtClean="0"/>
              <a:t>.تعرف على محتوى الوحدة النمطية .</a:t>
            </a:r>
            <a:endParaRPr lang="en-US" sz="2800" b="1" dirty="0" smtClean="0"/>
          </a:p>
          <a:p>
            <a:r>
              <a:rPr lang="en-US" sz="2800" b="1" dirty="0" smtClean="0"/>
              <a:t>iv</a:t>
            </a:r>
            <a:r>
              <a:rPr lang="ar-IQ" sz="2800" b="1" dirty="0" smtClean="0"/>
              <a:t>.تهيأ للاختبار القبلي ...</a:t>
            </a:r>
            <a:endParaRPr lang="en-US" sz="2800" b="1" dirty="0" smtClean="0"/>
          </a:p>
          <a:p>
            <a:pPr lvl="0"/>
            <a:r>
              <a:rPr lang="ar-IQ" sz="2800" b="1" dirty="0" smtClean="0"/>
              <a:t>إذا حصلت على (7)درجات واكثر فانت لاتحتاج الى دراسة الوحدة النمطية</a:t>
            </a:r>
            <a:endParaRPr lang="en-US" sz="2800" b="1" dirty="0" smtClean="0"/>
          </a:p>
          <a:p>
            <a:pPr lvl="0"/>
            <a:r>
              <a:rPr lang="ar-IQ" sz="2800" b="1" dirty="0" smtClean="0"/>
              <a:t>وأذهب إلى دراسة الوحدة الثانية .</a:t>
            </a:r>
            <a:endParaRPr lang="en-US" sz="2800" b="1" dirty="0" smtClean="0"/>
          </a:p>
          <a:p>
            <a:pPr lvl="0"/>
            <a:r>
              <a:rPr lang="ar-IQ" sz="2800" b="1" dirty="0" smtClean="0"/>
              <a:t>فإذا حصلتَ على أقل من (7)درجات فأعد دراسة الوحدة النمطية ومراجعتها بصورةً شاملة ومن ثمَ أرجع لأداء الاختبار البعدي .</a:t>
            </a:r>
            <a:endParaRPr lang="en-US" sz="2800" b="1" dirty="0" smtClean="0"/>
          </a:p>
          <a:p>
            <a:pPr lvl="0">
              <a:buNone/>
            </a:pPr>
            <a:r>
              <a:rPr lang="ar-IQ" dirty="0" smtClean="0"/>
              <a:t>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20</a:t>
            </a:fld>
            <a:endParaRPr lang="ar-IQ"/>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الاختبار القبلي</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lnSpcReduction="10000"/>
          </a:bodyPr>
          <a:lstStyle/>
          <a:p>
            <a:pPr>
              <a:buNone/>
            </a:pPr>
            <a:r>
              <a:rPr lang="ar-IQ" dirty="0" smtClean="0"/>
              <a:t>1- إن الحقوق السياسية في المجتمع اليوناني منحت إلى ثلاثة طبقات :</a:t>
            </a:r>
          </a:p>
          <a:p>
            <a:pPr marL="514350" indent="-514350">
              <a:buAutoNum type="arabic1Minus"/>
            </a:pPr>
            <a:r>
              <a:rPr lang="ar-IQ" dirty="0" smtClean="0"/>
              <a:t>الرئيس,الأجانب,العبيد</a:t>
            </a:r>
            <a:r>
              <a:rPr lang="ar-IQ" dirty="0" smtClean="0"/>
              <a:t>.</a:t>
            </a:r>
          </a:p>
          <a:p>
            <a:pPr marL="514350" indent="-514350">
              <a:buNone/>
            </a:pPr>
            <a:r>
              <a:rPr lang="ar-IQ" dirty="0" smtClean="0"/>
              <a:t>ب- النبلاء ,الاجانب ,العبيد.</a:t>
            </a:r>
          </a:p>
          <a:p>
            <a:pPr marL="514350" indent="-514350">
              <a:buNone/>
            </a:pPr>
            <a:r>
              <a:rPr lang="ar-IQ" dirty="0" smtClean="0"/>
              <a:t>ج-القادة,العبيد,النبلاء.</a:t>
            </a:r>
          </a:p>
          <a:p>
            <a:pPr marL="514350" indent="-514350">
              <a:buNone/>
            </a:pPr>
            <a:r>
              <a:rPr lang="ar-IQ" dirty="0" smtClean="0"/>
              <a:t>د- العبيد,النبلاء ,النساء.</a:t>
            </a:r>
          </a:p>
          <a:p>
            <a:pPr marL="514350" indent="-514350">
              <a:buNone/>
            </a:pPr>
            <a:r>
              <a:rPr lang="ar-IQ" dirty="0" smtClean="0"/>
              <a:t>2- أقرت حضارة وادي النيل مبادئ العدالة والمساواة وخاصة في عهد حكم:</a:t>
            </a:r>
          </a:p>
          <a:p>
            <a:pPr marL="514350" indent="-514350">
              <a:buAutoNum type="arabic1Minus"/>
            </a:pPr>
            <a:r>
              <a:rPr lang="ar-IQ" dirty="0" smtClean="0"/>
              <a:t>نبوخذ نصر. ب- حمو رابي.  ج- اخناتون . د – اوركاجينا.</a:t>
            </a:r>
          </a:p>
          <a:p>
            <a:pPr marL="514350" indent="-514350">
              <a:buNone/>
            </a:pPr>
            <a:r>
              <a:rPr lang="ar-IQ" dirty="0" smtClean="0"/>
              <a:t>3- من ابرز ملامح المرحلة العرفية:</a:t>
            </a:r>
          </a:p>
          <a:p>
            <a:pPr marL="514350" indent="-514350">
              <a:buNone/>
            </a:pPr>
            <a:r>
              <a:rPr lang="ar-IQ" dirty="0" smtClean="0"/>
              <a:t>أ- الغزو القبلي . ب_ إقرار المساواة . ج- الولاء للحاكم.  د- إعلان إحكام الحرب.</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21</a:t>
            </a:fld>
            <a:endParaRPr lang="ar-IQ"/>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القبلي </a:t>
            </a:r>
            <a:endParaRPr lang="ar-IQ"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lnSpcReduction="10000"/>
          </a:bodyPr>
          <a:lstStyle/>
          <a:p>
            <a:pPr>
              <a:buNone/>
            </a:pPr>
            <a:r>
              <a:rPr lang="ar-IQ" dirty="0" smtClean="0"/>
              <a:t>4- إن المصدر الرئيسي لتشريع الإحكام الإسلامية الخاصة لحماية حقوق الإنسان :</a:t>
            </a:r>
          </a:p>
          <a:p>
            <a:pPr>
              <a:buNone/>
            </a:pPr>
            <a:r>
              <a:rPr lang="ar-IQ" dirty="0" smtClean="0"/>
              <a:t>أ-الأعراف </a:t>
            </a:r>
            <a:r>
              <a:rPr lang="ar-IQ" dirty="0" smtClean="0"/>
              <a:t>. ب- القران الكريم والسنة النبوية. ج- التقاليد الموروثة . د- العادات والتقاليد .</a:t>
            </a:r>
          </a:p>
          <a:p>
            <a:pPr>
              <a:buNone/>
            </a:pPr>
            <a:r>
              <a:rPr lang="ar-IQ" dirty="0" smtClean="0"/>
              <a:t>5- الغي الإسلام نظام الطبقات وعادة التفاخر :</a:t>
            </a:r>
          </a:p>
          <a:p>
            <a:pPr marL="514350" indent="-514350">
              <a:buAutoNum type="arabic1Minus"/>
            </a:pPr>
            <a:r>
              <a:rPr lang="ar-IQ" dirty="0" smtClean="0"/>
              <a:t>العادات الموروثة . ب- الأنساب والاحتساب . ج- المراكز القيادية .د- التقاليد الاجتماعية .</a:t>
            </a:r>
          </a:p>
          <a:p>
            <a:pPr marL="514350" indent="-514350">
              <a:buNone/>
            </a:pPr>
            <a:r>
              <a:rPr lang="ar-IQ" dirty="0" smtClean="0"/>
              <a:t>6- تم بناء النظام السياسي الإسلامي على فكرة :</a:t>
            </a:r>
          </a:p>
          <a:p>
            <a:pPr marL="514350" indent="-514350">
              <a:buNone/>
            </a:pPr>
            <a:r>
              <a:rPr lang="ar-IQ" dirty="0" smtClean="0"/>
              <a:t>أ – العدالة الاجتماعية .</a:t>
            </a:r>
          </a:p>
          <a:p>
            <a:pPr marL="514350" indent="-514350">
              <a:buNone/>
            </a:pPr>
            <a:r>
              <a:rPr lang="ar-IQ" dirty="0" smtClean="0"/>
              <a:t>ب- الشورى الديمقراطية.   ج- الشرعية .   د- العمل الصالح.</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22</a:t>
            </a:fld>
            <a:endParaRPr lang="ar-IQ"/>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القبلي </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buNone/>
            </a:pPr>
            <a:r>
              <a:rPr lang="ar-IQ" dirty="0" smtClean="0"/>
              <a:t>7- إن حرية التملك في الإسلام مقرونة بالعدالة الاجتماعية الواجبة عن طريق فرض :</a:t>
            </a:r>
          </a:p>
          <a:p>
            <a:pPr>
              <a:buNone/>
            </a:pPr>
            <a:r>
              <a:rPr lang="ar-IQ" dirty="0" smtClean="0"/>
              <a:t>أ-الصوم . ب- الجهاد.   ج- الزكاة .   د- الحج.</a:t>
            </a:r>
          </a:p>
          <a:p>
            <a:pPr>
              <a:buNone/>
            </a:pPr>
            <a:r>
              <a:rPr lang="ar-IQ" dirty="0" smtClean="0"/>
              <a:t>8- إن أقدم إصلاحات عرفها التاريخ في المجالات الاقتصادية والاجتماعية:</a:t>
            </a:r>
          </a:p>
          <a:p>
            <a:pPr marL="514350" indent="-514350">
              <a:buAutoNum type="arabic1Minus"/>
            </a:pPr>
            <a:r>
              <a:rPr lang="ar-IQ" dirty="0" smtClean="0"/>
              <a:t>إصلاحات اورنمو. ب- إصلاحات اورو_</a:t>
            </a:r>
            <a:r>
              <a:rPr lang="ar-IQ" dirty="0" err="1" smtClean="0"/>
              <a:t>كاجينا</a:t>
            </a:r>
            <a:r>
              <a:rPr lang="ar-IQ" dirty="0" smtClean="0"/>
              <a:t>. ج- إصلاحات اخناتون.</a:t>
            </a:r>
          </a:p>
          <a:p>
            <a:pPr marL="514350" indent="-514350">
              <a:buAutoNum type="arabic1Minus"/>
            </a:pPr>
            <a:r>
              <a:rPr lang="ar-IQ" dirty="0" smtClean="0"/>
              <a:t>د- إصلاحات حمو رابي.</a:t>
            </a:r>
          </a:p>
          <a:p>
            <a:pPr>
              <a:buNone/>
            </a:pPr>
            <a:endParaRPr lang="ar-IQ" dirty="0" smtClean="0"/>
          </a:p>
          <a:p>
            <a:pPr>
              <a:buNone/>
            </a:pP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23</a:t>
            </a:fld>
            <a:endParaRPr lang="ar-IQ"/>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smtClean="0"/>
              <a:t> الوحدة النمطية الثانية (التطور التاريخي لحقوق الانسان)</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buNone/>
            </a:pPr>
            <a:r>
              <a:rPr lang="ar-IQ" dirty="0" smtClean="0"/>
              <a:t>1- المرحلة العرفية </a:t>
            </a:r>
          </a:p>
          <a:p>
            <a:pPr>
              <a:buNone/>
            </a:pPr>
            <a:r>
              <a:rPr lang="ar-IQ" dirty="0" smtClean="0"/>
              <a:t>في مجاهل العصور القديمة كان المجتمع مبنيا على قاعدة القوة التي أجازت استخدام القوة في استباحة حقوق الإفراد ,فكانت فكرة حقوق الإنسان غامضة لابل مفقودة.</a:t>
            </a:r>
          </a:p>
          <a:p>
            <a:pPr>
              <a:buNone/>
            </a:pPr>
            <a:r>
              <a:rPr lang="ar-IQ" dirty="0" smtClean="0"/>
              <a:t>فكانت حقوق الإفراد مفقودة ونظام الرق سائد ونظام الطبقات شائع .</a:t>
            </a:r>
          </a:p>
          <a:p>
            <a:pPr>
              <a:buNone/>
            </a:pPr>
            <a:r>
              <a:rPr lang="ar-IQ" dirty="0" smtClean="0"/>
              <a:t>2- المرحلة الجاهلية</a:t>
            </a:r>
          </a:p>
          <a:p>
            <a:pPr>
              <a:buNone/>
            </a:pPr>
            <a:r>
              <a:rPr lang="ar-IQ" dirty="0" smtClean="0"/>
              <a:t>اتسم المجتمع الجاهلي مفكك بين قبائل متعددة ويربط إفراد القبيلة الواحدة الولاء العصبي إما في عصر الجاهلية الثانية قبل الإسلام حدث تطور نسبي وخاصة في مدن مكة ويثرب وخاصة مع بروز فكرة الديمقراطية وقيام ندوات الحي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24</a:t>
            </a:fld>
            <a:endParaRPr lang="ar-IQ"/>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التطور التاريخي لمفهوم حقوق الإنسان</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lnSpcReduction="10000"/>
          </a:bodyPr>
          <a:lstStyle/>
          <a:p>
            <a:pPr>
              <a:buNone/>
            </a:pPr>
            <a:r>
              <a:rPr lang="ar-IQ" dirty="0" smtClean="0"/>
              <a:t>حقوق الإنسان في الحضارات القديمة </a:t>
            </a:r>
          </a:p>
          <a:p>
            <a:pPr>
              <a:buNone/>
            </a:pPr>
            <a:r>
              <a:rPr lang="ar-IQ" dirty="0" smtClean="0"/>
              <a:t>1- حضارة وادي الرافدين </a:t>
            </a:r>
          </a:p>
          <a:p>
            <a:pPr>
              <a:buNone/>
            </a:pPr>
            <a:r>
              <a:rPr lang="ar-IQ" dirty="0" smtClean="0"/>
              <a:t>ظل موضوع حقوق الإنسان موضع اهتمام البابليين القدامى في سبيل نشر العدل والمساواة بين جميع الإفراد من خلال إصدار القوانين التي تؤكد ذلك ويرجع أقدم تشريع لقانون وضعي اهتم بحقوق الإنسان إلى عهد اورنمو مؤسس سلاله أور الثالثة والذي يعتبر أقدم مشرع في التاريخ.</a:t>
            </a:r>
          </a:p>
          <a:p>
            <a:pPr>
              <a:buNone/>
            </a:pPr>
            <a:r>
              <a:rPr lang="ar-IQ" dirty="0" smtClean="0"/>
              <a:t>2- الحضارة اليونانية </a:t>
            </a:r>
          </a:p>
          <a:p>
            <a:pPr>
              <a:buNone/>
            </a:pPr>
            <a:r>
              <a:rPr lang="ar-IQ" dirty="0" smtClean="0"/>
              <a:t>انقسم المجتمع اليوناني في (دولة _المدنية )اليونانية الى ثلاث طبقات منحت لهم حقوق مختلفة :</a:t>
            </a:r>
          </a:p>
          <a:p>
            <a:pPr>
              <a:buNone/>
            </a:pPr>
            <a:r>
              <a:rPr lang="ar-IQ" dirty="0" smtClean="0"/>
              <a:t>1- طبقة النبلاء :وقد اعترف لهم بالحقوق السياسية والمناصب الادارية .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25</a:t>
            </a:fld>
            <a:endParaRPr lang="ar-IQ"/>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التطور التاريخي لمفهوم حقوق الإنسان </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buNone/>
            </a:pPr>
            <a:r>
              <a:rPr lang="ar-IQ" dirty="0" smtClean="0"/>
              <a:t>2- طبقة العبيد :لم يمنحوا اي حقوق مدنية او سياسية ولم يتولوا المناصب الادارية .</a:t>
            </a:r>
          </a:p>
          <a:p>
            <a:pPr>
              <a:buNone/>
            </a:pPr>
            <a:r>
              <a:rPr lang="ar-IQ" dirty="0" smtClean="0"/>
              <a:t>3- طبقة الأجانب :اعترف لهم بالحقوق العامة دون الحقوق السياسية .</a:t>
            </a:r>
          </a:p>
          <a:p>
            <a:pPr>
              <a:buNone/>
            </a:pPr>
            <a:r>
              <a:rPr lang="ar-IQ" dirty="0" smtClean="0"/>
              <a:t>3- حقوق الإنسان في حضارة وادي النيل </a:t>
            </a:r>
          </a:p>
          <a:p>
            <a:pPr>
              <a:buNone/>
            </a:pPr>
            <a:r>
              <a:rPr lang="ar-IQ" dirty="0" smtClean="0"/>
              <a:t>أقرت الحضارة المصرية القديمة حقوق الإنسان كالاعتراف للفرد بإنسانيته وحريته ويرى المؤرخون إن اله الشمس عند المصريين القدامى قد اقر قانون يقوم على أساس الحق والصدق الذي استمد منه فراعنة مصر قواعد الإحكام ,ففي عهد اخناتون تقرر اعلان المساواة بين الناس في الشؤون الدينية والدنيوية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26</a:t>
            </a:fld>
            <a:endParaRPr lang="ar-IQ"/>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حقوق الإنسان في الديانات السماوية </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buNone/>
            </a:pPr>
            <a:r>
              <a:rPr lang="ar-IQ" dirty="0" smtClean="0"/>
              <a:t>1- الديانة المسيحية </a:t>
            </a:r>
          </a:p>
          <a:p>
            <a:pPr>
              <a:buNone/>
            </a:pPr>
            <a:r>
              <a:rPr lang="ar-IQ" dirty="0" smtClean="0"/>
              <a:t>قامت الديانة المسيحية على أساس محبة الله ومحبة الإنسان لاخيه الإنسان والعطف علية وبعد إن سيطرة الكنيسة سيطرة مطلقة على السلطتين الدينية والدنيوية واحتلت بذلك مركزا سياسيا وفكريا ومهنيا فتعددت بذلك القيود المفروضة على حريات الإفراد ,وبعد ان كانت الكنيسة تدعو الى التساوي بين افراد الجنس البشري اخذت تساير النظم السياسية التي كانت تحكم المجتمعات.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27</a:t>
            </a:fld>
            <a:endParaRPr lang="ar-IQ"/>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حقوق الإنسان في الديانة الإسلامية </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buNone/>
            </a:pPr>
            <a:r>
              <a:rPr lang="ar-IQ" dirty="0" smtClean="0"/>
              <a:t>تعد الشريعة الإسلامية من ناحية التاريخية مصدرا رئيسا ومهما لحقوق الإنسان ,فقد جاء في قوله تعالى (ولقد كرمنا بني ادم في البر والبحر ورزقناهم من الطيبات وفضلناهم على كثير مما خلقنا تفضيلا )</a:t>
            </a:r>
          </a:p>
          <a:p>
            <a:pPr>
              <a:buNone/>
            </a:pPr>
            <a:r>
              <a:rPr lang="ar-IQ" dirty="0" smtClean="0"/>
              <a:t>وقد اقر الإسلام العديد من الأسس الفقهية المتعلقة بحقوق الإنسان والتي تتمثل بما يلي :</a:t>
            </a:r>
          </a:p>
          <a:p>
            <a:pPr>
              <a:buNone/>
            </a:pPr>
            <a:r>
              <a:rPr lang="ar-IQ" dirty="0" smtClean="0"/>
              <a:t>1- بناء الدولة على فكرة الشورى والديمقراطية .</a:t>
            </a:r>
          </a:p>
          <a:p>
            <a:pPr>
              <a:buNone/>
            </a:pPr>
            <a:r>
              <a:rPr lang="ar-IQ" dirty="0" smtClean="0"/>
              <a:t>2- إعلان مبدأ المساواة بين الناس وإلغاء نظام الطبقات وعادة التفاخر بالاحتساب والأنساب.</a:t>
            </a:r>
          </a:p>
          <a:p>
            <a:pPr>
              <a:buNone/>
            </a:pPr>
            <a:r>
              <a:rPr lang="ar-IQ" dirty="0" smtClean="0"/>
              <a:t>3- تنظيم مسائل العقوبات والتفريق بين الحق العام (حق الله تعالى )والحق الشخصي .</a:t>
            </a:r>
          </a:p>
          <a:p>
            <a:pPr>
              <a:buNone/>
            </a:pP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28</a:t>
            </a:fld>
            <a:endParaRPr lang="ar-IQ"/>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حقوق الإنسان في الديانة الإسلامية </a:t>
            </a:r>
            <a:endParaRPr lang="ar-IQ"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a:buNone/>
            </a:pPr>
            <a:r>
              <a:rPr lang="ar-IQ" dirty="0" smtClean="0"/>
              <a:t>4- وضع أصول إنسانية في الإعمال الحربية .</a:t>
            </a:r>
          </a:p>
          <a:p>
            <a:pPr>
              <a:buNone/>
            </a:pPr>
            <a:r>
              <a:rPr lang="ar-IQ" dirty="0" smtClean="0"/>
              <a:t>5- حرية التملك مقرونة بالعدالة الاجتماعية الواجبة عبر فرض الزكاة وغيرها.</a:t>
            </a:r>
          </a:p>
          <a:p>
            <a:pPr>
              <a:buNone/>
            </a:pPr>
            <a:r>
              <a:rPr lang="ar-IQ" dirty="0" smtClean="0"/>
              <a:t>6- تثبيت الحريات العامة أهمها حرمة النفس والعرض والمال والمنزل وحرية العقيدة والرأي .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29</a:t>
            </a:fld>
            <a:endParaRPr lang="ar-IQ"/>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النظرة الشاملة        </a:t>
            </a:r>
            <a:endParaRPr lang="ar-IQ" dirty="0"/>
          </a:p>
        </p:txBody>
      </p:sp>
      <p:sp>
        <p:nvSpPr>
          <p:cNvPr id="3" name="عنصر نائب للمحتوى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 </a:t>
            </a:r>
            <a:r>
              <a:rPr lang="ar-IQ" b="1" dirty="0" smtClean="0"/>
              <a:t>الفئة المستهدفة/</a:t>
            </a:r>
          </a:p>
          <a:p>
            <a:pPr>
              <a:buNone/>
            </a:pPr>
            <a:r>
              <a:rPr lang="ar-IQ" b="1" dirty="0" smtClean="0"/>
              <a:t>  إن هذه الوحدة النمطية موجهه لطلبة معهد الإدارة التقني (قسم السياحة وادارة الفنادق فرعي (الارشاد السياحي_ ادارة الفنادق),المرحلة الاولى .</a:t>
            </a:r>
          </a:p>
          <a:p>
            <a:r>
              <a:rPr lang="ar-IQ" b="1" dirty="0" smtClean="0"/>
              <a:t>المبررات</a:t>
            </a:r>
          </a:p>
          <a:p>
            <a:r>
              <a:rPr lang="ar-IQ" b="1" dirty="0" smtClean="0"/>
              <a:t>نظرا لأهمية موضوع حقوق الإنسان فقد صممت هذه الوحدة لتعريف الطالب بأقسام الحقوق </a:t>
            </a:r>
          </a:p>
          <a:p>
            <a:r>
              <a:rPr lang="ar-IQ" b="1" dirty="0" smtClean="0"/>
              <a:t>الفكرة المركزية</a:t>
            </a:r>
          </a:p>
          <a:p>
            <a:r>
              <a:rPr lang="ar-IQ" b="1" dirty="0" smtClean="0"/>
              <a:t>1- مفهوم حقوق الإنسان </a:t>
            </a:r>
          </a:p>
          <a:p>
            <a:r>
              <a:rPr lang="ar-IQ" b="1" dirty="0" smtClean="0"/>
              <a:t>2- أصناف الحريات العامة.</a:t>
            </a:r>
          </a:p>
          <a:p>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3</a:t>
            </a:fld>
            <a:endParaRPr lang="ar-IQ"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ar-IQ" dirty="0" smtClean="0"/>
              <a:t>1- إن حرية التملك في الإسلام مقرونة بالعدالة الاجتماعية الواجبة عن طريق فرض :</a:t>
            </a:r>
          </a:p>
          <a:p>
            <a:pPr>
              <a:buNone/>
            </a:pPr>
            <a:r>
              <a:rPr lang="ar-IQ" dirty="0" smtClean="0"/>
              <a:t>أ-الصوم . ب- الجهاد.   ج- الزكاة .   د- الحج.</a:t>
            </a:r>
          </a:p>
          <a:p>
            <a:pPr>
              <a:buNone/>
            </a:pPr>
            <a:r>
              <a:rPr lang="ar-IQ" dirty="0" smtClean="0"/>
              <a:t>2- إن أقدم إصلاحات عرفها التاريخ في المجالات الاقتصادية والاجتماعية:</a:t>
            </a:r>
          </a:p>
          <a:p>
            <a:pPr marL="514350" indent="-514350">
              <a:buAutoNum type="arabic1Minus"/>
            </a:pPr>
            <a:r>
              <a:rPr lang="ar-IQ" dirty="0" smtClean="0"/>
              <a:t>إصلاحات اورنمو. ب- إصلاحات اورو_</a:t>
            </a:r>
            <a:r>
              <a:rPr lang="ar-IQ" dirty="0" err="1" smtClean="0"/>
              <a:t>كاجينا</a:t>
            </a:r>
            <a:r>
              <a:rPr lang="ar-IQ" dirty="0" smtClean="0"/>
              <a:t>. ج- إصلاحات اخناتون.</a:t>
            </a:r>
          </a:p>
          <a:p>
            <a:pPr marL="514350" indent="-514350">
              <a:buAutoNum type="arabic1Minus"/>
            </a:pPr>
            <a:r>
              <a:rPr lang="ar-IQ" dirty="0" smtClean="0"/>
              <a:t>د- إصلاحات حمو رابي.</a:t>
            </a:r>
          </a:p>
          <a:p>
            <a:pPr>
              <a:buNone/>
            </a:pPr>
            <a:endParaRPr lang="ar-IQ" dirty="0" smtClean="0"/>
          </a:p>
          <a:p>
            <a:pPr>
              <a:buNone/>
            </a:pPr>
            <a:endParaRPr lang="ar-IQ" dirty="0" smtClean="0"/>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30</a:t>
            </a:fld>
            <a:endParaRPr lang="ar-IQ"/>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lnSpcReduction="10000"/>
          </a:bodyPr>
          <a:lstStyle/>
          <a:p>
            <a:pPr>
              <a:buNone/>
            </a:pPr>
            <a:r>
              <a:rPr lang="ar-IQ" dirty="0" smtClean="0"/>
              <a:t>3- إن المصدر الرئيسي لتشريع الإحكام الإسلامية الخاصة لحماية حقوق الإنسان :</a:t>
            </a:r>
          </a:p>
          <a:p>
            <a:pPr>
              <a:buNone/>
            </a:pPr>
            <a:r>
              <a:rPr lang="ar-IQ" dirty="0" smtClean="0"/>
              <a:t>أ-</a:t>
            </a:r>
            <a:r>
              <a:rPr lang="ar-IQ" dirty="0" err="1" smtClean="0"/>
              <a:t>الاعراف</a:t>
            </a:r>
            <a:r>
              <a:rPr lang="ar-IQ" dirty="0" smtClean="0"/>
              <a:t> . ب- القران الكريم والسنة النبوية. ج- التقاليد الموروثة . د- العادات والتقاليد .</a:t>
            </a:r>
          </a:p>
          <a:p>
            <a:pPr>
              <a:buNone/>
            </a:pPr>
            <a:r>
              <a:rPr lang="ar-IQ" dirty="0" smtClean="0"/>
              <a:t>4- الغي الإسلام نظام الطبقات وعادة التفاخر :</a:t>
            </a:r>
          </a:p>
          <a:p>
            <a:pPr marL="514350" indent="-514350">
              <a:buAutoNum type="arabic1Minus"/>
            </a:pPr>
            <a:r>
              <a:rPr lang="ar-IQ" dirty="0" smtClean="0"/>
              <a:t>العادات الموروثة . ب- الأنساب والاحتساب . ج- المراكز القيادية .د- التقاليد الاجتماعية .</a:t>
            </a:r>
          </a:p>
          <a:p>
            <a:pPr marL="514350" indent="-514350">
              <a:buNone/>
            </a:pPr>
            <a:r>
              <a:rPr lang="ar-IQ" dirty="0" smtClean="0"/>
              <a:t>5- تم بناء النظام السياسي الإسلامي على فكرة :</a:t>
            </a:r>
          </a:p>
          <a:p>
            <a:pPr marL="514350" indent="-514350">
              <a:buNone/>
            </a:pPr>
            <a:r>
              <a:rPr lang="ar-IQ" dirty="0" smtClean="0"/>
              <a:t>أ – العدالة الاجتماعية .</a:t>
            </a:r>
          </a:p>
          <a:p>
            <a:pPr marL="514350" indent="-514350">
              <a:buNone/>
            </a:pPr>
            <a:r>
              <a:rPr lang="ar-IQ" dirty="0" smtClean="0"/>
              <a:t>ب- الشورى الديمقراطية.   ج- الشرعية .   د- العمل الصالح.</a:t>
            </a:r>
          </a:p>
          <a:p>
            <a:pPr>
              <a:buNone/>
            </a:pP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31</a:t>
            </a:fld>
            <a:endParaRPr lang="ar-IQ"/>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lnSpcReduction="10000"/>
          </a:bodyPr>
          <a:lstStyle/>
          <a:p>
            <a:pPr>
              <a:buNone/>
            </a:pPr>
            <a:r>
              <a:rPr lang="ar-IQ" dirty="0" smtClean="0"/>
              <a:t>6- إن الحقوق السياسية في المجتمع اليوناني منحت إلى ثلاثة طبقات :</a:t>
            </a:r>
          </a:p>
          <a:p>
            <a:pPr marL="514350" indent="-514350">
              <a:buAutoNum type="arabic1Minus"/>
            </a:pPr>
            <a:r>
              <a:rPr lang="ar-IQ" dirty="0" smtClean="0"/>
              <a:t>الرئيس,</a:t>
            </a:r>
            <a:r>
              <a:rPr lang="ar-IQ" dirty="0" err="1" smtClean="0"/>
              <a:t>الاجانب</a:t>
            </a:r>
            <a:r>
              <a:rPr lang="ar-IQ" dirty="0" smtClean="0"/>
              <a:t> ,العبيد.</a:t>
            </a:r>
          </a:p>
          <a:p>
            <a:pPr marL="514350" indent="-514350">
              <a:buNone/>
            </a:pPr>
            <a:r>
              <a:rPr lang="ar-IQ" dirty="0" smtClean="0"/>
              <a:t>ب- النبلاء ,الاجانب ,العبيد.</a:t>
            </a:r>
          </a:p>
          <a:p>
            <a:pPr marL="514350" indent="-514350">
              <a:buNone/>
            </a:pPr>
            <a:r>
              <a:rPr lang="ar-IQ" dirty="0" smtClean="0"/>
              <a:t>ج-القادة,العبيد,النبلاء.</a:t>
            </a:r>
          </a:p>
          <a:p>
            <a:pPr marL="514350" indent="-514350">
              <a:buNone/>
            </a:pPr>
            <a:r>
              <a:rPr lang="ar-IQ" dirty="0" smtClean="0"/>
              <a:t>د- العبيد,النبلاء ,النساء.</a:t>
            </a:r>
          </a:p>
          <a:p>
            <a:pPr marL="514350" indent="-514350">
              <a:buNone/>
            </a:pPr>
            <a:r>
              <a:rPr lang="ar-IQ" dirty="0" smtClean="0"/>
              <a:t>7- أقرت حضارة وادي النيل مبادئ العدالة والمساواة وخاصة في عهد حكم:</a:t>
            </a:r>
          </a:p>
          <a:p>
            <a:pPr marL="514350" indent="-514350">
              <a:buAutoNum type="arabic1Minus"/>
            </a:pPr>
            <a:r>
              <a:rPr lang="ar-IQ" dirty="0" smtClean="0"/>
              <a:t>نبوخذ نصر. ب- حمو رابي.  ج- اخناتون . د – اوركاجينا.</a:t>
            </a:r>
          </a:p>
          <a:p>
            <a:pPr marL="514350" indent="-514350">
              <a:buNone/>
            </a:pPr>
            <a:r>
              <a:rPr lang="ar-IQ" dirty="0" smtClean="0"/>
              <a:t>8- من ابرز ملامح المرحلة العرفية:</a:t>
            </a:r>
          </a:p>
          <a:p>
            <a:pPr marL="514350" indent="-514350">
              <a:buNone/>
            </a:pPr>
            <a:r>
              <a:rPr lang="ar-IQ" dirty="0" smtClean="0"/>
              <a:t>أ- الغزو القبلي . ب_ إقرار المساواة . ج- الولاء للحاكم.  د- إعلان إحكام الحرب.</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32</a:t>
            </a:fld>
            <a:endParaRPr lang="ar-IQ"/>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53276"/>
          </a:xfrm>
        </p:spPr>
        <p:txBody>
          <a:bodyPr/>
          <a:lstStyle/>
          <a:p>
            <a:pPr algn="r"/>
            <a:r>
              <a:rPr lang="ar-IQ" dirty="0" smtClean="0"/>
              <a:t> مفاتيح الإجابة </a:t>
            </a:r>
            <a:endParaRPr lang="ar-IQ" dirty="0"/>
          </a:p>
        </p:txBody>
      </p:sp>
      <p:sp>
        <p:nvSpPr>
          <p:cNvPr id="3" name="عنصر نائب للمحتوى 2"/>
          <p:cNvSpPr>
            <a:spLocks noGrp="1"/>
          </p:cNvSpPr>
          <p:nvPr>
            <p:ph idx="1"/>
          </p:nvPr>
        </p:nvSpPr>
        <p:spPr/>
        <p:txBody>
          <a:bodyPr/>
          <a:lstStyle/>
          <a:p>
            <a:pPr>
              <a:buNone/>
            </a:pPr>
            <a:endParaRPr lang="ar-IQ" dirty="0" smtClean="0"/>
          </a:p>
          <a:p>
            <a:pPr>
              <a:buNone/>
            </a:pPr>
            <a:endParaRPr lang="ar-IQ" dirty="0" smtClean="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33</a:t>
            </a:fld>
            <a:endParaRPr lang="ar-IQ"/>
          </a:p>
        </p:txBody>
      </p:sp>
      <p:graphicFrame>
        <p:nvGraphicFramePr>
          <p:cNvPr id="9" name="جدول 8"/>
          <p:cNvGraphicFramePr>
            <a:graphicFrameLocks noGrp="1"/>
          </p:cNvGraphicFramePr>
          <p:nvPr/>
        </p:nvGraphicFramePr>
        <p:xfrm>
          <a:off x="642910" y="1857364"/>
          <a:ext cx="7721340" cy="4724718"/>
        </p:xfrm>
        <a:graphic>
          <a:graphicData uri="http://schemas.openxmlformats.org/drawingml/2006/table">
            <a:tbl>
              <a:tblPr rtl="1" firstRow="1" bandRow="1">
                <a:tableStyleId>{5C22544A-7EE6-4342-B048-85BDC9FD1C3A}</a:tableStyleId>
              </a:tblPr>
              <a:tblGrid>
                <a:gridCol w="1585924"/>
                <a:gridCol w="1585924"/>
                <a:gridCol w="1585924"/>
                <a:gridCol w="2963568"/>
              </a:tblGrid>
              <a:tr h="1035509">
                <a:tc>
                  <a:txBody>
                    <a:bodyPr/>
                    <a:lstStyle/>
                    <a:p>
                      <a:pPr rtl="1"/>
                      <a:r>
                        <a:rPr lang="ar-IQ" dirty="0" smtClean="0"/>
                        <a:t>الاختبار القبلي</a:t>
                      </a:r>
                      <a:endParaRPr lang="ar-IQ" dirty="0"/>
                    </a:p>
                  </a:txBody>
                  <a:tcPr/>
                </a:tc>
                <a:tc>
                  <a:txBody>
                    <a:bodyPr/>
                    <a:lstStyle/>
                    <a:p>
                      <a:pPr rtl="1"/>
                      <a:r>
                        <a:rPr lang="ar-IQ" dirty="0" smtClean="0"/>
                        <a:t>الإجابة الصحيحة</a:t>
                      </a:r>
                    </a:p>
                    <a:p>
                      <a:pPr rtl="1"/>
                      <a:endParaRPr lang="ar-IQ" dirty="0" smtClean="0"/>
                    </a:p>
                    <a:p>
                      <a:pPr rtl="1"/>
                      <a:endParaRPr lang="ar-IQ" dirty="0" smtClean="0"/>
                    </a:p>
                    <a:p>
                      <a:pPr rtl="1"/>
                      <a:endParaRPr lang="ar-IQ" dirty="0"/>
                    </a:p>
                  </a:txBody>
                  <a:tcPr/>
                </a:tc>
                <a:tc>
                  <a:txBody>
                    <a:bodyPr/>
                    <a:lstStyle/>
                    <a:p>
                      <a:pPr rtl="1"/>
                      <a:r>
                        <a:rPr lang="ar-IQ" dirty="0" smtClean="0"/>
                        <a:t>الاختبار ألبعدي</a:t>
                      </a:r>
                      <a:endParaRPr lang="ar-IQ" dirty="0"/>
                    </a:p>
                  </a:txBody>
                  <a:tcPr/>
                </a:tc>
                <a:tc>
                  <a:txBody>
                    <a:bodyPr/>
                    <a:lstStyle/>
                    <a:p>
                      <a:pPr rtl="1"/>
                      <a:r>
                        <a:rPr lang="ar-IQ" dirty="0" smtClean="0"/>
                        <a:t>الإجابة الصحيحة</a:t>
                      </a:r>
                      <a:endParaRPr lang="ar-IQ" dirty="0"/>
                    </a:p>
                  </a:txBody>
                  <a:tcPr/>
                </a:tc>
              </a:tr>
              <a:tr h="428523">
                <a:tc>
                  <a:txBody>
                    <a:bodyPr/>
                    <a:lstStyle/>
                    <a:p>
                      <a:pPr rtl="1"/>
                      <a:r>
                        <a:rPr lang="ar-IQ" baseline="0" dirty="0" smtClean="0"/>
                        <a:t> 1</a:t>
                      </a:r>
                      <a:endParaRPr lang="ar-IQ" dirty="0"/>
                    </a:p>
                  </a:txBody>
                  <a:tcPr/>
                </a:tc>
                <a:tc>
                  <a:txBody>
                    <a:bodyPr/>
                    <a:lstStyle/>
                    <a:p>
                      <a:pPr rtl="1"/>
                      <a:r>
                        <a:rPr lang="ar-IQ" dirty="0" smtClean="0"/>
                        <a:t>ب</a:t>
                      </a:r>
                      <a:endParaRPr lang="ar-IQ" dirty="0"/>
                    </a:p>
                  </a:txBody>
                  <a:tcPr/>
                </a:tc>
                <a:tc>
                  <a:txBody>
                    <a:bodyPr/>
                    <a:lstStyle/>
                    <a:p>
                      <a:pPr rtl="1"/>
                      <a:r>
                        <a:rPr lang="ar-IQ" dirty="0" smtClean="0"/>
                        <a:t> 1</a:t>
                      </a:r>
                      <a:endParaRPr lang="ar-IQ" dirty="0"/>
                    </a:p>
                  </a:txBody>
                  <a:tcPr/>
                </a:tc>
                <a:tc>
                  <a:txBody>
                    <a:bodyPr/>
                    <a:lstStyle/>
                    <a:p>
                      <a:pPr rtl="1"/>
                      <a:r>
                        <a:rPr lang="ar-IQ" dirty="0" smtClean="0"/>
                        <a:t>ج</a:t>
                      </a:r>
                      <a:endParaRPr lang="ar-IQ" dirty="0"/>
                    </a:p>
                  </a:txBody>
                  <a:tcPr/>
                </a:tc>
              </a:tr>
              <a:tr h="428523">
                <a:tc>
                  <a:txBody>
                    <a:bodyPr/>
                    <a:lstStyle/>
                    <a:p>
                      <a:pPr rtl="1"/>
                      <a:r>
                        <a:rPr lang="ar-IQ" dirty="0" smtClean="0"/>
                        <a:t> 2</a:t>
                      </a:r>
                      <a:endParaRPr lang="ar-IQ" dirty="0"/>
                    </a:p>
                  </a:txBody>
                  <a:tcPr/>
                </a:tc>
                <a:tc>
                  <a:txBody>
                    <a:bodyPr/>
                    <a:lstStyle/>
                    <a:p>
                      <a:pPr rtl="1"/>
                      <a:r>
                        <a:rPr lang="ar-IQ" dirty="0" smtClean="0"/>
                        <a:t>ج</a:t>
                      </a:r>
                      <a:endParaRPr lang="ar-IQ" dirty="0"/>
                    </a:p>
                  </a:txBody>
                  <a:tcPr/>
                </a:tc>
                <a:tc>
                  <a:txBody>
                    <a:bodyPr/>
                    <a:lstStyle/>
                    <a:p>
                      <a:pPr rtl="1"/>
                      <a:r>
                        <a:rPr lang="ar-IQ" dirty="0" smtClean="0"/>
                        <a:t> 2</a:t>
                      </a:r>
                      <a:endParaRPr lang="ar-IQ" dirty="0"/>
                    </a:p>
                  </a:txBody>
                  <a:tcPr/>
                </a:tc>
                <a:tc>
                  <a:txBody>
                    <a:bodyPr/>
                    <a:lstStyle/>
                    <a:p>
                      <a:pPr rtl="1"/>
                      <a:r>
                        <a:rPr lang="ar-IQ" dirty="0" smtClean="0"/>
                        <a:t>ب</a:t>
                      </a:r>
                      <a:endParaRPr lang="ar-IQ" dirty="0"/>
                    </a:p>
                  </a:txBody>
                  <a:tcPr/>
                </a:tc>
              </a:tr>
              <a:tr h="536337">
                <a:tc>
                  <a:txBody>
                    <a:bodyPr/>
                    <a:lstStyle/>
                    <a:p>
                      <a:pPr rtl="1"/>
                      <a:r>
                        <a:rPr lang="ar-IQ" dirty="0" smtClean="0"/>
                        <a:t>3</a:t>
                      </a:r>
                      <a:endParaRPr lang="ar-IQ" dirty="0"/>
                    </a:p>
                  </a:txBody>
                  <a:tcPr/>
                </a:tc>
                <a:tc>
                  <a:txBody>
                    <a:bodyPr/>
                    <a:lstStyle/>
                    <a:p>
                      <a:pPr rtl="1"/>
                      <a:r>
                        <a:rPr lang="ar-IQ" dirty="0" smtClean="0"/>
                        <a:t>أ</a:t>
                      </a:r>
                      <a:endParaRPr lang="ar-IQ" dirty="0"/>
                    </a:p>
                  </a:txBody>
                  <a:tcPr/>
                </a:tc>
                <a:tc>
                  <a:txBody>
                    <a:bodyPr/>
                    <a:lstStyle/>
                    <a:p>
                      <a:pPr rtl="1"/>
                      <a:r>
                        <a:rPr lang="ar-IQ" baseline="0" dirty="0" smtClean="0"/>
                        <a:t> 3</a:t>
                      </a:r>
                      <a:endParaRPr lang="ar-IQ" dirty="0"/>
                    </a:p>
                  </a:txBody>
                  <a:tcPr/>
                </a:tc>
                <a:tc>
                  <a:txBody>
                    <a:bodyPr/>
                    <a:lstStyle/>
                    <a:p>
                      <a:pPr rtl="1"/>
                      <a:r>
                        <a:rPr lang="ar-IQ" dirty="0" smtClean="0"/>
                        <a:t>ب</a:t>
                      </a:r>
                      <a:endParaRPr lang="ar-IQ" dirty="0"/>
                    </a:p>
                  </a:txBody>
                  <a:tcPr/>
                </a:tc>
              </a:tr>
              <a:tr h="428523">
                <a:tc>
                  <a:txBody>
                    <a:bodyPr/>
                    <a:lstStyle/>
                    <a:p>
                      <a:pPr rtl="1"/>
                      <a:r>
                        <a:rPr lang="ar-IQ" dirty="0" smtClean="0"/>
                        <a:t>4</a:t>
                      </a:r>
                      <a:endParaRPr lang="ar-IQ" dirty="0"/>
                    </a:p>
                  </a:txBody>
                  <a:tcPr/>
                </a:tc>
                <a:tc>
                  <a:txBody>
                    <a:bodyPr/>
                    <a:lstStyle/>
                    <a:p>
                      <a:pPr rtl="1"/>
                      <a:r>
                        <a:rPr lang="ar-IQ" dirty="0" smtClean="0"/>
                        <a:t>ب</a:t>
                      </a:r>
                      <a:endParaRPr lang="ar-IQ" dirty="0"/>
                    </a:p>
                  </a:txBody>
                  <a:tcPr/>
                </a:tc>
                <a:tc>
                  <a:txBody>
                    <a:bodyPr/>
                    <a:lstStyle/>
                    <a:p>
                      <a:pPr rtl="1"/>
                      <a:r>
                        <a:rPr lang="ar-IQ" dirty="0" smtClean="0"/>
                        <a:t>4</a:t>
                      </a:r>
                      <a:endParaRPr lang="ar-IQ" dirty="0"/>
                    </a:p>
                  </a:txBody>
                  <a:tcPr/>
                </a:tc>
                <a:tc>
                  <a:txBody>
                    <a:bodyPr/>
                    <a:lstStyle/>
                    <a:p>
                      <a:pPr rtl="1"/>
                      <a:r>
                        <a:rPr lang="ar-IQ" dirty="0" smtClean="0"/>
                        <a:t>ب</a:t>
                      </a:r>
                      <a:endParaRPr lang="ar-IQ" dirty="0"/>
                    </a:p>
                  </a:txBody>
                  <a:tcPr/>
                </a:tc>
              </a:tr>
              <a:tr h="428523">
                <a:tc>
                  <a:txBody>
                    <a:bodyPr/>
                    <a:lstStyle/>
                    <a:p>
                      <a:pPr rtl="1"/>
                      <a:r>
                        <a:rPr lang="ar-IQ" dirty="0" smtClean="0"/>
                        <a:t>5</a:t>
                      </a:r>
                      <a:endParaRPr lang="ar-IQ" dirty="0"/>
                    </a:p>
                  </a:txBody>
                  <a:tcPr/>
                </a:tc>
                <a:tc>
                  <a:txBody>
                    <a:bodyPr/>
                    <a:lstStyle/>
                    <a:p>
                      <a:pPr rtl="1"/>
                      <a:r>
                        <a:rPr lang="ar-IQ" dirty="0" smtClean="0"/>
                        <a:t>ب</a:t>
                      </a:r>
                      <a:endParaRPr lang="ar-IQ" dirty="0"/>
                    </a:p>
                  </a:txBody>
                  <a:tcPr/>
                </a:tc>
                <a:tc>
                  <a:txBody>
                    <a:bodyPr/>
                    <a:lstStyle/>
                    <a:p>
                      <a:pPr rtl="1"/>
                      <a:r>
                        <a:rPr lang="ar-IQ" dirty="0" smtClean="0"/>
                        <a:t>5</a:t>
                      </a:r>
                      <a:endParaRPr lang="ar-IQ" dirty="0"/>
                    </a:p>
                  </a:txBody>
                  <a:tcPr/>
                </a:tc>
                <a:tc>
                  <a:txBody>
                    <a:bodyPr/>
                    <a:lstStyle/>
                    <a:p>
                      <a:pPr rtl="1"/>
                      <a:r>
                        <a:rPr lang="ar-IQ" dirty="0" smtClean="0"/>
                        <a:t>ب</a:t>
                      </a:r>
                      <a:endParaRPr lang="ar-IQ" dirty="0"/>
                    </a:p>
                  </a:txBody>
                  <a:tcPr/>
                </a:tc>
              </a:tr>
              <a:tr h="428523">
                <a:tc>
                  <a:txBody>
                    <a:bodyPr/>
                    <a:lstStyle/>
                    <a:p>
                      <a:pPr rtl="1"/>
                      <a:r>
                        <a:rPr lang="ar-IQ" dirty="0" smtClean="0"/>
                        <a:t>6</a:t>
                      </a:r>
                      <a:endParaRPr lang="ar-IQ" dirty="0"/>
                    </a:p>
                  </a:txBody>
                  <a:tcPr/>
                </a:tc>
                <a:tc>
                  <a:txBody>
                    <a:bodyPr/>
                    <a:lstStyle/>
                    <a:p>
                      <a:pPr rtl="1"/>
                      <a:r>
                        <a:rPr lang="ar-IQ" dirty="0" smtClean="0"/>
                        <a:t>ب</a:t>
                      </a:r>
                      <a:endParaRPr lang="ar-IQ" dirty="0"/>
                    </a:p>
                  </a:txBody>
                  <a:tcPr/>
                </a:tc>
                <a:tc>
                  <a:txBody>
                    <a:bodyPr/>
                    <a:lstStyle/>
                    <a:p>
                      <a:pPr rtl="1"/>
                      <a:r>
                        <a:rPr lang="ar-IQ" dirty="0" smtClean="0"/>
                        <a:t>6</a:t>
                      </a:r>
                      <a:endParaRPr lang="ar-IQ" dirty="0"/>
                    </a:p>
                  </a:txBody>
                  <a:tcPr/>
                </a:tc>
                <a:tc>
                  <a:txBody>
                    <a:bodyPr/>
                    <a:lstStyle/>
                    <a:p>
                      <a:pPr rtl="1"/>
                      <a:r>
                        <a:rPr lang="ar-IQ" dirty="0" smtClean="0"/>
                        <a:t>ب</a:t>
                      </a:r>
                      <a:endParaRPr lang="ar-IQ" dirty="0"/>
                    </a:p>
                  </a:txBody>
                  <a:tcPr/>
                </a:tc>
              </a:tr>
              <a:tr h="428523">
                <a:tc>
                  <a:txBody>
                    <a:bodyPr/>
                    <a:lstStyle/>
                    <a:p>
                      <a:pPr rtl="1"/>
                      <a:r>
                        <a:rPr lang="ar-IQ" dirty="0" smtClean="0"/>
                        <a:t>7</a:t>
                      </a:r>
                      <a:endParaRPr lang="ar-IQ" dirty="0"/>
                    </a:p>
                  </a:txBody>
                  <a:tcPr/>
                </a:tc>
                <a:tc>
                  <a:txBody>
                    <a:bodyPr/>
                    <a:lstStyle/>
                    <a:p>
                      <a:pPr rtl="1"/>
                      <a:r>
                        <a:rPr lang="ar-IQ" dirty="0" smtClean="0"/>
                        <a:t>ج</a:t>
                      </a:r>
                      <a:endParaRPr lang="ar-IQ" dirty="0"/>
                    </a:p>
                  </a:txBody>
                  <a:tcPr/>
                </a:tc>
                <a:tc>
                  <a:txBody>
                    <a:bodyPr/>
                    <a:lstStyle/>
                    <a:p>
                      <a:pPr rtl="1"/>
                      <a:r>
                        <a:rPr lang="ar-IQ" dirty="0" smtClean="0"/>
                        <a:t>7</a:t>
                      </a:r>
                      <a:endParaRPr lang="ar-IQ" dirty="0"/>
                    </a:p>
                  </a:txBody>
                  <a:tcPr/>
                </a:tc>
                <a:tc>
                  <a:txBody>
                    <a:bodyPr/>
                    <a:lstStyle/>
                    <a:p>
                      <a:pPr rtl="1"/>
                      <a:r>
                        <a:rPr lang="ar-IQ" dirty="0" smtClean="0"/>
                        <a:t>ج</a:t>
                      </a:r>
                      <a:endParaRPr lang="ar-IQ" dirty="0"/>
                    </a:p>
                  </a:txBody>
                  <a:tcPr/>
                </a:tc>
              </a:tr>
              <a:tr h="428523">
                <a:tc>
                  <a:txBody>
                    <a:bodyPr/>
                    <a:lstStyle/>
                    <a:p>
                      <a:pPr rtl="1"/>
                      <a:r>
                        <a:rPr lang="ar-IQ" dirty="0" smtClean="0"/>
                        <a:t>8</a:t>
                      </a:r>
                      <a:endParaRPr lang="ar-IQ" dirty="0"/>
                    </a:p>
                  </a:txBody>
                  <a:tcPr/>
                </a:tc>
                <a:tc>
                  <a:txBody>
                    <a:bodyPr/>
                    <a:lstStyle/>
                    <a:p>
                      <a:pPr rtl="1"/>
                      <a:r>
                        <a:rPr lang="ar-IQ" dirty="0" smtClean="0"/>
                        <a:t>ب</a:t>
                      </a:r>
                      <a:endParaRPr lang="ar-IQ" dirty="0"/>
                    </a:p>
                  </a:txBody>
                  <a:tcPr/>
                </a:tc>
                <a:tc>
                  <a:txBody>
                    <a:bodyPr/>
                    <a:lstStyle/>
                    <a:p>
                      <a:pPr rtl="1"/>
                      <a:r>
                        <a:rPr lang="ar-IQ" dirty="0" smtClean="0"/>
                        <a:t>8</a:t>
                      </a:r>
                      <a:endParaRPr lang="ar-IQ" dirty="0"/>
                    </a:p>
                  </a:txBody>
                  <a:tcPr/>
                </a:tc>
                <a:tc>
                  <a:txBody>
                    <a:bodyPr/>
                    <a:lstStyle/>
                    <a:p>
                      <a:pPr rtl="1"/>
                      <a:r>
                        <a:rPr lang="ar-IQ" dirty="0" smtClean="0"/>
                        <a:t>أ</a:t>
                      </a:r>
                      <a:endParaRPr lang="ar-IQ"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المصادر </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r>
              <a:rPr lang="ar-IQ" dirty="0" smtClean="0"/>
              <a:t>1-د.وليد الشهيب الحلي,التربية على حقوق الإنسان , بغداد , 2006.</a:t>
            </a:r>
          </a:p>
          <a:p>
            <a:r>
              <a:rPr lang="ar-IQ" dirty="0" smtClean="0"/>
              <a:t>2- </a:t>
            </a:r>
            <a:r>
              <a:rPr lang="ar-IQ" dirty="0" err="1" smtClean="0"/>
              <a:t>د</a:t>
            </a:r>
            <a:r>
              <a:rPr lang="ar-IQ" dirty="0" smtClean="0"/>
              <a:t>. رياض عزيز هادي , المشكلات السياسية في العالم الثالث و ط1 , دار الحرية للطباعة , بغداد , 1979 .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34</a:t>
            </a:fld>
            <a:endParaRPr lang="ar-IQ"/>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dirty="0" smtClean="0"/>
              <a:t> الوحدة النمطية </a:t>
            </a:r>
            <a:r>
              <a:rPr lang="ar-IQ" dirty="0" smtClean="0"/>
              <a:t>الرابعة </a:t>
            </a:r>
            <a:r>
              <a:rPr lang="ar-IQ" dirty="0" smtClean="0"/>
              <a:t>(ضمانات حقوق الانسان )</a:t>
            </a:r>
            <a:endParaRPr lang="ar-IQ"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buNone/>
            </a:pPr>
            <a:r>
              <a:rPr lang="ar-IQ" dirty="0" smtClean="0"/>
              <a:t>النظرة الشاملة</a:t>
            </a:r>
          </a:p>
          <a:p>
            <a:pPr>
              <a:buNone/>
            </a:pPr>
            <a:r>
              <a:rPr lang="ar-IQ" dirty="0" smtClean="0"/>
              <a:t>الفئة المستهدفة</a:t>
            </a:r>
          </a:p>
          <a:p>
            <a:pPr>
              <a:buNone/>
            </a:pPr>
            <a:r>
              <a:rPr lang="ar-IQ" dirty="0" smtClean="0"/>
              <a:t>صممت هذه الوحدة لطلاب معهد الإدارة التقني /قسم السياحة ,فرعي الارشاد السياحي ,وادارة الفنادق ,المرحلة الاولى.</a:t>
            </a:r>
          </a:p>
          <a:p>
            <a:pPr>
              <a:buFontTx/>
              <a:buChar char="-"/>
            </a:pPr>
            <a:r>
              <a:rPr lang="ar-IQ" dirty="0" smtClean="0"/>
              <a:t>المبررات</a:t>
            </a:r>
          </a:p>
          <a:p>
            <a:pPr>
              <a:buFontTx/>
              <a:buChar char="-"/>
            </a:pPr>
            <a:r>
              <a:rPr lang="ar-IQ" dirty="0" smtClean="0"/>
              <a:t>صممت هذه الوحدة لتعريف الطالب بضمانات حقوق الإنسان على مستوى محلي وإقليمي ودولي.</a:t>
            </a:r>
          </a:p>
          <a:p>
            <a:pPr>
              <a:buFontTx/>
              <a:buChar char="-"/>
            </a:pPr>
            <a:endParaRPr lang="ar-IQ" dirty="0" smtClean="0"/>
          </a:p>
          <a:p>
            <a:pPr>
              <a:buNone/>
            </a:pP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35</a:t>
            </a:fld>
            <a:endParaRPr lang="ar-IQ"/>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الفكرة المركزية </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buNone/>
            </a:pPr>
            <a:r>
              <a:rPr lang="ar-IQ" dirty="0" smtClean="0"/>
              <a:t>1- الوثائق الانكليزية الخاصة بحماية حقوق الإنسان.</a:t>
            </a:r>
          </a:p>
          <a:p>
            <a:pPr>
              <a:buNone/>
            </a:pPr>
            <a:r>
              <a:rPr lang="ar-IQ" dirty="0" smtClean="0"/>
              <a:t>2- الوثائق الأمريكية الخاصة بحماية حقوق الإنسان.</a:t>
            </a:r>
          </a:p>
          <a:p>
            <a:pPr>
              <a:buNone/>
            </a:pPr>
            <a:r>
              <a:rPr lang="ar-IQ" dirty="0" smtClean="0"/>
              <a:t>3- الوثائق الفرنسية الخاصة بحماية حقوق الإنسان.</a:t>
            </a:r>
          </a:p>
          <a:p>
            <a:pPr>
              <a:buNone/>
            </a:pPr>
            <a:r>
              <a:rPr lang="ar-IQ" dirty="0" smtClean="0"/>
              <a:t>الأهداف الأدائية</a:t>
            </a:r>
          </a:p>
          <a:p>
            <a:pPr>
              <a:buNone/>
            </a:pPr>
            <a:r>
              <a:rPr lang="ar-IQ" dirty="0" smtClean="0"/>
              <a:t> سيكون الطالب بعد نهاية  دراسة الوحدة النمطية قادرا على إن:</a:t>
            </a:r>
          </a:p>
          <a:p>
            <a:pPr>
              <a:buNone/>
            </a:pPr>
            <a:r>
              <a:rPr lang="ar-IQ" dirty="0" smtClean="0"/>
              <a:t>1- يصنف الوثائق الانكليزية الخاصة بحقوق الإنسان.</a:t>
            </a:r>
          </a:p>
          <a:p>
            <a:pPr>
              <a:buNone/>
            </a:pPr>
            <a:r>
              <a:rPr lang="ar-IQ" dirty="0" smtClean="0"/>
              <a:t>2- يصنف الوثائق الأمريكية الخاصة بحقوق الإنسان.</a:t>
            </a:r>
          </a:p>
          <a:p>
            <a:pPr>
              <a:buNone/>
            </a:pPr>
            <a:r>
              <a:rPr lang="ar-IQ" dirty="0" smtClean="0"/>
              <a:t>3- يصنف الوثائق الفرنسية الخاصة بحماية حقوق الإنسان.</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36</a:t>
            </a:fld>
            <a:endParaRPr lang="ar-IQ"/>
          </a:p>
        </p:txBody>
      </p:sp>
    </p:spTree>
  </p:cSld>
  <p:clrMapOvr>
    <a:masterClrMapping/>
  </p:clrMapOvr>
  <p:transition>
    <p:wipe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التعليمات</a:t>
            </a:r>
            <a:endParaRPr lang="ar-IQ"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buNone/>
            </a:pPr>
            <a:endParaRPr lang="en-US" sz="2400" b="1" dirty="0" smtClean="0"/>
          </a:p>
          <a:p>
            <a:r>
              <a:rPr lang="en-US" sz="2400" b="1" dirty="0" err="1" smtClean="0"/>
              <a:t>i</a:t>
            </a:r>
            <a:r>
              <a:rPr lang="ar-IQ" sz="2400" b="1" dirty="0" smtClean="0"/>
              <a:t>.تعمق في قراءة النظرة الشاملة جيداً .</a:t>
            </a:r>
            <a:endParaRPr lang="en-US" sz="2400" b="1" dirty="0" smtClean="0"/>
          </a:p>
          <a:p>
            <a:r>
              <a:rPr lang="en-US" sz="2400" b="1" dirty="0" smtClean="0"/>
              <a:t>ii</a:t>
            </a:r>
            <a:r>
              <a:rPr lang="ar-IQ" sz="2400" b="1" dirty="0" smtClean="0"/>
              <a:t>.تعرف على أهداف الوحدة النمطية جيداً .</a:t>
            </a:r>
            <a:endParaRPr lang="en-US" sz="2400" b="1" dirty="0" smtClean="0"/>
          </a:p>
          <a:p>
            <a:r>
              <a:rPr lang="en-US" sz="2400" b="1" dirty="0" smtClean="0"/>
              <a:t>iii</a:t>
            </a:r>
            <a:r>
              <a:rPr lang="ar-IQ" sz="2400" b="1" dirty="0" smtClean="0"/>
              <a:t>.تعرف على محتوى الوحدة النمطية .</a:t>
            </a:r>
            <a:endParaRPr lang="en-US" sz="2400" b="1" dirty="0" smtClean="0"/>
          </a:p>
          <a:p>
            <a:r>
              <a:rPr lang="en-US" sz="2400" b="1" dirty="0" smtClean="0"/>
              <a:t>iv</a:t>
            </a:r>
            <a:r>
              <a:rPr lang="ar-IQ" sz="2400" b="1" dirty="0" smtClean="0"/>
              <a:t>.تهيأ للاختبار القبلي ...</a:t>
            </a:r>
            <a:endParaRPr lang="en-US" sz="2400" b="1" dirty="0" smtClean="0"/>
          </a:p>
          <a:p>
            <a:pPr lvl="0"/>
            <a:r>
              <a:rPr lang="ar-IQ" sz="2400" b="1" dirty="0" smtClean="0"/>
              <a:t>إذا حصلت على (7)درجات واكثر فانت لاتحتاج الى دراسة الوحدة النمطية</a:t>
            </a:r>
            <a:endParaRPr lang="en-US" sz="2400" b="1" dirty="0" smtClean="0"/>
          </a:p>
          <a:p>
            <a:pPr lvl="0"/>
            <a:r>
              <a:rPr lang="ar-IQ" sz="2400" b="1" dirty="0" smtClean="0"/>
              <a:t>وأذهب إلى دراسة الوحدة الثانية .</a:t>
            </a:r>
            <a:endParaRPr lang="en-US" sz="2400" b="1" dirty="0" smtClean="0"/>
          </a:p>
          <a:p>
            <a:pPr lvl="0"/>
            <a:r>
              <a:rPr lang="ar-IQ" sz="2400" b="1" dirty="0" smtClean="0"/>
              <a:t>فإذا حصلتَ على أقل من (7)درجات فأعد دراسة الوحدة النمطية ومراجعتها بصورةً شاملة ومن ثمَ أرجع لأداء الاختبار البعدي .</a:t>
            </a:r>
            <a:endParaRPr lang="en-US" sz="2400" b="1" dirty="0" smtClean="0"/>
          </a:p>
          <a:p>
            <a:pPr lvl="0">
              <a:buNone/>
            </a:pPr>
            <a:r>
              <a:rPr lang="ar-IQ" dirty="0" smtClean="0"/>
              <a:t>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37</a:t>
            </a:fld>
            <a:endParaRPr lang="ar-IQ"/>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القبلي</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buNone/>
            </a:pPr>
            <a:r>
              <a:rPr lang="ar-IQ" dirty="0" smtClean="0"/>
              <a:t>1-اغلب الدساتير الغربية التي ظهرت تحت تأثير النهضة الفكرية لحماية حقوق الإنسان كانت تتسم بكونها دساتير :</a:t>
            </a:r>
          </a:p>
          <a:p>
            <a:pPr marL="514350" indent="-514350">
              <a:buAutoNum type="arabic1Minus"/>
            </a:pPr>
            <a:r>
              <a:rPr lang="ar-IQ" dirty="0" smtClean="0"/>
              <a:t>جامدة.   ب- مرنه.   ج- كاملة.   د- مقيدة.</a:t>
            </a:r>
          </a:p>
          <a:p>
            <a:pPr marL="514350" indent="-514350">
              <a:buNone/>
            </a:pPr>
            <a:r>
              <a:rPr lang="ar-IQ" dirty="0" smtClean="0"/>
              <a:t>2- ظهر الميثاق الأعظم في انكلترا بعد صراع بين الحاكم والشعب تتعلق بشكل خاص بالمسائل:</a:t>
            </a:r>
          </a:p>
          <a:p>
            <a:pPr marL="514350" indent="-514350">
              <a:buAutoNum type="arabic1Minus"/>
            </a:pPr>
            <a:r>
              <a:rPr lang="ar-IQ" dirty="0" smtClean="0"/>
              <a:t>العسكرية . ب- السياسية . ج- الضريبية .  د-التجارية.</a:t>
            </a:r>
          </a:p>
          <a:p>
            <a:pPr marL="514350" indent="-514350">
              <a:buNone/>
            </a:pPr>
            <a:r>
              <a:rPr lang="ar-IQ" dirty="0" smtClean="0"/>
              <a:t>3- إن الإشعار القضائي هو إجراء لتفادي حجز:</a:t>
            </a:r>
          </a:p>
          <a:p>
            <a:pPr marL="514350" indent="-514350">
              <a:buAutoNum type="arabic1Minus"/>
            </a:pPr>
            <a:r>
              <a:rPr lang="ar-IQ" dirty="0" smtClean="0"/>
              <a:t>حرية الإنسان ولنقل حالات نسيان المعتقلين في السجون.</a:t>
            </a:r>
          </a:p>
          <a:p>
            <a:pPr marL="514350" indent="-514350">
              <a:buAutoNum type="arabic1Minus"/>
            </a:pPr>
            <a:r>
              <a:rPr lang="ar-IQ" dirty="0" smtClean="0"/>
              <a:t>حرية الإنسان في التعبير عن الرأي.</a:t>
            </a:r>
          </a:p>
          <a:p>
            <a:pPr marL="514350" indent="-514350">
              <a:buAutoNum type="arabic1Minus"/>
            </a:pP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38</a:t>
            </a:fld>
            <a:endParaRPr lang="ar-IQ"/>
          </a:p>
        </p:txBody>
      </p:sp>
    </p:spTree>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القبلي</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buNone/>
            </a:pPr>
            <a:r>
              <a:rPr lang="ar-IQ" dirty="0" smtClean="0"/>
              <a:t>ج-حرية تشكيل الأحزاب .</a:t>
            </a:r>
          </a:p>
          <a:p>
            <a:pPr>
              <a:buNone/>
            </a:pPr>
            <a:r>
              <a:rPr lang="ar-IQ" dirty="0" smtClean="0"/>
              <a:t>د- حرية الإنسان في التعبير عن الرأي.</a:t>
            </a:r>
          </a:p>
          <a:p>
            <a:pPr>
              <a:buNone/>
            </a:pPr>
            <a:r>
              <a:rPr lang="ar-IQ" dirty="0" smtClean="0"/>
              <a:t>4- ظهر الإشعار القضائي في انكلترا لتفادي حالة من يعتقل دون:</a:t>
            </a:r>
          </a:p>
          <a:p>
            <a:pPr marL="514350" indent="-514350">
              <a:buAutoNum type="arabic1Minus"/>
            </a:pPr>
            <a:r>
              <a:rPr lang="ar-IQ" dirty="0" smtClean="0"/>
              <a:t>من دون حق ودون إتباع الشكليات الأصولية في الاعتقال.</a:t>
            </a:r>
          </a:p>
          <a:p>
            <a:pPr marL="514350" indent="-514350">
              <a:buAutoNum type="arabic1Minus"/>
            </a:pPr>
            <a:r>
              <a:rPr lang="ar-IQ" dirty="0" smtClean="0"/>
              <a:t>فرض غرامة مقابل الإفراج عن المتهم .</a:t>
            </a:r>
          </a:p>
          <a:p>
            <a:pPr marL="514350" indent="-514350">
              <a:buNone/>
            </a:pPr>
            <a:r>
              <a:rPr lang="ar-IQ" dirty="0" smtClean="0"/>
              <a:t>ج- دون صدور أمر قضائي .</a:t>
            </a:r>
          </a:p>
          <a:p>
            <a:pPr marL="514350" indent="-514350">
              <a:buNone/>
            </a:pPr>
            <a:r>
              <a:rPr lang="ar-IQ" dirty="0" smtClean="0"/>
              <a:t>د- </a:t>
            </a:r>
            <a:r>
              <a:rPr lang="ar-IQ" dirty="0" err="1" smtClean="0"/>
              <a:t>د</a:t>
            </a:r>
            <a:r>
              <a:rPr lang="ar-IQ" dirty="0" smtClean="0"/>
              <a:t>ون تحديد مدة الاعتقال .</a:t>
            </a:r>
          </a:p>
          <a:p>
            <a:pPr marL="514350" indent="-514350">
              <a:buNone/>
            </a:pPr>
            <a:r>
              <a:rPr lang="ar-IQ" dirty="0" smtClean="0"/>
              <a:t>5- ظهر عريضة الحقوق في انكلترا لتفادي :</a:t>
            </a:r>
          </a:p>
          <a:p>
            <a:pPr marL="514350" indent="-514350">
              <a:buAutoNum type="arabic1Minus"/>
            </a:pPr>
            <a:r>
              <a:rPr lang="ar-IQ" dirty="0" smtClean="0"/>
              <a:t>فرض الضريبة دون موافقة البرلمان .</a:t>
            </a:r>
          </a:p>
          <a:p>
            <a:pPr marL="514350" indent="-514350">
              <a:buNone/>
            </a:pPr>
            <a:endParaRPr lang="ar-IQ" dirty="0" smtClean="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39</a:t>
            </a:fld>
            <a:endParaRPr lang="ar-IQ"/>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الأهداف الأدائية </a:t>
            </a:r>
            <a:endParaRPr lang="ar-IQ" dirty="0"/>
          </a:p>
        </p:txBody>
      </p:sp>
      <p:sp>
        <p:nvSpPr>
          <p:cNvPr id="3" name="عنصر نائب للمحتوى 2"/>
          <p:cNvSpPr>
            <a:spLocks noGrp="1"/>
          </p:cNvSpPr>
          <p:nvPr>
            <p:ph idx="1"/>
          </p:nvPr>
        </p:nvSpPr>
        <p:spPr>
          <a:xfrm>
            <a:off x="214282" y="1714488"/>
            <a:ext cx="8586790" cy="4714908"/>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ar-IQ" sz="1800" b="1" dirty="0" smtClean="0">
                <a:latin typeface="Algerian" pitchFamily="82" charset="0"/>
              </a:rPr>
              <a:t>سيكون الطالب بعد انتهاء الوحدة النمطية قادرا على إن:- </a:t>
            </a:r>
          </a:p>
          <a:p>
            <a:r>
              <a:rPr lang="ar-IQ" sz="1800" b="1" dirty="0" smtClean="0">
                <a:latin typeface="Algerian" pitchFamily="82" charset="0"/>
              </a:rPr>
              <a:t>1- تعريف حقوق الإنسان وبيان خصائصه.</a:t>
            </a:r>
          </a:p>
          <a:p>
            <a:r>
              <a:rPr lang="ar-IQ" sz="1800" b="1" dirty="0" smtClean="0">
                <a:latin typeface="Algerian" pitchFamily="82" charset="0"/>
              </a:rPr>
              <a:t>2- بيان أصناف حقوق الإنسان.</a:t>
            </a:r>
          </a:p>
          <a:p>
            <a:r>
              <a:rPr lang="ar-IQ" sz="1800" b="1" dirty="0" smtClean="0">
                <a:latin typeface="Algerian" pitchFamily="82" charset="0"/>
              </a:rPr>
              <a:t>التعليمات :</a:t>
            </a:r>
            <a:endParaRPr lang="en-US" sz="1800" b="1" dirty="0" smtClean="0">
              <a:latin typeface="Algerian" pitchFamily="82" charset="0"/>
              <a:cs typeface="Aharoni" pitchFamily="2" charset="-79"/>
            </a:endParaRPr>
          </a:p>
          <a:p>
            <a:r>
              <a:rPr lang="en-US" sz="1800" b="1" dirty="0" err="1" smtClean="0">
                <a:latin typeface="Algerian" pitchFamily="82" charset="0"/>
                <a:cs typeface="Aharoni" pitchFamily="2" charset="-79"/>
              </a:rPr>
              <a:t>i</a:t>
            </a:r>
            <a:r>
              <a:rPr lang="ar-IQ" sz="1800" b="1" dirty="0" smtClean="0">
                <a:latin typeface="Algerian" pitchFamily="82" charset="0"/>
              </a:rPr>
              <a:t>.تعمق في قراءة النظرة الشاملة جيداً .</a:t>
            </a:r>
            <a:endParaRPr lang="en-US" sz="1800" b="1" dirty="0" smtClean="0">
              <a:latin typeface="Algerian" pitchFamily="82" charset="0"/>
              <a:cs typeface="Aharoni" pitchFamily="2" charset="-79"/>
            </a:endParaRPr>
          </a:p>
          <a:p>
            <a:r>
              <a:rPr lang="en-US" sz="1800" b="1" dirty="0" smtClean="0">
                <a:latin typeface="Algerian" pitchFamily="82" charset="0"/>
                <a:cs typeface="Aharoni" pitchFamily="2" charset="-79"/>
              </a:rPr>
              <a:t>ii</a:t>
            </a:r>
            <a:r>
              <a:rPr lang="ar-IQ" sz="1800" b="1" dirty="0" smtClean="0">
                <a:latin typeface="Algerian" pitchFamily="82" charset="0"/>
              </a:rPr>
              <a:t>.تعرف على أهداف الوحدة النمطية جيداً .</a:t>
            </a:r>
            <a:endParaRPr lang="en-US" sz="1800" b="1" dirty="0" smtClean="0">
              <a:latin typeface="Algerian" pitchFamily="82" charset="0"/>
              <a:cs typeface="Aharoni" pitchFamily="2" charset="-79"/>
            </a:endParaRPr>
          </a:p>
          <a:p>
            <a:r>
              <a:rPr lang="en-US" sz="1800" b="1" dirty="0" smtClean="0">
                <a:latin typeface="Algerian" pitchFamily="82" charset="0"/>
                <a:cs typeface="Aharoni" pitchFamily="2" charset="-79"/>
              </a:rPr>
              <a:t>iii</a:t>
            </a:r>
            <a:r>
              <a:rPr lang="ar-IQ" sz="1800" b="1" dirty="0" smtClean="0">
                <a:latin typeface="Algerian" pitchFamily="82" charset="0"/>
              </a:rPr>
              <a:t>.تعرف على محتوى الوحدة النمطية .</a:t>
            </a:r>
            <a:endParaRPr lang="en-US" sz="1800" b="1" dirty="0" smtClean="0">
              <a:latin typeface="Algerian" pitchFamily="82" charset="0"/>
              <a:cs typeface="Aharoni" pitchFamily="2" charset="-79"/>
            </a:endParaRPr>
          </a:p>
          <a:p>
            <a:r>
              <a:rPr lang="en-US" sz="1800" b="1" dirty="0" smtClean="0">
                <a:latin typeface="Algerian" pitchFamily="82" charset="0"/>
                <a:cs typeface="Aharoni" pitchFamily="2" charset="-79"/>
              </a:rPr>
              <a:t>iv</a:t>
            </a:r>
            <a:r>
              <a:rPr lang="ar-IQ" sz="1800" b="1" dirty="0" smtClean="0">
                <a:latin typeface="Algerian" pitchFamily="82" charset="0"/>
              </a:rPr>
              <a:t>.تهيأ للاختبار القبلي ...</a:t>
            </a:r>
            <a:endParaRPr lang="en-US" sz="1800" b="1" dirty="0" smtClean="0">
              <a:latin typeface="Algerian" pitchFamily="82" charset="0"/>
              <a:cs typeface="Aharoni" pitchFamily="2" charset="-79"/>
            </a:endParaRPr>
          </a:p>
          <a:p>
            <a:pPr lvl="0"/>
            <a:r>
              <a:rPr lang="ar-IQ" sz="1800" b="1" dirty="0" smtClean="0">
                <a:latin typeface="Algerian" pitchFamily="82" charset="0"/>
              </a:rPr>
              <a:t>إذا حصلت على (7)درجات واكثر فانت لاتحتاج الى دراسة الوحدة النمطية</a:t>
            </a:r>
            <a:endParaRPr lang="en-US" sz="1800" b="1" dirty="0" smtClean="0">
              <a:latin typeface="Algerian" pitchFamily="82" charset="0"/>
              <a:cs typeface="Aharoni" pitchFamily="2" charset="-79"/>
            </a:endParaRPr>
          </a:p>
          <a:p>
            <a:pPr lvl="0"/>
            <a:r>
              <a:rPr lang="ar-IQ" sz="1800" b="1" dirty="0" smtClean="0">
                <a:latin typeface="Algerian" pitchFamily="82" charset="0"/>
              </a:rPr>
              <a:t>وأذهب إلى دراسة الوحدة الثانية .</a:t>
            </a:r>
            <a:endParaRPr lang="en-US" sz="1800" b="1" dirty="0" smtClean="0">
              <a:latin typeface="Algerian" pitchFamily="82" charset="0"/>
              <a:cs typeface="Aharoni" pitchFamily="2" charset="-79"/>
            </a:endParaRPr>
          </a:p>
          <a:p>
            <a:pPr lvl="0"/>
            <a:r>
              <a:rPr lang="ar-IQ" sz="1800" b="1" dirty="0" smtClean="0">
                <a:latin typeface="Algerian" pitchFamily="82" charset="0"/>
              </a:rPr>
              <a:t>فأذى حصلتَ على أقل من (7)درجات فأعد دراسة الوحدة النمطية ومراجعتها بصورةً شاملة ومن ثمَ أرجع لأداء الاختبار البعدي .</a:t>
            </a:r>
            <a:endParaRPr lang="en-US" sz="1800" b="1" dirty="0" smtClean="0">
              <a:latin typeface="Algerian" pitchFamily="82" charset="0"/>
              <a:cs typeface="Aharoni" pitchFamily="2" charset="-79"/>
            </a:endParaRPr>
          </a:p>
          <a:p>
            <a:pPr lvl="0">
              <a:buNone/>
            </a:pPr>
            <a:r>
              <a:rPr lang="ar-IQ" sz="1800" b="1" dirty="0" smtClean="0">
                <a:latin typeface="Algerian" pitchFamily="82" charset="0"/>
              </a:rPr>
              <a:t> </a:t>
            </a:r>
            <a:endParaRPr lang="ar-IQ" sz="1800" b="1" dirty="0">
              <a:latin typeface="Algerian" pitchFamily="82" charset="0"/>
            </a:endParaRPr>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4</a:t>
            </a:fld>
            <a:endParaRPr lang="ar-IQ"/>
          </a:p>
        </p:txBody>
      </p:sp>
    </p:spTree>
  </p:cSld>
  <p:clrMapOvr>
    <a:masterClrMapping/>
  </p:clrMapOvr>
  <p:transition>
    <p:wipe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القبلي</a:t>
            </a:r>
            <a:endParaRPr lang="ar-IQ" dirty="0"/>
          </a:p>
        </p:txBody>
      </p:sp>
      <p:sp>
        <p:nvSpPr>
          <p:cNvPr id="3" name="عنصر نائب للمحتوى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pPr>
              <a:buNone/>
            </a:pPr>
            <a:r>
              <a:rPr lang="ar-IQ" dirty="0" smtClean="0"/>
              <a:t>ب- استغلال سلطة الكنيسة.</a:t>
            </a:r>
          </a:p>
          <a:p>
            <a:pPr>
              <a:buNone/>
            </a:pPr>
            <a:r>
              <a:rPr lang="ar-IQ" dirty="0" smtClean="0"/>
              <a:t>ج- تنظيم الشؤون العسكرية .</a:t>
            </a:r>
          </a:p>
          <a:p>
            <a:pPr>
              <a:buNone/>
            </a:pPr>
            <a:r>
              <a:rPr lang="ar-IQ" dirty="0" smtClean="0"/>
              <a:t>د- تنظيم شؤون الزراعية.</a:t>
            </a:r>
          </a:p>
          <a:p>
            <a:pPr>
              <a:buNone/>
            </a:pPr>
            <a:r>
              <a:rPr lang="ar-IQ" dirty="0" smtClean="0"/>
              <a:t>6- من أهم بنود إعلان الاستقلال الأمريكي :</a:t>
            </a:r>
          </a:p>
          <a:p>
            <a:pPr marL="514350" indent="-514350">
              <a:buAutoNum type="arabic1Minus"/>
            </a:pPr>
            <a:r>
              <a:rPr lang="ar-IQ" dirty="0" smtClean="0"/>
              <a:t>إلغاء الإقطاع . ب- إلغاء النقابات العمالية. ج-التأكيد على العلمانية.</a:t>
            </a:r>
          </a:p>
          <a:p>
            <a:pPr marL="514350" indent="-514350">
              <a:buNone/>
            </a:pPr>
            <a:r>
              <a:rPr lang="ar-IQ" dirty="0" smtClean="0"/>
              <a:t> د-استقلال القضاء.</a:t>
            </a:r>
          </a:p>
          <a:p>
            <a:pPr marL="514350" indent="-514350">
              <a:buNone/>
            </a:pPr>
            <a:r>
              <a:rPr lang="ar-IQ" dirty="0" smtClean="0"/>
              <a:t>7- بموجب إعلان الاستقلال الأمريكي فان الدولة لأتفضل :</a:t>
            </a:r>
          </a:p>
          <a:p>
            <a:pPr marL="514350" indent="-514350">
              <a:buAutoNum type="arabic1Minus"/>
            </a:pPr>
            <a:r>
              <a:rPr lang="ar-IQ" dirty="0" smtClean="0"/>
              <a:t>نظام اقتصادي معين على أخر .</a:t>
            </a:r>
          </a:p>
          <a:p>
            <a:pPr marL="514350" indent="-514350">
              <a:buNone/>
            </a:pPr>
            <a:r>
              <a:rPr lang="ar-IQ" dirty="0" smtClean="0"/>
              <a:t>ب- نظام اجتماعي معين على أخر .</a:t>
            </a:r>
          </a:p>
          <a:p>
            <a:pPr marL="514350" indent="-514350">
              <a:buNone/>
            </a:pPr>
            <a:endParaRPr lang="ar-IQ" dirty="0" smtClean="0"/>
          </a:p>
          <a:p>
            <a:pPr marL="514350" indent="-514350">
              <a:buAutoNum type="arabic1Minus"/>
            </a:pP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40</a:t>
            </a:fld>
            <a:endParaRPr lang="ar-IQ"/>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القبلي </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buNone/>
            </a:pPr>
            <a:r>
              <a:rPr lang="ar-IQ" dirty="0" smtClean="0"/>
              <a:t>ج- لدين معين على أخر .</a:t>
            </a:r>
          </a:p>
          <a:p>
            <a:pPr>
              <a:buNone/>
            </a:pPr>
            <a:r>
              <a:rPr lang="ar-IQ" dirty="0" smtClean="0"/>
              <a:t>د- نظام سياسي معين على أخر .</a:t>
            </a:r>
          </a:p>
          <a:p>
            <a:pPr>
              <a:buNone/>
            </a:pPr>
            <a:r>
              <a:rPr lang="ar-IQ" dirty="0" smtClean="0"/>
              <a:t>8- نصت عريضة الحقوق الانكليزية على عدم جواز سجن شخص أو سلبه حقه بالحياة الأضمن :</a:t>
            </a:r>
          </a:p>
          <a:p>
            <a:pPr>
              <a:buNone/>
            </a:pPr>
            <a:r>
              <a:rPr lang="ar-IQ" dirty="0" smtClean="0"/>
              <a:t>أ- الدستور . ب- الأعراف . ج-القانون. د- التقاليد.</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41</a:t>
            </a:fld>
            <a:endParaRPr lang="ar-IQ"/>
          </a:p>
        </p:txBody>
      </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smtClean="0"/>
              <a:t> الوحدة النمطية </a:t>
            </a:r>
            <a:r>
              <a:rPr lang="ar-IQ" dirty="0" smtClean="0"/>
              <a:t>الرابعة(ضمانات </a:t>
            </a:r>
            <a:r>
              <a:rPr lang="ar-IQ" dirty="0" smtClean="0"/>
              <a:t>حقوق الإنسان على مستوى وطني )</a:t>
            </a:r>
            <a:endParaRPr lang="ar-IQ" dirty="0"/>
          </a:p>
        </p:txBody>
      </p:sp>
      <p:sp>
        <p:nvSpPr>
          <p:cNvPr id="3" name="عنصر نائب للمحتوى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pPr>
              <a:buNone/>
            </a:pPr>
            <a:r>
              <a:rPr lang="ar-IQ" dirty="0" smtClean="0"/>
              <a:t>نشأت معظم الدساتير الغربية تحت تأثير النهضة الفكرية أواخر العصور الوسطى في سبيل التأكيد على حقوق الشعوب وتحريرها من الطغيان الذي تمارسه الدولة ,ووجدت اغلب الدساتير  غير مدونه في وثائق كاملة ومن ارز الوثائق الدستورية التي حاولت حماية حقوق الانسانعلى مستوى محلي (وطني )</a:t>
            </a:r>
          </a:p>
          <a:p>
            <a:pPr>
              <a:buNone/>
            </a:pPr>
            <a:r>
              <a:rPr lang="ar-IQ" dirty="0" smtClean="0"/>
              <a:t>أولا (الميثاق الأعظم 1215م )</a:t>
            </a:r>
          </a:p>
          <a:p>
            <a:pPr>
              <a:buNone/>
            </a:pPr>
            <a:r>
              <a:rPr lang="ar-IQ" dirty="0" smtClean="0"/>
              <a:t>ظهرت هذه الوثيقة بعد الصراع الطبقي بين الحاكم والمحكومين في انكلترا ,ومن اهم الحقوق التي تحتويها :_</a:t>
            </a:r>
          </a:p>
          <a:p>
            <a:pPr>
              <a:buNone/>
            </a:pPr>
            <a:r>
              <a:rPr lang="ar-IQ" dirty="0" smtClean="0"/>
              <a:t>1- منع النبلاء من فرض مساعدة مادية على رجالهم الأحرار </a:t>
            </a:r>
          </a:p>
          <a:p>
            <a:pPr>
              <a:buNone/>
            </a:pPr>
            <a:r>
              <a:rPr lang="ar-IQ" dirty="0" smtClean="0"/>
              <a:t>2- استقلال القضاء عن العرش</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42</a:t>
            </a:fld>
            <a:endParaRPr lang="ar-IQ"/>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ضمانات حقوق الإنسان على مستوى وطني</a:t>
            </a:r>
            <a:endParaRPr lang="ar-IQ" dirty="0"/>
          </a:p>
        </p:txBody>
      </p:sp>
      <p:sp>
        <p:nvSpPr>
          <p:cNvPr id="3" name="عنصر نائب للمحتوى 2"/>
          <p:cNvSpPr>
            <a:spLocks noGrp="1"/>
          </p:cNvSpPr>
          <p:nvPr>
            <p:ph idx="1"/>
          </p:nvPr>
        </p:nvSpPr>
        <p:spPr>
          <a:xfrm>
            <a:off x="500034" y="1928802"/>
            <a:ext cx="8229600" cy="4389120"/>
          </a:xfrm>
        </p:spPr>
        <p:style>
          <a:lnRef idx="0">
            <a:schemeClr val="accent1"/>
          </a:lnRef>
          <a:fillRef idx="3">
            <a:schemeClr val="accent1"/>
          </a:fillRef>
          <a:effectRef idx="3">
            <a:schemeClr val="accent1"/>
          </a:effectRef>
          <a:fontRef idx="minor">
            <a:schemeClr val="lt1"/>
          </a:fontRef>
        </p:style>
        <p:txBody>
          <a:bodyPr/>
          <a:lstStyle/>
          <a:p>
            <a:pPr>
              <a:buNone/>
            </a:pPr>
            <a:r>
              <a:rPr lang="ar-IQ" dirty="0" smtClean="0"/>
              <a:t>عريضة الحقوق </a:t>
            </a:r>
          </a:p>
          <a:p>
            <a:pPr>
              <a:buNone/>
            </a:pPr>
            <a:r>
              <a:rPr lang="ar-IQ" dirty="0" smtClean="0"/>
              <a:t>جاءت هذه العريضة بعد صراع طبقي مع الملك (شارل الاول )وتضمنت العريضة الحقوق التالية .</a:t>
            </a:r>
          </a:p>
          <a:p>
            <a:pPr>
              <a:buNone/>
            </a:pPr>
            <a:r>
              <a:rPr lang="ar-IQ" dirty="0" smtClean="0"/>
              <a:t>1- منع فرض إي ضريبة دون موافقة البرلمان .</a:t>
            </a:r>
          </a:p>
          <a:p>
            <a:pPr>
              <a:buNone/>
            </a:pPr>
            <a:r>
              <a:rPr lang="ar-IQ" dirty="0" smtClean="0"/>
              <a:t>2- عدم جواز إي شخص أو الاستيلاء على أرضه أو حرمانه من حق الحياة الاباستحقاق قانوني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43</a:t>
            </a:fld>
            <a:endParaRPr lang="ar-IQ"/>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ضمانات حقوق الإنسان على مستوى وطني</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buNone/>
            </a:pPr>
            <a:r>
              <a:rPr lang="ar-IQ" dirty="0" smtClean="0"/>
              <a:t>الإشعار القضائي </a:t>
            </a:r>
          </a:p>
          <a:p>
            <a:pPr>
              <a:buNone/>
            </a:pPr>
            <a:r>
              <a:rPr lang="ar-IQ" dirty="0" smtClean="0"/>
              <a:t>جاءت هذه الوثيقة حلا لمشكلة من يعتقل دون حق ومن دون إتباع الشكليات الأصولية في الاعتقال وهي مذكرة يصدرها القاضي تلزم الحمه التي تعتقل الشخص إن يأتي به إلى المحكمة ويبين مسئول السجن الأسباب التي تقف وراء اعتقاله والقاضي بدوره يترك القضايا التي إمامه ويتولى هذه القضية ,فاذا وجد القاضي ان هذا الشخص بريء من مانسب اليه يطلق سراحه ,واذكان مذنبا يعود الى سجنه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44</a:t>
            </a:fld>
            <a:endParaRPr lang="ar-IQ"/>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ضمانات حقوق الإنسان على مستوى وطني </a:t>
            </a:r>
            <a:endParaRPr lang="ar-IQ"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a:buNone/>
            </a:pPr>
            <a:r>
              <a:rPr lang="ar-IQ" dirty="0" smtClean="0"/>
              <a:t>إعلان الاستقلال الأمريكي </a:t>
            </a:r>
          </a:p>
          <a:p>
            <a:pPr>
              <a:buNone/>
            </a:pPr>
            <a:r>
              <a:rPr lang="ar-IQ" dirty="0" smtClean="0"/>
              <a:t>أكد إعلان الاستقلال الصادر عام (1776)على ان المستعمرات متحده ويجب ان تكون متحده وحره واجريت العديد من التعديلات على هذا الاعلان .</a:t>
            </a:r>
          </a:p>
          <a:p>
            <a:pPr>
              <a:buNone/>
            </a:pPr>
            <a:r>
              <a:rPr lang="ar-IQ" dirty="0" smtClean="0"/>
              <a:t>1- التأكيد على إن العلمانية دين الدولة </a:t>
            </a:r>
          </a:p>
          <a:p>
            <a:pPr>
              <a:buNone/>
            </a:pPr>
            <a:r>
              <a:rPr lang="ar-IQ" dirty="0" smtClean="0"/>
              <a:t>2-حق الإنسان باقتناء السلاح .</a:t>
            </a:r>
          </a:p>
          <a:p>
            <a:pPr>
              <a:buNone/>
            </a:pPr>
            <a:r>
              <a:rPr lang="ar-IQ" dirty="0" smtClean="0"/>
              <a:t>3- منع إي تجاوز على إفراد الشرطة والجيش .</a:t>
            </a:r>
          </a:p>
          <a:p>
            <a:pPr>
              <a:buNone/>
            </a:pPr>
            <a:r>
              <a:rPr lang="ar-IQ" dirty="0" smtClean="0"/>
              <a:t>4- منع اعتقال إي شخص الابصدور قرار اعتقال.</a:t>
            </a:r>
          </a:p>
          <a:p>
            <a:pPr>
              <a:buNone/>
            </a:pPr>
            <a:r>
              <a:rPr lang="ar-IQ" dirty="0" smtClean="0"/>
              <a:t>5-حصول المتهم على محامي دفاع </a:t>
            </a:r>
            <a:r>
              <a:rPr lang="ar-IQ" dirty="0" err="1" smtClean="0"/>
              <a:t>والاسراع</a:t>
            </a:r>
            <a:r>
              <a:rPr lang="ar-IQ" dirty="0" smtClean="0"/>
              <a:t> في المحاكمة .</a:t>
            </a:r>
          </a:p>
          <a:p>
            <a:pPr>
              <a:buNone/>
            </a:pPr>
            <a:r>
              <a:rPr lang="ar-IQ" dirty="0" smtClean="0"/>
              <a:t>6- منع التميز بين السود والبيض.</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45</a:t>
            </a:fld>
            <a:endParaRPr lang="ar-IQ"/>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ضمانات حقوق الإنسان ....</a:t>
            </a:r>
            <a:endParaRPr lang="ar-IQ"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a:buNone/>
            </a:pPr>
            <a:r>
              <a:rPr lang="ar-IQ" dirty="0" smtClean="0"/>
              <a:t>الدستور العراقي الصادر عام 2005 </a:t>
            </a:r>
          </a:p>
          <a:p>
            <a:pPr>
              <a:buNone/>
            </a:pPr>
            <a:r>
              <a:rPr lang="ar-IQ" dirty="0" smtClean="0"/>
              <a:t>حول المشرع الدستوري العراقي تضمين الدستور العراقي الصادر عام (2005) بنود لحماية حقوق الانسان وتشمل الحقوق المدنية والسياسية والحقوق الاقتصادية والاجتماعية </a:t>
            </a:r>
          </a:p>
          <a:p>
            <a:pPr>
              <a:buNone/>
            </a:pPr>
            <a:r>
              <a:rPr lang="ar-IQ" dirty="0" smtClean="0"/>
              <a:t>حيث شملت الحقوق المدنية والسياسية الحق بامتلاك الجنسية العراقية بينما نصت الحقوق السياسية الحق  باللجوء السياسي والحق بالمشاركة  بالعملية الانتخابية ,اما الحقوق الا جتماعية والاقتصادية فشملت الحق بالعمل وتراعي الدولة ذووي الاحتياجات الخاصة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46</a:t>
            </a:fld>
            <a:endParaRPr lang="ar-IQ"/>
          </a:p>
        </p:txBody>
      </p:sp>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a:bodyPr>
          <a:lstStyle/>
          <a:p>
            <a:pPr marL="514350" indent="-514350">
              <a:buNone/>
            </a:pPr>
            <a:r>
              <a:rPr lang="ar-IQ" dirty="0" smtClean="0"/>
              <a:t>1- بموجب إعلان الاستقلال الأمريكي فان الدولة لأتفضل :</a:t>
            </a:r>
          </a:p>
          <a:p>
            <a:pPr marL="514350" indent="-514350">
              <a:buAutoNum type="arabic1Minus"/>
            </a:pPr>
            <a:r>
              <a:rPr lang="ar-IQ" dirty="0" smtClean="0"/>
              <a:t>نظام اقتصادي معين على أخر .</a:t>
            </a:r>
          </a:p>
          <a:p>
            <a:pPr marL="514350" indent="-514350">
              <a:buNone/>
            </a:pPr>
            <a:r>
              <a:rPr lang="ar-IQ" dirty="0" smtClean="0"/>
              <a:t>ب- نظام اجتماعي معين على أخر .</a:t>
            </a:r>
          </a:p>
          <a:p>
            <a:pPr>
              <a:buNone/>
            </a:pPr>
            <a:r>
              <a:rPr lang="ar-IQ" dirty="0" smtClean="0"/>
              <a:t>ج- لدين معين على أخر .</a:t>
            </a:r>
          </a:p>
          <a:p>
            <a:pPr>
              <a:buNone/>
            </a:pPr>
            <a:r>
              <a:rPr lang="ar-IQ" dirty="0" smtClean="0"/>
              <a:t>د- نظام سياسي معين على أخر .</a:t>
            </a:r>
          </a:p>
          <a:p>
            <a:pPr>
              <a:buNone/>
            </a:pPr>
            <a:r>
              <a:rPr lang="ar-IQ" dirty="0" smtClean="0"/>
              <a:t>2- نصت عريضة الحقوق الانكليزية على عدم جواز سجن شخص أو سلبه حقه بالحياة الأضمن :</a:t>
            </a:r>
          </a:p>
          <a:p>
            <a:pPr>
              <a:buNone/>
            </a:pPr>
            <a:r>
              <a:rPr lang="ar-IQ" dirty="0" smtClean="0"/>
              <a:t>أ- الدستور . ب- الأعراف . ج-القانون. د- التقاليد.</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47</a:t>
            </a:fld>
            <a:endParaRPr lang="ar-IQ"/>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a:bodyPr>
          <a:lstStyle/>
          <a:p>
            <a:pPr marL="514350" indent="-514350">
              <a:buNone/>
            </a:pPr>
            <a:r>
              <a:rPr lang="ar-IQ" dirty="0" smtClean="0"/>
              <a:t>3- ظهر عريضة الحقوق في انكلترا لتفادي :</a:t>
            </a:r>
          </a:p>
          <a:p>
            <a:pPr marL="514350" indent="-514350">
              <a:buAutoNum type="arabic1Minus"/>
            </a:pPr>
            <a:r>
              <a:rPr lang="ar-IQ" dirty="0" smtClean="0"/>
              <a:t>فرض الضريبة دون موافقة البرلمان .</a:t>
            </a:r>
          </a:p>
          <a:p>
            <a:pPr>
              <a:buNone/>
            </a:pPr>
            <a:r>
              <a:rPr lang="ar-IQ" dirty="0" smtClean="0"/>
              <a:t>ب- استغلال سلطة الكنيسة.</a:t>
            </a:r>
          </a:p>
          <a:p>
            <a:pPr>
              <a:buNone/>
            </a:pPr>
            <a:r>
              <a:rPr lang="ar-IQ" dirty="0" smtClean="0"/>
              <a:t>ج- تنظيم الشؤون العسكرية .</a:t>
            </a:r>
          </a:p>
          <a:p>
            <a:pPr>
              <a:buNone/>
            </a:pPr>
            <a:r>
              <a:rPr lang="ar-IQ" dirty="0" smtClean="0"/>
              <a:t>د- تنظيم شؤون الزراعية.</a:t>
            </a:r>
          </a:p>
          <a:p>
            <a:pPr>
              <a:buNone/>
            </a:pPr>
            <a:r>
              <a:rPr lang="ar-IQ" dirty="0" smtClean="0"/>
              <a:t>4- من أهم بنود إعلان الاستقلال الأمريكي :</a:t>
            </a:r>
          </a:p>
          <a:p>
            <a:pPr marL="514350" indent="-514350">
              <a:buAutoNum type="arabic1Minus"/>
            </a:pPr>
            <a:r>
              <a:rPr lang="ar-IQ" dirty="0" smtClean="0"/>
              <a:t>إلغاء الإقطاع . ب- إلغاء النقابات العمالية. ج-التأكيد على العلمانية.</a:t>
            </a:r>
          </a:p>
          <a:p>
            <a:pPr marL="514350" indent="-514350">
              <a:buNone/>
            </a:pPr>
            <a:r>
              <a:rPr lang="ar-IQ" dirty="0" smtClean="0"/>
              <a:t> د-استقلال القضاء.</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48</a:t>
            </a:fld>
            <a:endParaRPr lang="ar-IQ"/>
          </a:p>
        </p:txBody>
      </p:sp>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514350" indent="-514350">
              <a:buNone/>
            </a:pPr>
            <a:r>
              <a:rPr lang="ar-IQ" dirty="0" smtClean="0"/>
              <a:t>5- إن الإشعار القضائي هو إجراء لتفادي حجز:</a:t>
            </a:r>
          </a:p>
          <a:p>
            <a:pPr marL="514350" indent="-514350">
              <a:buAutoNum type="arabic1Minus"/>
            </a:pPr>
            <a:r>
              <a:rPr lang="ar-IQ" dirty="0" smtClean="0"/>
              <a:t>حرية الإنسان ولنقل حالات نسيان المعتقلين في السجون.</a:t>
            </a:r>
          </a:p>
          <a:p>
            <a:pPr marL="514350" indent="-514350">
              <a:buAutoNum type="arabic1Minus"/>
            </a:pPr>
            <a:r>
              <a:rPr lang="ar-IQ" dirty="0" smtClean="0"/>
              <a:t>حرية الإنسان في التعبير عن الرأي</a:t>
            </a:r>
          </a:p>
          <a:p>
            <a:pPr>
              <a:buNone/>
            </a:pPr>
            <a:r>
              <a:rPr lang="ar-IQ" dirty="0" smtClean="0"/>
              <a:t>ج-حرية تشكيل الأحزاب .</a:t>
            </a:r>
          </a:p>
          <a:p>
            <a:pPr>
              <a:buNone/>
            </a:pPr>
            <a:r>
              <a:rPr lang="ar-IQ" dirty="0" smtClean="0"/>
              <a:t>د- حرية الإنسان في التعبير عن الرأي.</a:t>
            </a:r>
          </a:p>
          <a:p>
            <a:pPr>
              <a:buNone/>
            </a:pPr>
            <a:r>
              <a:rPr lang="ar-IQ" dirty="0" smtClean="0"/>
              <a:t>6- ظهرت عريضة الحقوق في انكلترا لمنع:</a:t>
            </a:r>
          </a:p>
          <a:p>
            <a:pPr marL="514350" indent="-514350">
              <a:buNone/>
            </a:pPr>
            <a:r>
              <a:rPr lang="ar-IQ" dirty="0" smtClean="0"/>
              <a:t>أ- فرض غرامة مقابل الإفراج عن المتهم .ب- فرض ضريبة دون موافقة البرلمان.</a:t>
            </a:r>
          </a:p>
          <a:p>
            <a:pPr marL="514350" indent="-514350">
              <a:buNone/>
            </a:pPr>
            <a:r>
              <a:rPr lang="ar-IQ" dirty="0" smtClean="0"/>
              <a:t>ج- دون صدور أمر قضائي .</a:t>
            </a:r>
          </a:p>
          <a:p>
            <a:pPr marL="514350" indent="-514350">
              <a:buNone/>
            </a:pPr>
            <a:r>
              <a:rPr lang="ar-IQ" dirty="0" smtClean="0"/>
              <a:t>د- </a:t>
            </a:r>
            <a:r>
              <a:rPr lang="ar-IQ" dirty="0" err="1" smtClean="0"/>
              <a:t>د</a:t>
            </a:r>
            <a:r>
              <a:rPr lang="ar-IQ" dirty="0" smtClean="0"/>
              <a:t>ون تحديد مدة الاعتقال .</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49</a:t>
            </a:fld>
            <a:endParaRPr lang="ar-IQ"/>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القبلي </a:t>
            </a:r>
            <a:endParaRPr lang="ar-IQ" dirty="0"/>
          </a:p>
        </p:txBody>
      </p:sp>
      <p:sp>
        <p:nvSpPr>
          <p:cNvPr id="3" name="عنصر نائب للمحتوى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dirty="0" smtClean="0"/>
              <a:t>ضع دائرة حول الحرف الذي يسبق الإجابة الصحيحة لكل مما يأتي :</a:t>
            </a:r>
          </a:p>
          <a:p>
            <a:pPr>
              <a:buNone/>
            </a:pPr>
            <a:r>
              <a:rPr lang="ar-IQ" dirty="0" smtClean="0"/>
              <a:t>1- من الحقوق الحديثة الظهور :</a:t>
            </a:r>
          </a:p>
          <a:p>
            <a:pPr marL="514350" indent="-514350">
              <a:buAutoNum type="arabic1Minus"/>
            </a:pPr>
            <a:r>
              <a:rPr lang="ar-IQ" dirty="0" smtClean="0"/>
              <a:t>السياسية .   ب- الاقتصادية.     ج- الثقافية.     د- الحق بالتنمية. </a:t>
            </a:r>
          </a:p>
          <a:p>
            <a:pPr marL="514350" indent="-514350">
              <a:buNone/>
            </a:pPr>
            <a:r>
              <a:rPr lang="ar-IQ" dirty="0" smtClean="0"/>
              <a:t>2- يعرف مفهوم حقوق الإنسان بأنه:</a:t>
            </a:r>
          </a:p>
          <a:p>
            <a:pPr marL="514350" indent="-514350">
              <a:buNone/>
            </a:pPr>
            <a:r>
              <a:rPr lang="ar-IQ" dirty="0" smtClean="0"/>
              <a:t> أ- مجموعة من الحقوق الممنوحة للإفراد من قبل الأحزاب.</a:t>
            </a:r>
          </a:p>
          <a:p>
            <a:pPr marL="514350" indent="-514350">
              <a:buNone/>
            </a:pPr>
            <a:r>
              <a:rPr lang="ar-IQ" dirty="0" smtClean="0"/>
              <a:t>ب- مجموعة من المطالب الواجب توفرها لكل البشر.</a:t>
            </a:r>
          </a:p>
          <a:p>
            <a:pPr marL="514350" indent="-514350">
              <a:buNone/>
            </a:pPr>
            <a:r>
              <a:rPr lang="ar-IQ" dirty="0" smtClean="0"/>
              <a:t>ج- نوع من الدراسات الإدارية تهتم بدراسة المواد البشرية .</a:t>
            </a:r>
          </a:p>
          <a:p>
            <a:pPr marL="514350" indent="-514350">
              <a:buNone/>
            </a:pPr>
            <a:r>
              <a:rPr lang="ar-IQ" dirty="0" smtClean="0"/>
              <a:t>د- مجموعة من المطالب والحقوق الواجب توفرها لكافة البشر دون تميز.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5</a:t>
            </a:fld>
            <a:endParaRPr lang="ar-IQ"/>
          </a:p>
        </p:txBody>
      </p:sp>
    </p:spTree>
  </p:cSld>
  <p:clrMapOvr>
    <a:masterClrMapping/>
  </p:clrMapOvr>
  <p:transition>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buNone/>
            </a:pPr>
            <a:r>
              <a:rPr lang="ar-IQ" dirty="0" smtClean="0"/>
              <a:t>7-اغلب الدساتير الغربية التي ظهرت تحت تأثير النهضة الفكرية لحماية حقوق الإنسان كانت تتسم بكونها دساتير :</a:t>
            </a:r>
          </a:p>
          <a:p>
            <a:pPr marL="514350" indent="-514350">
              <a:buAutoNum type="arabic1Minus"/>
            </a:pPr>
            <a:r>
              <a:rPr lang="ar-IQ" dirty="0" smtClean="0"/>
              <a:t>جامدة.   ب- مرنه.   ج- كاملة.   د- مقيدة.</a:t>
            </a:r>
          </a:p>
          <a:p>
            <a:pPr marL="514350" indent="-514350">
              <a:buNone/>
            </a:pPr>
            <a:r>
              <a:rPr lang="ar-IQ" dirty="0" smtClean="0"/>
              <a:t>8- ظهر الميثاق الأعظم في انكلترا بعد صراع بين الحاكم والشعب تتعلق بشكل خاص بالمسائل:</a:t>
            </a:r>
          </a:p>
          <a:p>
            <a:pPr marL="514350" indent="-514350">
              <a:buAutoNum type="arabic1Minus"/>
            </a:pPr>
            <a:r>
              <a:rPr lang="ar-IQ" dirty="0" smtClean="0"/>
              <a:t>العسكرية . ب- السياسية . ج- الضريبية .  د-التجارية.</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50</a:t>
            </a:fld>
            <a:endParaRPr lang="ar-IQ"/>
          </a:p>
        </p:txBody>
      </p:sp>
    </p:spTree>
  </p:cSld>
  <p:clrMapOvr>
    <a:masterClrMapping/>
  </p:clrMapOvr>
  <p:transition>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مفاتيح الإجابة </a:t>
            </a:r>
            <a:endParaRPr lang="ar-IQ" dirty="0"/>
          </a:p>
        </p:txBody>
      </p:sp>
      <p:graphicFrame>
        <p:nvGraphicFramePr>
          <p:cNvPr id="6" name="عنصر نائب للمحتوى 5"/>
          <p:cNvGraphicFramePr>
            <a:graphicFrameLocks noGrp="1"/>
          </p:cNvGraphicFramePr>
          <p:nvPr>
            <p:ph idx="1"/>
          </p:nvPr>
        </p:nvGraphicFramePr>
        <p:xfrm>
          <a:off x="457200" y="1935163"/>
          <a:ext cx="8229600" cy="360680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rtl="1"/>
                      <a:r>
                        <a:rPr lang="ar-IQ" dirty="0" smtClean="0"/>
                        <a:t>الاختبار القبلي </a:t>
                      </a:r>
                    </a:p>
                    <a:p>
                      <a:pPr rtl="1"/>
                      <a:r>
                        <a:rPr lang="ar-IQ" dirty="0" smtClean="0"/>
                        <a:t>(التسلسل )</a:t>
                      </a:r>
                      <a:endParaRPr lang="ar-IQ" dirty="0"/>
                    </a:p>
                  </a:txBody>
                  <a:tcPr/>
                </a:tc>
                <a:tc>
                  <a:txBody>
                    <a:bodyPr/>
                    <a:lstStyle/>
                    <a:p>
                      <a:pPr rtl="1"/>
                      <a:r>
                        <a:rPr lang="ar-IQ" dirty="0" smtClean="0"/>
                        <a:t>الإجابة الصحيحة </a:t>
                      </a:r>
                      <a:endParaRPr lang="ar-IQ" dirty="0"/>
                    </a:p>
                  </a:txBody>
                  <a:tcPr/>
                </a:tc>
                <a:tc>
                  <a:txBody>
                    <a:bodyPr/>
                    <a:lstStyle/>
                    <a:p>
                      <a:pPr rtl="1"/>
                      <a:r>
                        <a:rPr lang="ar-IQ" dirty="0" smtClean="0"/>
                        <a:t>الاختبار ألبعدي </a:t>
                      </a:r>
                    </a:p>
                    <a:p>
                      <a:pPr rtl="1"/>
                      <a:r>
                        <a:rPr lang="ar-IQ" dirty="0" smtClean="0"/>
                        <a:t>(التسلسل )</a:t>
                      </a:r>
                      <a:endParaRPr lang="ar-IQ" dirty="0"/>
                    </a:p>
                  </a:txBody>
                  <a:tcPr/>
                </a:tc>
                <a:tc>
                  <a:txBody>
                    <a:bodyPr/>
                    <a:lstStyle/>
                    <a:p>
                      <a:pPr rtl="1"/>
                      <a:r>
                        <a:rPr lang="ar-IQ" dirty="0" smtClean="0"/>
                        <a:t>الإجابة الصحيحة </a:t>
                      </a:r>
                      <a:endParaRPr lang="ar-IQ" dirty="0"/>
                    </a:p>
                  </a:txBody>
                  <a:tcPr/>
                </a:tc>
              </a:tr>
              <a:tr h="370840">
                <a:tc>
                  <a:txBody>
                    <a:bodyPr/>
                    <a:lstStyle/>
                    <a:p>
                      <a:pPr rtl="1"/>
                      <a:r>
                        <a:rPr lang="ar-IQ" dirty="0" smtClean="0"/>
                        <a:t>1</a:t>
                      </a:r>
                      <a:endParaRPr lang="ar-IQ" dirty="0"/>
                    </a:p>
                  </a:txBody>
                  <a:tcPr/>
                </a:tc>
                <a:tc>
                  <a:txBody>
                    <a:bodyPr/>
                    <a:lstStyle/>
                    <a:p>
                      <a:pPr rtl="1"/>
                      <a:r>
                        <a:rPr lang="ar-IQ" dirty="0" smtClean="0"/>
                        <a:t>أ</a:t>
                      </a:r>
                      <a:endParaRPr lang="ar-IQ" dirty="0"/>
                    </a:p>
                  </a:txBody>
                  <a:tcPr/>
                </a:tc>
                <a:tc>
                  <a:txBody>
                    <a:bodyPr/>
                    <a:lstStyle/>
                    <a:p>
                      <a:pPr rtl="1"/>
                      <a:r>
                        <a:rPr lang="ar-IQ" dirty="0" smtClean="0"/>
                        <a:t>1</a:t>
                      </a:r>
                      <a:endParaRPr lang="ar-IQ" dirty="0"/>
                    </a:p>
                  </a:txBody>
                  <a:tcPr/>
                </a:tc>
                <a:tc>
                  <a:txBody>
                    <a:bodyPr/>
                    <a:lstStyle/>
                    <a:p>
                      <a:pPr rtl="1"/>
                      <a:r>
                        <a:rPr lang="ar-IQ" dirty="0" smtClean="0"/>
                        <a:t>ج</a:t>
                      </a:r>
                      <a:endParaRPr lang="ar-IQ" dirty="0"/>
                    </a:p>
                  </a:txBody>
                  <a:tcPr/>
                </a:tc>
              </a:tr>
              <a:tr h="370840">
                <a:tc>
                  <a:txBody>
                    <a:bodyPr/>
                    <a:lstStyle/>
                    <a:p>
                      <a:pPr rtl="1"/>
                      <a:r>
                        <a:rPr lang="ar-IQ" dirty="0" smtClean="0"/>
                        <a:t>2</a:t>
                      </a:r>
                      <a:endParaRPr lang="ar-IQ" dirty="0"/>
                    </a:p>
                  </a:txBody>
                  <a:tcPr/>
                </a:tc>
                <a:tc>
                  <a:txBody>
                    <a:bodyPr/>
                    <a:lstStyle/>
                    <a:p>
                      <a:pPr rtl="1"/>
                      <a:r>
                        <a:rPr lang="ar-IQ" dirty="0" smtClean="0"/>
                        <a:t>ج</a:t>
                      </a:r>
                      <a:endParaRPr lang="ar-IQ" dirty="0"/>
                    </a:p>
                  </a:txBody>
                  <a:tcPr/>
                </a:tc>
                <a:tc>
                  <a:txBody>
                    <a:bodyPr/>
                    <a:lstStyle/>
                    <a:p>
                      <a:pPr rtl="1"/>
                      <a:r>
                        <a:rPr lang="ar-IQ" dirty="0" smtClean="0"/>
                        <a:t>2</a:t>
                      </a:r>
                      <a:endParaRPr lang="ar-IQ" dirty="0"/>
                    </a:p>
                  </a:txBody>
                  <a:tcPr/>
                </a:tc>
                <a:tc>
                  <a:txBody>
                    <a:bodyPr/>
                    <a:lstStyle/>
                    <a:p>
                      <a:pPr rtl="1"/>
                      <a:r>
                        <a:rPr lang="ar-IQ" dirty="0" smtClean="0"/>
                        <a:t>ج</a:t>
                      </a:r>
                      <a:endParaRPr lang="ar-IQ" dirty="0"/>
                    </a:p>
                  </a:txBody>
                  <a:tcPr/>
                </a:tc>
              </a:tr>
              <a:tr h="370840">
                <a:tc>
                  <a:txBody>
                    <a:bodyPr/>
                    <a:lstStyle/>
                    <a:p>
                      <a:pPr rtl="1"/>
                      <a:r>
                        <a:rPr lang="ar-IQ" dirty="0" smtClean="0"/>
                        <a:t>3</a:t>
                      </a:r>
                      <a:endParaRPr lang="ar-IQ" dirty="0"/>
                    </a:p>
                  </a:txBody>
                  <a:tcPr/>
                </a:tc>
                <a:tc>
                  <a:txBody>
                    <a:bodyPr/>
                    <a:lstStyle/>
                    <a:p>
                      <a:pPr rtl="1"/>
                      <a:r>
                        <a:rPr lang="ar-IQ" dirty="0" smtClean="0"/>
                        <a:t>أ</a:t>
                      </a:r>
                      <a:endParaRPr lang="ar-IQ" dirty="0"/>
                    </a:p>
                  </a:txBody>
                  <a:tcPr/>
                </a:tc>
                <a:tc>
                  <a:txBody>
                    <a:bodyPr/>
                    <a:lstStyle/>
                    <a:p>
                      <a:pPr rtl="1"/>
                      <a:r>
                        <a:rPr lang="ar-IQ" dirty="0" smtClean="0"/>
                        <a:t>3</a:t>
                      </a:r>
                      <a:endParaRPr lang="ar-IQ" dirty="0"/>
                    </a:p>
                  </a:txBody>
                  <a:tcPr/>
                </a:tc>
                <a:tc>
                  <a:txBody>
                    <a:bodyPr/>
                    <a:lstStyle/>
                    <a:p>
                      <a:pPr rtl="1"/>
                      <a:r>
                        <a:rPr lang="ar-IQ" dirty="0" smtClean="0"/>
                        <a:t>أ</a:t>
                      </a:r>
                      <a:endParaRPr lang="ar-IQ" dirty="0"/>
                    </a:p>
                  </a:txBody>
                  <a:tcPr/>
                </a:tc>
              </a:tr>
              <a:tr h="370840">
                <a:tc>
                  <a:txBody>
                    <a:bodyPr/>
                    <a:lstStyle/>
                    <a:p>
                      <a:pPr rtl="1"/>
                      <a:r>
                        <a:rPr lang="ar-IQ" dirty="0" smtClean="0"/>
                        <a:t>4</a:t>
                      </a:r>
                      <a:endParaRPr lang="ar-IQ" dirty="0"/>
                    </a:p>
                  </a:txBody>
                  <a:tcPr/>
                </a:tc>
                <a:tc>
                  <a:txBody>
                    <a:bodyPr/>
                    <a:lstStyle/>
                    <a:p>
                      <a:pPr rtl="1"/>
                      <a:r>
                        <a:rPr lang="ar-IQ" dirty="0" smtClean="0"/>
                        <a:t>أ</a:t>
                      </a:r>
                      <a:endParaRPr lang="ar-IQ" dirty="0"/>
                    </a:p>
                  </a:txBody>
                  <a:tcPr/>
                </a:tc>
                <a:tc>
                  <a:txBody>
                    <a:bodyPr/>
                    <a:lstStyle/>
                    <a:p>
                      <a:pPr rtl="1"/>
                      <a:r>
                        <a:rPr lang="ar-IQ" dirty="0" smtClean="0"/>
                        <a:t>4</a:t>
                      </a:r>
                      <a:endParaRPr lang="ar-IQ" dirty="0"/>
                    </a:p>
                  </a:txBody>
                  <a:tcPr/>
                </a:tc>
                <a:tc>
                  <a:txBody>
                    <a:bodyPr/>
                    <a:lstStyle/>
                    <a:p>
                      <a:pPr rtl="1"/>
                      <a:r>
                        <a:rPr lang="ar-IQ" dirty="0" smtClean="0"/>
                        <a:t>ج</a:t>
                      </a:r>
                      <a:endParaRPr lang="ar-IQ" dirty="0"/>
                    </a:p>
                  </a:txBody>
                  <a:tcPr/>
                </a:tc>
              </a:tr>
              <a:tr h="370840">
                <a:tc>
                  <a:txBody>
                    <a:bodyPr/>
                    <a:lstStyle/>
                    <a:p>
                      <a:pPr rtl="1"/>
                      <a:r>
                        <a:rPr lang="ar-IQ" dirty="0" smtClean="0"/>
                        <a:t>5</a:t>
                      </a:r>
                      <a:endParaRPr lang="ar-IQ" dirty="0"/>
                    </a:p>
                  </a:txBody>
                  <a:tcPr/>
                </a:tc>
                <a:tc>
                  <a:txBody>
                    <a:bodyPr/>
                    <a:lstStyle/>
                    <a:p>
                      <a:pPr rtl="1"/>
                      <a:r>
                        <a:rPr lang="ar-IQ" dirty="0" smtClean="0"/>
                        <a:t>أ</a:t>
                      </a:r>
                      <a:endParaRPr lang="ar-IQ" dirty="0"/>
                    </a:p>
                  </a:txBody>
                  <a:tcPr/>
                </a:tc>
                <a:tc>
                  <a:txBody>
                    <a:bodyPr/>
                    <a:lstStyle/>
                    <a:p>
                      <a:pPr rtl="1"/>
                      <a:r>
                        <a:rPr lang="ar-IQ" dirty="0" smtClean="0"/>
                        <a:t>5</a:t>
                      </a:r>
                      <a:endParaRPr lang="ar-IQ" dirty="0"/>
                    </a:p>
                  </a:txBody>
                  <a:tcPr/>
                </a:tc>
                <a:tc>
                  <a:txBody>
                    <a:bodyPr/>
                    <a:lstStyle/>
                    <a:p>
                      <a:pPr rtl="1"/>
                      <a:r>
                        <a:rPr lang="ar-IQ" dirty="0" smtClean="0"/>
                        <a:t>أ</a:t>
                      </a:r>
                      <a:endParaRPr lang="ar-IQ" dirty="0"/>
                    </a:p>
                  </a:txBody>
                  <a:tcPr/>
                </a:tc>
              </a:tr>
              <a:tr h="370840">
                <a:tc>
                  <a:txBody>
                    <a:bodyPr/>
                    <a:lstStyle/>
                    <a:p>
                      <a:pPr rtl="1"/>
                      <a:r>
                        <a:rPr lang="ar-IQ" dirty="0" smtClean="0"/>
                        <a:t>6</a:t>
                      </a:r>
                      <a:endParaRPr lang="ar-IQ" dirty="0"/>
                    </a:p>
                  </a:txBody>
                  <a:tcPr/>
                </a:tc>
                <a:tc>
                  <a:txBody>
                    <a:bodyPr/>
                    <a:lstStyle/>
                    <a:p>
                      <a:pPr rtl="1"/>
                      <a:r>
                        <a:rPr lang="ar-IQ" dirty="0" smtClean="0"/>
                        <a:t>ج</a:t>
                      </a:r>
                      <a:endParaRPr lang="ar-IQ" dirty="0"/>
                    </a:p>
                  </a:txBody>
                  <a:tcPr/>
                </a:tc>
                <a:tc>
                  <a:txBody>
                    <a:bodyPr/>
                    <a:lstStyle/>
                    <a:p>
                      <a:pPr rtl="1"/>
                      <a:r>
                        <a:rPr lang="ar-IQ" dirty="0" smtClean="0"/>
                        <a:t>6</a:t>
                      </a:r>
                      <a:endParaRPr lang="ar-IQ" dirty="0"/>
                    </a:p>
                  </a:txBody>
                  <a:tcPr/>
                </a:tc>
                <a:tc>
                  <a:txBody>
                    <a:bodyPr/>
                    <a:lstStyle/>
                    <a:p>
                      <a:pPr rtl="1"/>
                      <a:r>
                        <a:rPr lang="ar-IQ" dirty="0" smtClean="0"/>
                        <a:t>ب</a:t>
                      </a:r>
                      <a:endParaRPr lang="ar-IQ" dirty="0"/>
                    </a:p>
                  </a:txBody>
                  <a:tcPr/>
                </a:tc>
              </a:tr>
              <a:tr h="370840">
                <a:tc>
                  <a:txBody>
                    <a:bodyPr/>
                    <a:lstStyle/>
                    <a:p>
                      <a:pPr rtl="1"/>
                      <a:r>
                        <a:rPr lang="ar-IQ" dirty="0" smtClean="0"/>
                        <a:t>7</a:t>
                      </a:r>
                      <a:endParaRPr lang="ar-IQ" dirty="0"/>
                    </a:p>
                  </a:txBody>
                  <a:tcPr/>
                </a:tc>
                <a:tc>
                  <a:txBody>
                    <a:bodyPr/>
                    <a:lstStyle/>
                    <a:p>
                      <a:pPr rtl="1"/>
                      <a:r>
                        <a:rPr lang="ar-IQ" dirty="0" smtClean="0"/>
                        <a:t>ج</a:t>
                      </a:r>
                      <a:endParaRPr lang="ar-IQ" dirty="0"/>
                    </a:p>
                  </a:txBody>
                  <a:tcPr/>
                </a:tc>
                <a:tc>
                  <a:txBody>
                    <a:bodyPr/>
                    <a:lstStyle/>
                    <a:p>
                      <a:pPr rtl="1"/>
                      <a:r>
                        <a:rPr lang="ar-IQ" dirty="0" smtClean="0"/>
                        <a:t>7</a:t>
                      </a:r>
                      <a:endParaRPr lang="ar-IQ" dirty="0"/>
                    </a:p>
                  </a:txBody>
                  <a:tcPr/>
                </a:tc>
                <a:tc>
                  <a:txBody>
                    <a:bodyPr/>
                    <a:lstStyle/>
                    <a:p>
                      <a:pPr rtl="1"/>
                      <a:r>
                        <a:rPr lang="ar-IQ" dirty="0" smtClean="0"/>
                        <a:t>أ</a:t>
                      </a:r>
                      <a:endParaRPr lang="ar-IQ" dirty="0"/>
                    </a:p>
                  </a:txBody>
                  <a:tcPr/>
                </a:tc>
              </a:tr>
              <a:tr h="370840">
                <a:tc>
                  <a:txBody>
                    <a:bodyPr/>
                    <a:lstStyle/>
                    <a:p>
                      <a:pPr rtl="1"/>
                      <a:r>
                        <a:rPr lang="ar-IQ" dirty="0" smtClean="0"/>
                        <a:t>8</a:t>
                      </a:r>
                      <a:endParaRPr lang="ar-IQ" dirty="0"/>
                    </a:p>
                  </a:txBody>
                  <a:tcPr/>
                </a:tc>
                <a:tc>
                  <a:txBody>
                    <a:bodyPr/>
                    <a:lstStyle/>
                    <a:p>
                      <a:pPr rtl="1"/>
                      <a:r>
                        <a:rPr lang="ar-IQ" dirty="0" smtClean="0"/>
                        <a:t>ج</a:t>
                      </a:r>
                      <a:endParaRPr lang="ar-IQ" dirty="0"/>
                    </a:p>
                  </a:txBody>
                  <a:tcPr/>
                </a:tc>
                <a:tc>
                  <a:txBody>
                    <a:bodyPr/>
                    <a:lstStyle/>
                    <a:p>
                      <a:pPr rtl="1"/>
                      <a:r>
                        <a:rPr lang="ar-IQ" dirty="0" smtClean="0"/>
                        <a:t>8</a:t>
                      </a:r>
                      <a:endParaRPr lang="ar-IQ" dirty="0"/>
                    </a:p>
                  </a:txBody>
                  <a:tcPr/>
                </a:tc>
                <a:tc>
                  <a:txBody>
                    <a:bodyPr/>
                    <a:lstStyle/>
                    <a:p>
                      <a:pPr rtl="1"/>
                      <a:r>
                        <a:rPr lang="ar-IQ" dirty="0" smtClean="0"/>
                        <a:t>ج</a:t>
                      </a:r>
                      <a:endParaRPr lang="ar-IQ" dirty="0"/>
                    </a:p>
                  </a:txBody>
                  <a:tcPr/>
                </a:tc>
              </a:tr>
            </a:tbl>
          </a:graphicData>
        </a:graphic>
      </p:graphicFrame>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51</a:t>
            </a:fld>
            <a:endParaRPr lang="ar-IQ" dirty="0"/>
          </a:p>
        </p:txBody>
      </p:sp>
    </p:spTree>
  </p:cSld>
  <p:clrMapOvr>
    <a:masterClrMapping/>
  </p:clrMapOvr>
  <p:transition>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المصادر </a:t>
            </a:r>
            <a:endParaRPr lang="ar-IQ" dirty="0"/>
          </a:p>
        </p:txBody>
      </p:sp>
      <p:sp>
        <p:nvSpPr>
          <p:cNvPr id="3" name="عنصر نائب للمحتوى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pPr>
              <a:buNone/>
            </a:pPr>
            <a:r>
              <a:rPr lang="ar-IQ" dirty="0" smtClean="0"/>
              <a:t>1- رعد ناجي الجدة وآخرون ,حقوق الانسان والطفل والديمقراطية ,بغداد,2009.</a:t>
            </a:r>
          </a:p>
          <a:p>
            <a:pPr>
              <a:buNone/>
            </a:pPr>
            <a:r>
              <a:rPr lang="ar-IQ" dirty="0" smtClean="0"/>
              <a:t>2- د.سلمان الزبيدي ,التربية على حقوق الإنسان ,بغداد,2000.</a:t>
            </a:r>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52</a:t>
            </a:fld>
            <a:endParaRPr lang="ar-IQ" dirty="0"/>
          </a:p>
        </p:txBody>
      </p:sp>
    </p:spTree>
  </p:cSld>
  <p:clrMapOvr>
    <a:masterClrMapping/>
  </p:clrMapOvr>
  <p:transition>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3600" dirty="0" smtClean="0"/>
              <a:t> الوحدة النمطية الخامسة (الضمانات الدولية لحقوق الانسان)</a:t>
            </a:r>
            <a:endParaRPr lang="ar-IQ" sz="3600"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buNone/>
            </a:pPr>
            <a:r>
              <a:rPr lang="ar-IQ" dirty="0" smtClean="0"/>
              <a:t>النظرة الشاملة </a:t>
            </a:r>
          </a:p>
          <a:p>
            <a:pPr>
              <a:buNone/>
            </a:pPr>
            <a:r>
              <a:rPr lang="ar-IQ" dirty="0" smtClean="0"/>
              <a:t>الفئة المستهدفة </a:t>
            </a:r>
          </a:p>
          <a:p>
            <a:pPr>
              <a:buNone/>
            </a:pPr>
            <a:r>
              <a:rPr lang="ar-IQ" dirty="0" smtClean="0"/>
              <a:t>صممت هذه الوحدة لطلاب معهد الإدارة التقني (قسم السياحة فرعي ادارة الفنادق _الارشاد السياحي .</a:t>
            </a:r>
          </a:p>
          <a:p>
            <a:pPr>
              <a:buNone/>
            </a:pPr>
            <a:r>
              <a:rPr lang="ar-IQ" dirty="0" smtClean="0"/>
              <a:t>المبررات</a:t>
            </a:r>
          </a:p>
          <a:p>
            <a:pPr>
              <a:buNone/>
            </a:pPr>
            <a:r>
              <a:rPr lang="ar-IQ" dirty="0" smtClean="0"/>
              <a:t>صممت هذه الوحدة لتعريف الطالب لضمانات الحريات العامة على مستوى محلي وإقليمي ودولي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53</a:t>
            </a:fld>
            <a:endParaRPr lang="ar-IQ"/>
          </a:p>
        </p:txBody>
      </p:sp>
    </p:spTree>
  </p:cSld>
  <p:clrMapOvr>
    <a:masterClrMapping/>
  </p:clrMapOvr>
  <p:transition>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الفكرة المركزية </a:t>
            </a:r>
            <a:endParaRPr lang="ar-IQ" dirty="0"/>
          </a:p>
        </p:txBody>
      </p:sp>
      <p:sp>
        <p:nvSpPr>
          <p:cNvPr id="3" name="عنصر نائب للمحتوى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pPr>
              <a:buNone/>
            </a:pPr>
            <a:r>
              <a:rPr lang="ar-IQ" dirty="0" smtClean="0"/>
              <a:t>1- الإعلان </a:t>
            </a:r>
            <a:r>
              <a:rPr lang="ar-IQ" dirty="0" smtClean="0"/>
              <a:t>العالمي </a:t>
            </a:r>
            <a:r>
              <a:rPr lang="ar-IQ" dirty="0" smtClean="0"/>
              <a:t>لحقوق الإنسان .</a:t>
            </a:r>
          </a:p>
          <a:p>
            <a:pPr>
              <a:buNone/>
            </a:pPr>
            <a:r>
              <a:rPr lang="ar-IQ" dirty="0" smtClean="0"/>
              <a:t>2- </a:t>
            </a:r>
            <a:r>
              <a:rPr lang="ar-IQ" dirty="0" smtClean="0"/>
              <a:t>العهد </a:t>
            </a:r>
            <a:r>
              <a:rPr lang="ar-IQ" dirty="0" smtClean="0"/>
              <a:t>الدولي الخاص بالحقوق الاقتصادية والاجتماعية .</a:t>
            </a:r>
          </a:p>
          <a:p>
            <a:pPr>
              <a:buNone/>
            </a:pPr>
            <a:r>
              <a:rPr lang="ar-IQ" dirty="0" smtClean="0"/>
              <a:t>3- العهد الدولي الخاص بالحقوق المدنية والسياسية .</a:t>
            </a:r>
          </a:p>
          <a:p>
            <a:pPr>
              <a:buNone/>
            </a:pPr>
            <a:r>
              <a:rPr lang="ar-IQ" dirty="0" smtClean="0"/>
              <a:t>الأهداف الأدائية </a:t>
            </a:r>
          </a:p>
          <a:p>
            <a:pPr>
              <a:buNone/>
            </a:pPr>
            <a:r>
              <a:rPr lang="ar-IQ" dirty="0" smtClean="0"/>
              <a:t>سيكون الطالب بعد الانتهاء من دراسة الوحدة النمطية قادرا على إن :</a:t>
            </a:r>
          </a:p>
          <a:p>
            <a:pPr>
              <a:buNone/>
            </a:pPr>
            <a:r>
              <a:rPr lang="ar-IQ" dirty="0" smtClean="0"/>
              <a:t>1- يحدد الطالب أصناف الحقوق التي تضمنها الإعلان العالمي لحقوق الإنسان</a:t>
            </a:r>
          </a:p>
          <a:p>
            <a:pPr>
              <a:buNone/>
            </a:pPr>
            <a:r>
              <a:rPr lang="ar-IQ" dirty="0" smtClean="0"/>
              <a:t>2- تصنيف أهم بنود العهد الدولي الخاص بالحقوق المدنية والسياسية.</a:t>
            </a:r>
          </a:p>
          <a:p>
            <a:pPr>
              <a:buNone/>
            </a:pPr>
            <a:r>
              <a:rPr lang="ar-IQ" dirty="0" smtClean="0"/>
              <a:t>3- تصنيف أهم بنود العهد الدولي الخاص بالحقوق السياسية والمدنية .</a:t>
            </a:r>
          </a:p>
          <a:p>
            <a:pPr>
              <a:buNone/>
            </a:pP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54</a:t>
            </a:fld>
            <a:endParaRPr lang="ar-IQ"/>
          </a:p>
        </p:txBody>
      </p:sp>
    </p:spTree>
  </p:cSld>
  <p:clrMapOvr>
    <a:masterClrMapping/>
  </p:clrMapOvr>
  <p:transition>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التعليمات </a:t>
            </a:r>
            <a:endParaRPr lang="ar-IQ" dirty="0"/>
          </a:p>
        </p:txBody>
      </p:sp>
      <p:sp>
        <p:nvSpPr>
          <p:cNvPr id="3" name="عنصر نائب للمحتوى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pPr>
              <a:buNone/>
            </a:pPr>
            <a:endParaRPr lang="en-US" sz="2800" b="1" dirty="0" smtClean="0"/>
          </a:p>
          <a:p>
            <a:r>
              <a:rPr lang="en-US" sz="2800" b="1" dirty="0" err="1" smtClean="0"/>
              <a:t>i</a:t>
            </a:r>
            <a:r>
              <a:rPr lang="ar-IQ" sz="2800" b="1" dirty="0" smtClean="0"/>
              <a:t>.تعمق في قراءة النظرة الشاملة جيداً .</a:t>
            </a:r>
            <a:endParaRPr lang="en-US" sz="2800" b="1" dirty="0" smtClean="0"/>
          </a:p>
          <a:p>
            <a:r>
              <a:rPr lang="en-US" sz="2800" b="1" dirty="0" smtClean="0"/>
              <a:t>ii</a:t>
            </a:r>
            <a:r>
              <a:rPr lang="ar-IQ" sz="2800" b="1" dirty="0" smtClean="0"/>
              <a:t>.تعرف على أهداف الوحدة النمطية جيداً .</a:t>
            </a:r>
            <a:endParaRPr lang="en-US" sz="2800" b="1" dirty="0" smtClean="0"/>
          </a:p>
          <a:p>
            <a:r>
              <a:rPr lang="en-US" sz="2800" b="1" dirty="0" smtClean="0"/>
              <a:t>iii</a:t>
            </a:r>
            <a:r>
              <a:rPr lang="ar-IQ" sz="2800" b="1" dirty="0" smtClean="0"/>
              <a:t>.تعرف على محتوى الوحدة النمطية .</a:t>
            </a:r>
            <a:endParaRPr lang="en-US" sz="2800" b="1" dirty="0" smtClean="0"/>
          </a:p>
          <a:p>
            <a:r>
              <a:rPr lang="en-US" sz="2800" b="1" dirty="0" smtClean="0"/>
              <a:t>iv</a:t>
            </a:r>
            <a:r>
              <a:rPr lang="ar-IQ" sz="2800" b="1" dirty="0" smtClean="0"/>
              <a:t>.تهيأ للاختبار القبلي ...</a:t>
            </a:r>
            <a:endParaRPr lang="en-US" sz="2800" b="1" dirty="0" smtClean="0"/>
          </a:p>
          <a:p>
            <a:pPr lvl="0"/>
            <a:r>
              <a:rPr lang="ar-IQ" sz="2800" b="1" dirty="0" smtClean="0"/>
              <a:t>إذا حصلت على (7)درجات واكثر فانت لاتحتاج الى دراسة الوحدة النمطية</a:t>
            </a:r>
            <a:endParaRPr lang="en-US" sz="2800" b="1" dirty="0" smtClean="0"/>
          </a:p>
          <a:p>
            <a:pPr lvl="0"/>
            <a:r>
              <a:rPr lang="ar-IQ" sz="2800" b="1" dirty="0" smtClean="0"/>
              <a:t>وأذهب إلى دراسة الوحدة الثانية .</a:t>
            </a:r>
            <a:endParaRPr lang="en-US" sz="2800" b="1" dirty="0" smtClean="0"/>
          </a:p>
          <a:p>
            <a:pPr lvl="0"/>
            <a:r>
              <a:rPr lang="ar-IQ" sz="2800" b="1" dirty="0" smtClean="0"/>
              <a:t>فإذا حصلتَ على أقل من (7)درجات فأعد دراسة الوحدة النمطية ومراجعتها بصورةً شاملة ومن ثمَ أرجع لأداء الاختبار البعدي .</a:t>
            </a:r>
            <a:endParaRPr lang="en-US" sz="2800" b="1" dirty="0" smtClean="0"/>
          </a:p>
          <a:p>
            <a:pPr lvl="0">
              <a:buNone/>
            </a:pPr>
            <a:r>
              <a:rPr lang="ar-IQ" dirty="0" smtClean="0"/>
              <a:t> </a:t>
            </a:r>
          </a:p>
          <a:p>
            <a:pPr>
              <a:buNone/>
            </a:pP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55</a:t>
            </a:fld>
            <a:endParaRPr lang="ar-IQ"/>
          </a:p>
        </p:txBody>
      </p:sp>
    </p:spTree>
  </p:cSld>
  <p:clrMapOvr>
    <a:masterClrMapping/>
  </p:clrMapOvr>
  <p:transition>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القبلي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buNone/>
            </a:pPr>
            <a:r>
              <a:rPr lang="ar-IQ" dirty="0" smtClean="0"/>
              <a:t>1- يتضمن الإعلان العالمي لحقوق الإنسان بنود لحماية حقوق الإنسان ضمن ديباجة وعدد من المواد القانونية يتراوح عددها :</a:t>
            </a:r>
          </a:p>
          <a:p>
            <a:pPr>
              <a:buNone/>
            </a:pPr>
            <a:r>
              <a:rPr lang="ar-IQ" dirty="0" smtClean="0"/>
              <a:t>أ- أ</a:t>
            </a:r>
            <a:r>
              <a:rPr lang="ar-IQ" dirty="0" err="1" smtClean="0"/>
              <a:t>ربعون</a:t>
            </a:r>
            <a:r>
              <a:rPr lang="ar-IQ" dirty="0" smtClean="0"/>
              <a:t> مادة . ب- ثلاثون مادة . ج- عشرون مادة . د-عشر مواد.</a:t>
            </a:r>
          </a:p>
          <a:p>
            <a:pPr>
              <a:buNone/>
            </a:pPr>
            <a:r>
              <a:rPr lang="ar-IQ" dirty="0" smtClean="0"/>
              <a:t>2- الإعلان العالمي لحقوق الإنسان يتضمن تفسيرا رسميا لميثاق الأمم المتحدة الخاصة بحماية حقوق الإنسان وهو يعبر عن :</a:t>
            </a:r>
          </a:p>
          <a:p>
            <a:pPr marL="514350" indent="-514350">
              <a:buAutoNum type="arabic1Minus"/>
            </a:pPr>
            <a:r>
              <a:rPr lang="ar-IQ" dirty="0" smtClean="0"/>
              <a:t>الرأي العام الوطني الخاص بحماية حقوق الإنسان .</a:t>
            </a:r>
          </a:p>
          <a:p>
            <a:pPr marL="514350" indent="-514350">
              <a:buAutoNum type="arabic1Minus"/>
            </a:pPr>
            <a:r>
              <a:rPr lang="ar-IQ" dirty="0" smtClean="0"/>
              <a:t>الرأي العام الظاهر الخاص بحماية حقوق الإنسان   .</a:t>
            </a:r>
          </a:p>
          <a:p>
            <a:pPr marL="514350" indent="-514350">
              <a:buNone/>
            </a:pPr>
            <a:r>
              <a:rPr lang="ar-IQ" dirty="0" smtClean="0"/>
              <a:t>ج- الراية العام العالمي الخاص بحماية حقوق الإنسان  .</a:t>
            </a:r>
          </a:p>
          <a:p>
            <a:pPr marL="514350" indent="-514350">
              <a:buNone/>
            </a:pPr>
            <a:r>
              <a:rPr lang="ar-IQ" dirty="0" smtClean="0"/>
              <a:t>د- الرأي العام المتغير الخاص بحماية حقوق الإنسان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56</a:t>
            </a:fld>
            <a:endParaRPr lang="ar-IQ"/>
          </a:p>
        </p:txBody>
      </p:sp>
    </p:spTree>
  </p:cSld>
  <p:clrMapOvr>
    <a:masterClrMapping/>
  </p:clrMapOvr>
  <p:transition>
    <p:wip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mtClean="0"/>
              <a:t>الاختبار القبلي</a:t>
            </a:r>
            <a:endParaRPr lang="ar-IQ"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ar-IQ" dirty="0" smtClean="0"/>
              <a:t>3- إن الإعلان العالمي لحقوق الإنسان يتمتع بقيمة أدبية أو معنوية الاانه نال:</a:t>
            </a:r>
          </a:p>
          <a:p>
            <a:pPr marL="514350" indent="-514350">
              <a:buAutoNum type="arabic1Minus"/>
            </a:pPr>
            <a:r>
              <a:rPr lang="ar-IQ" dirty="0" smtClean="0"/>
              <a:t>موافقة عدد من الشركات المتعددة الجنسية .</a:t>
            </a:r>
          </a:p>
          <a:p>
            <a:pPr marL="514350" indent="-514350">
              <a:buAutoNum type="arabic1Minus"/>
            </a:pPr>
            <a:r>
              <a:rPr lang="ar-IQ" dirty="0" smtClean="0"/>
              <a:t>عدد كبير من الدول .</a:t>
            </a:r>
          </a:p>
          <a:p>
            <a:pPr marL="514350" indent="-514350">
              <a:buNone/>
            </a:pPr>
            <a:r>
              <a:rPr lang="ar-IQ" dirty="0" smtClean="0"/>
              <a:t>ج- عدد كبير من الدول الرأسمالية .</a:t>
            </a:r>
          </a:p>
          <a:p>
            <a:pPr marL="514350" indent="-514350">
              <a:buNone/>
            </a:pPr>
            <a:r>
              <a:rPr lang="ar-IQ" dirty="0" smtClean="0"/>
              <a:t>د- عدد كبير من الدول الاشتراكية .</a:t>
            </a:r>
          </a:p>
          <a:p>
            <a:pPr marL="514350" indent="-514350">
              <a:buNone/>
            </a:pPr>
            <a:r>
              <a:rPr lang="ar-IQ" dirty="0" smtClean="0"/>
              <a:t>4- تعد الحرية الشخصية من أهم الحقوق المدنية والسياسية ولا يمكن إقرار إي نوع من الحقوق ما لم تكن الحرية الشخصية :</a:t>
            </a:r>
          </a:p>
          <a:p>
            <a:pPr marL="514350" indent="-514350">
              <a:buAutoNum type="arabic1Minus"/>
            </a:pPr>
            <a:r>
              <a:rPr lang="ar-IQ" dirty="0" smtClean="0"/>
              <a:t>وجود اعتراف شعبي لها.   ب- تحت إشراف الحاكم .</a:t>
            </a:r>
          </a:p>
          <a:p>
            <a:pPr marL="514350" indent="-514350">
              <a:buNone/>
            </a:pPr>
            <a:r>
              <a:rPr lang="ar-IQ" dirty="0" smtClean="0"/>
              <a:t>ج- تخضع لرقابة شعبية .         د- مصانة معترف بها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57</a:t>
            </a:fld>
            <a:endParaRPr lang="ar-IQ"/>
          </a:p>
        </p:txBody>
      </p:sp>
    </p:spTree>
  </p:cSld>
  <p:clrMapOvr>
    <a:masterClrMapping/>
  </p:clrMapOvr>
  <p:transition>
    <p:dissolv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القبلي </a:t>
            </a:r>
            <a:endParaRPr lang="ar-IQ"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ar-IQ" dirty="0" smtClean="0"/>
              <a:t>5- يتضمن الإعلان العالمي لحقوق الإنسان طائفتين من الحقوق :</a:t>
            </a:r>
          </a:p>
          <a:p>
            <a:pPr marL="514350" indent="-514350">
              <a:buAutoNum type="arabic1Minus"/>
            </a:pPr>
            <a:r>
              <a:rPr lang="ar-IQ" dirty="0" smtClean="0"/>
              <a:t>الحقوق القانونية والحقوق الدستورية .</a:t>
            </a:r>
          </a:p>
          <a:p>
            <a:pPr marL="514350" indent="-514350">
              <a:buNone/>
            </a:pPr>
            <a:r>
              <a:rPr lang="ar-IQ" dirty="0" smtClean="0"/>
              <a:t>ب- الحقوق الطبيعية والحقوق الوضعية .</a:t>
            </a:r>
          </a:p>
          <a:p>
            <a:pPr marL="514350" indent="-514350">
              <a:buNone/>
            </a:pPr>
            <a:r>
              <a:rPr lang="ar-IQ" dirty="0" smtClean="0"/>
              <a:t>ج- الحقوق المتغيرة والحقوق الأساسية .</a:t>
            </a:r>
          </a:p>
          <a:p>
            <a:pPr marL="514350" indent="-514350">
              <a:buNone/>
            </a:pPr>
            <a:r>
              <a:rPr lang="ar-IQ" dirty="0" smtClean="0"/>
              <a:t>د- الحقوق المدنية والسياسية والحقوق الاقتصادية والاجتماعية .</a:t>
            </a:r>
          </a:p>
          <a:p>
            <a:pPr marL="514350" indent="-514350">
              <a:buNone/>
            </a:pPr>
            <a:r>
              <a:rPr lang="ar-IQ" dirty="0" smtClean="0"/>
              <a:t>6- تعد إرادة الشعب وفق الإعلان العالمي لحقوق الإنسان مصدر</a:t>
            </a:r>
          </a:p>
          <a:p>
            <a:pPr marL="514350" indent="-514350">
              <a:buNone/>
            </a:pPr>
            <a:r>
              <a:rPr lang="ar-IQ" dirty="0" smtClean="0"/>
              <a:t>أ- سلطة الدستور . ب- سلطة القانون . ج- سلطة الحكومة . د- سلطة الأمن.</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58</a:t>
            </a:fld>
            <a:endParaRPr lang="ar-IQ"/>
          </a:p>
        </p:txBody>
      </p:sp>
    </p:spTree>
  </p:cSld>
  <p:clrMapOvr>
    <a:masterClrMapping/>
  </p:clrMapOvr>
  <p:transition>
    <p:dissolv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القبلي </a:t>
            </a:r>
            <a:endParaRPr lang="ar-IQ"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ar-IQ" dirty="0" smtClean="0"/>
              <a:t>7- بموجب الإعلان العالمي لحقوق الإنسان لا يجوز تجريد إي شخص من ملكه الابشكل :</a:t>
            </a:r>
          </a:p>
          <a:p>
            <a:pPr marL="514350" indent="-514350">
              <a:buAutoNum type="arabic1Minus"/>
            </a:pPr>
            <a:r>
              <a:rPr lang="ar-IQ" dirty="0" smtClean="0"/>
              <a:t>قانوني .   ب- دستوري .    ج- امني .     د- تعسفي .</a:t>
            </a:r>
          </a:p>
          <a:p>
            <a:pPr marL="514350" indent="-514350">
              <a:buNone/>
            </a:pPr>
            <a:r>
              <a:rPr lang="ar-IQ" dirty="0" smtClean="0"/>
              <a:t>8- اثأر الإعلان العالمي لحقوق الإنسان جدلا كبيرا بين الفقهاء بشان القيمة القانونية للإعلان وحول إضفاء الصفة :</a:t>
            </a:r>
          </a:p>
          <a:p>
            <a:pPr marL="514350" indent="-514350">
              <a:buNone/>
            </a:pPr>
            <a:r>
              <a:rPr lang="ar-IQ" dirty="0" smtClean="0"/>
              <a:t>أ- الشرعية .    ب-  القانونية .    ج- القضائية .     د- إلزامية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59</a:t>
            </a:fld>
            <a:endParaRPr lang="ar-IQ"/>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القبلي</a:t>
            </a:r>
            <a:endParaRPr lang="ar-IQ" dirty="0"/>
          </a:p>
        </p:txBody>
      </p:sp>
      <p:sp>
        <p:nvSpPr>
          <p:cNvPr id="3" name="عنصر نائب للمحتوى 2"/>
          <p:cNvSpPr>
            <a:spLocks noGrp="1"/>
          </p:cNvSpPr>
          <p:nvPr>
            <p:ph idx="1"/>
          </p:nvPr>
        </p:nvSpPr>
        <p:spPr>
          <a:xfrm>
            <a:off x="285720" y="1714488"/>
            <a:ext cx="8586790" cy="4929222"/>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buNone/>
            </a:pPr>
            <a:r>
              <a:rPr lang="ar-IQ" sz="2000" b="1" dirty="0" smtClean="0">
                <a:latin typeface="Aharoni" pitchFamily="2" charset="-79"/>
              </a:rPr>
              <a:t>3- من بين أهم الحقوق الأساسية التي يتمتع بها الإفراد :</a:t>
            </a:r>
          </a:p>
          <a:p>
            <a:pPr marL="514350" indent="-514350">
              <a:buAutoNum type="arabic1Minus"/>
            </a:pPr>
            <a:r>
              <a:rPr lang="ar-IQ" sz="2000" b="1" dirty="0" smtClean="0">
                <a:latin typeface="Aharoni" pitchFamily="2" charset="-79"/>
              </a:rPr>
              <a:t>حرية التملك . ب- حرية العمل .  ج- حرية التعليم . د حرية الأمن .</a:t>
            </a:r>
          </a:p>
          <a:p>
            <a:pPr marL="514350" indent="-514350">
              <a:buNone/>
            </a:pPr>
            <a:r>
              <a:rPr lang="ar-IQ" sz="2000" b="1" dirty="0" smtClean="0">
                <a:latin typeface="Aharoni" pitchFamily="2" charset="-79"/>
              </a:rPr>
              <a:t>4- يقصد بالحقوق الفكرية هي الحقوق التي ترتبط بحرية التفكير.....:</a:t>
            </a:r>
          </a:p>
          <a:p>
            <a:pPr marL="514350" indent="-514350">
              <a:buAutoNum type="arabic1Minus"/>
            </a:pPr>
            <a:r>
              <a:rPr lang="ar-IQ" sz="2000" b="1" dirty="0" smtClean="0">
                <a:latin typeface="Aharoni" pitchFamily="2" charset="-79"/>
              </a:rPr>
              <a:t>حق العمل.   ب- حق التملك.   ج- حق التعبير عن الرأي. د- تشكيل الأحزاب.</a:t>
            </a:r>
          </a:p>
          <a:p>
            <a:pPr marL="514350" indent="-514350">
              <a:buNone/>
            </a:pPr>
            <a:r>
              <a:rPr lang="ar-IQ" sz="2000" b="1" dirty="0" smtClean="0">
                <a:latin typeface="Aharoni" pitchFamily="2" charset="-79"/>
              </a:rPr>
              <a:t>5- تمارس العولمة تأثيرها على حقوق الإنسان عبر:</a:t>
            </a:r>
          </a:p>
          <a:p>
            <a:pPr marL="514350" indent="-514350">
              <a:buAutoNum type="arabic1Minus"/>
            </a:pPr>
            <a:r>
              <a:rPr lang="ar-IQ" sz="2000" b="1" dirty="0" smtClean="0">
                <a:latin typeface="Aharoni" pitchFamily="2" charset="-79"/>
              </a:rPr>
              <a:t>إعلان الإحكام العرفية .</a:t>
            </a:r>
          </a:p>
          <a:p>
            <a:pPr marL="514350" indent="-514350">
              <a:buAutoNum type="arabic1Minus"/>
            </a:pPr>
            <a:r>
              <a:rPr lang="ar-IQ" sz="2000" b="1" dirty="0" smtClean="0">
                <a:latin typeface="Aharoni" pitchFamily="2" charset="-79"/>
              </a:rPr>
              <a:t>إعلان حالة الطؤارى .</a:t>
            </a:r>
          </a:p>
          <a:p>
            <a:pPr marL="514350" indent="-514350">
              <a:buNone/>
            </a:pPr>
            <a:r>
              <a:rPr lang="ar-IQ" sz="2000" b="1" dirty="0" smtClean="0">
                <a:latin typeface="Aharoni" pitchFamily="2" charset="-79"/>
              </a:rPr>
              <a:t>ج- إعادة توزيع الثروات .</a:t>
            </a:r>
          </a:p>
          <a:p>
            <a:pPr marL="514350" indent="-514350">
              <a:buNone/>
            </a:pPr>
            <a:r>
              <a:rPr lang="ar-IQ" sz="2000" b="1" dirty="0" smtClean="0">
                <a:latin typeface="Aharoni" pitchFamily="2" charset="-79"/>
              </a:rPr>
              <a:t>د- نشر النموذج الأمريكي في الحياة .</a:t>
            </a:r>
          </a:p>
          <a:p>
            <a:pPr marL="514350" indent="-514350">
              <a:buNone/>
            </a:pPr>
            <a:r>
              <a:rPr lang="ar-IQ" sz="2000" b="1" dirty="0" smtClean="0">
                <a:latin typeface="Aharoni" pitchFamily="2" charset="-79"/>
              </a:rPr>
              <a:t>6- ضمن الإجراءات الحادة للحرية الفردية والتي نص عليها القانون:</a:t>
            </a:r>
          </a:p>
          <a:p>
            <a:pPr marL="514350" indent="-514350">
              <a:buAutoNum type="arabic1Minus"/>
            </a:pPr>
            <a:r>
              <a:rPr lang="ar-IQ" sz="2000" b="1" dirty="0" smtClean="0">
                <a:latin typeface="Aharoni" pitchFamily="2" charset="-79"/>
              </a:rPr>
              <a:t>الحجز والتوقيف. ب- التعذيب. ج- السلطة الرقابية. د-الاعتقال العشؤائي</a:t>
            </a:r>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6</a:t>
            </a:fld>
            <a:endParaRPr lang="ar-IQ" dirty="0"/>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3600" dirty="0" smtClean="0"/>
              <a:t> الوحدة النمطية الرابعة (الضمانات الدولية لحقوق الانسان )</a:t>
            </a:r>
            <a:endParaRPr lang="ar-IQ" sz="3600"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ar-IQ" dirty="0" smtClean="0"/>
              <a:t>حاول الإعلان العالمي لحقوق الإنسان إضفاء الصفة العالمية على حقوق الإنسان  وعلى سمته الرئيسية الكرامة الإنسانية وجاء في مقدمة الإعلان</a:t>
            </a:r>
          </a:p>
          <a:p>
            <a:r>
              <a:rPr lang="ar-IQ" dirty="0" smtClean="0"/>
              <a:t>(إن المثل الأعلى المشترك الذي يجب إن تصل إليه جميع الشعوب والأمم</a:t>
            </a:r>
          </a:p>
          <a:p>
            <a:r>
              <a:rPr lang="ar-IQ" dirty="0" smtClean="0"/>
              <a:t> حتى يجتهد كل فرد وهيئه في المجتمع وهم يضعون نصب أعينهم في تنمية واحترام هذه الحقوق والحريات ).</a:t>
            </a:r>
          </a:p>
          <a:p>
            <a:pPr>
              <a:buNone/>
            </a:pPr>
            <a:r>
              <a:rPr lang="ar-IQ" dirty="0" smtClean="0"/>
              <a:t>وقد وردت أصناف عديدة من الحقوق والحريات (مدنية –سياسية – اقتصادية – اجتماعية – ثقافية) </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60</a:t>
            </a:fld>
            <a:endParaRPr lang="ar-IQ"/>
          </a:p>
        </p:txBody>
      </p:sp>
    </p:spTree>
  </p:cSld>
  <p:clrMapOvr>
    <a:masterClrMapping/>
  </p:clrMapOvr>
  <p:transition>
    <p:wipe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buNone/>
            </a:pPr>
            <a:r>
              <a:rPr lang="ar-IQ" dirty="0" smtClean="0"/>
              <a:t>1-- يتضمن الإعلان العالمي لحقوق الإنسان طائفتين من الحقوق :</a:t>
            </a:r>
          </a:p>
          <a:p>
            <a:pPr marL="514350" indent="-514350">
              <a:buAutoNum type="arabic1Minus"/>
            </a:pPr>
            <a:r>
              <a:rPr lang="ar-IQ" dirty="0" smtClean="0"/>
              <a:t>الحقوق القانونية والحقوق الدستورية .</a:t>
            </a:r>
          </a:p>
          <a:p>
            <a:pPr marL="514350" indent="-514350">
              <a:buNone/>
            </a:pPr>
            <a:r>
              <a:rPr lang="ar-IQ" dirty="0" smtClean="0"/>
              <a:t>ب- الحقوق الطبيعية والحقوق الوضعية .</a:t>
            </a:r>
          </a:p>
          <a:p>
            <a:pPr marL="514350" indent="-514350">
              <a:buNone/>
            </a:pPr>
            <a:r>
              <a:rPr lang="ar-IQ" dirty="0" smtClean="0"/>
              <a:t>ج- الحقوق المتغيرة والحقوق الأساسية .</a:t>
            </a:r>
          </a:p>
          <a:p>
            <a:pPr marL="514350" indent="-514350">
              <a:buNone/>
            </a:pPr>
            <a:r>
              <a:rPr lang="ar-IQ" dirty="0" smtClean="0"/>
              <a:t>د- الحقوق المدنية والسياسية والحقوق الاقتصادية والاجتماعية .</a:t>
            </a:r>
          </a:p>
          <a:p>
            <a:pPr marL="514350" indent="-514350">
              <a:buNone/>
            </a:pPr>
            <a:r>
              <a:rPr lang="ar-IQ" dirty="0" smtClean="0"/>
              <a:t> 2- تعد إرادة الشعب وفق الإعلان العالمي لحقوق الإنسان مصدر</a:t>
            </a:r>
          </a:p>
          <a:p>
            <a:pPr marL="514350" indent="-514350">
              <a:buNone/>
            </a:pPr>
            <a:r>
              <a:rPr lang="ar-IQ" dirty="0" smtClean="0"/>
              <a:t>أ- سلطة الدستور . ب- سلطة القانون . ج- سلطة الحكومة . د- سلطة الأمن.</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61</a:t>
            </a:fld>
            <a:endParaRPr lang="ar-IQ"/>
          </a:p>
        </p:txBody>
      </p:sp>
    </p:spTree>
  </p:cSld>
  <p:clrMapOvr>
    <a:masterClrMapping/>
  </p:clrMapOvr>
  <p:transition>
    <p:wip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buNone/>
            </a:pPr>
            <a:r>
              <a:rPr lang="ar-IQ" dirty="0" smtClean="0"/>
              <a:t>3- إن الإعلان العالمي لحقوق الإنسان يتمتع بقيمة أدبية أو معنوية الاانه نال:</a:t>
            </a:r>
          </a:p>
          <a:p>
            <a:pPr marL="514350" indent="-514350">
              <a:buAutoNum type="arabic1Minus"/>
            </a:pPr>
            <a:r>
              <a:rPr lang="ar-IQ" dirty="0" smtClean="0"/>
              <a:t>موافقة عدد من الشركات المتعددة الجنسية .</a:t>
            </a:r>
          </a:p>
          <a:p>
            <a:pPr marL="514350" indent="-514350">
              <a:buAutoNum type="arabic1Minus"/>
            </a:pPr>
            <a:r>
              <a:rPr lang="ar-IQ" dirty="0" smtClean="0"/>
              <a:t>عدد كبير من الدول .</a:t>
            </a:r>
          </a:p>
          <a:p>
            <a:pPr marL="514350" indent="-514350">
              <a:buNone/>
            </a:pPr>
            <a:r>
              <a:rPr lang="ar-IQ" dirty="0" smtClean="0"/>
              <a:t>ج- عدد كبير من الدول الرأسمالية .</a:t>
            </a:r>
          </a:p>
          <a:p>
            <a:pPr marL="514350" indent="-514350">
              <a:buNone/>
            </a:pPr>
            <a:r>
              <a:rPr lang="ar-IQ" dirty="0" smtClean="0"/>
              <a:t>د- عدد كبير من الدول الاشتراكية .</a:t>
            </a:r>
          </a:p>
          <a:p>
            <a:pPr marL="514350" indent="-514350">
              <a:buNone/>
            </a:pPr>
            <a:r>
              <a:rPr lang="ar-IQ" dirty="0" smtClean="0"/>
              <a:t>4- تعد الحرية الشخصية من أهم الحقوق المدنية والسياسية ولا يمكن إقرار إي نوع من الحقوق ما لم تكن الحرية الشخصية :</a:t>
            </a:r>
          </a:p>
          <a:p>
            <a:pPr marL="514350" indent="-514350">
              <a:buAutoNum type="arabic1Minus"/>
            </a:pPr>
            <a:r>
              <a:rPr lang="ar-IQ" dirty="0" smtClean="0"/>
              <a:t>وجود اعتراف شعبي لها.   ب- تحت إشراف الحاكم .</a:t>
            </a:r>
          </a:p>
          <a:p>
            <a:pPr marL="514350" indent="-514350">
              <a:buNone/>
            </a:pPr>
            <a:r>
              <a:rPr lang="ar-IQ" dirty="0" smtClean="0"/>
              <a:t>ج- تخضع لرقابة شعبية .         د- مصانة معترف بها .</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62</a:t>
            </a:fld>
            <a:endParaRPr lang="ar-IQ"/>
          </a:p>
        </p:txBody>
      </p:sp>
    </p:spTree>
  </p:cSld>
  <p:clrMapOvr>
    <a:masterClrMapping/>
  </p:clrMapOvr>
  <p:transition>
    <p:wip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buNone/>
            </a:pPr>
            <a:r>
              <a:rPr lang="ar-IQ" dirty="0" smtClean="0"/>
              <a:t>5- يتضمن الإعلان العالمي لحقوق الإنسان بنود لحماية حقوق الإنسان ضمن ديباجة وعدد من المواد القانونية يتراوح عددها :</a:t>
            </a:r>
          </a:p>
          <a:p>
            <a:pPr>
              <a:buNone/>
            </a:pPr>
            <a:r>
              <a:rPr lang="ar-IQ" dirty="0" smtClean="0"/>
              <a:t>أ- </a:t>
            </a:r>
            <a:r>
              <a:rPr lang="ar-IQ" dirty="0" err="1" smtClean="0"/>
              <a:t>أربعون</a:t>
            </a:r>
            <a:r>
              <a:rPr lang="ar-IQ" dirty="0" smtClean="0"/>
              <a:t> مادة . ب- ثلاثون مادة . ج- عشرون مادة . د-عشر مواد.</a:t>
            </a:r>
          </a:p>
          <a:p>
            <a:pPr>
              <a:buNone/>
            </a:pPr>
            <a:r>
              <a:rPr lang="ar-IQ" dirty="0" smtClean="0"/>
              <a:t>6- الإعلان العالمي لحقوق الإنسان يتضمن تفسيرا رسميا لميثاق الأمم المتحدة الخاصة بحماية حقوق الإنسان وهو يعبر عن :</a:t>
            </a:r>
          </a:p>
          <a:p>
            <a:pPr marL="514350" indent="-514350">
              <a:buAutoNum type="arabic1Minus"/>
            </a:pPr>
            <a:r>
              <a:rPr lang="ar-IQ" dirty="0" smtClean="0"/>
              <a:t>الرأي العام الوطني الخاص بحماية حقوق الإنسان .</a:t>
            </a:r>
          </a:p>
          <a:p>
            <a:pPr marL="514350" indent="-514350">
              <a:buAutoNum type="arabic1Minus"/>
            </a:pPr>
            <a:r>
              <a:rPr lang="ar-IQ" dirty="0" smtClean="0"/>
              <a:t>الرأي العام الظاهر الخاص بحماية حقوق الإنسان   .</a:t>
            </a:r>
          </a:p>
          <a:p>
            <a:pPr marL="514350" indent="-514350">
              <a:buNone/>
            </a:pPr>
            <a:r>
              <a:rPr lang="ar-IQ" dirty="0" smtClean="0"/>
              <a:t>ج- الراية العام العالمي الخاص بحماية حقوق الإنسان  .</a:t>
            </a:r>
          </a:p>
          <a:p>
            <a:pPr marL="514350" indent="-514350">
              <a:buNone/>
            </a:pPr>
            <a:r>
              <a:rPr lang="ar-IQ" dirty="0" smtClean="0"/>
              <a:t>د- الرأي العام المتغير الخاص بحماية حقوق الإنسان</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63</a:t>
            </a:fld>
            <a:endParaRPr lang="ar-IQ"/>
          </a:p>
        </p:txBody>
      </p:sp>
    </p:spTree>
  </p:cSld>
  <p:clrMapOvr>
    <a:masterClrMapping/>
  </p:clrMapOvr>
  <p:transition>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ألبعدي </a:t>
            </a:r>
            <a:endParaRPr lang="ar-IQ"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buNone/>
            </a:pPr>
            <a:r>
              <a:rPr lang="ar-IQ" dirty="0" smtClean="0"/>
              <a:t>7- بموجب الإعلان العالمي لحقوق الإنسان لا يجوز تجريد إي شخص من ملكه الابشكل :</a:t>
            </a:r>
          </a:p>
          <a:p>
            <a:pPr marL="514350" indent="-514350">
              <a:buAutoNum type="arabic1Minus"/>
            </a:pPr>
            <a:r>
              <a:rPr lang="ar-IQ" dirty="0" smtClean="0"/>
              <a:t>قانوني .   ب- دستوري .    ج- امني .     د- تعسفي .</a:t>
            </a:r>
          </a:p>
          <a:p>
            <a:pPr marL="514350" indent="-514350">
              <a:buNone/>
            </a:pPr>
            <a:r>
              <a:rPr lang="ar-IQ" dirty="0" smtClean="0"/>
              <a:t>8- اثأر الإعلان العالمي لحقوق الإنسان جدلا كبيرا بين الفقهاء بشان القيمة القانونية للإعلان وحول إضفاء الصفة :</a:t>
            </a:r>
          </a:p>
          <a:p>
            <a:pPr marL="514350" indent="-514350">
              <a:buNone/>
            </a:pPr>
            <a:r>
              <a:rPr lang="ar-IQ" dirty="0" smtClean="0"/>
              <a:t>أ- الشرعية .    ب-  القانونية .    ج- القضائية .     د- إلزامية .</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64</a:t>
            </a:fld>
            <a:endParaRPr lang="ar-IQ"/>
          </a:p>
        </p:txBody>
      </p:sp>
    </p:spTree>
  </p:cSld>
  <p:clrMapOvr>
    <a:masterClrMapping/>
  </p:clrMapOvr>
  <p:transition>
    <p:wipe di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مفاتيح الإجابة </a:t>
            </a:r>
            <a:endParaRPr lang="ar-IQ" dirty="0"/>
          </a:p>
        </p:txBody>
      </p:sp>
      <p:graphicFrame>
        <p:nvGraphicFramePr>
          <p:cNvPr id="6" name="عنصر نائب للمحتوى 5"/>
          <p:cNvGraphicFramePr>
            <a:graphicFrameLocks noGrp="1"/>
          </p:cNvGraphicFramePr>
          <p:nvPr>
            <p:ph idx="1"/>
          </p:nvPr>
        </p:nvGraphicFramePr>
        <p:xfrm>
          <a:off x="634348" y="1935163"/>
          <a:ext cx="8052452" cy="4279916"/>
        </p:xfrm>
        <a:graphic>
          <a:graphicData uri="http://schemas.openxmlformats.org/drawingml/2006/table">
            <a:tbl>
              <a:tblPr rtl="1" firstRow="1" bandRow="1">
                <a:tableStyleId>{5C22544A-7EE6-4342-B048-85BDC9FD1C3A}</a:tableStyleId>
              </a:tblPr>
              <a:tblGrid>
                <a:gridCol w="1564158"/>
                <a:gridCol w="2005680"/>
                <a:gridCol w="1842620"/>
                <a:gridCol w="2639994"/>
              </a:tblGrid>
              <a:tr h="739358">
                <a:tc>
                  <a:txBody>
                    <a:bodyPr/>
                    <a:lstStyle/>
                    <a:p>
                      <a:pPr rtl="1"/>
                      <a:r>
                        <a:rPr lang="ar-IQ" dirty="0" smtClean="0"/>
                        <a:t>الاختبار القبلي التسلسل</a:t>
                      </a:r>
                      <a:endParaRPr lang="ar-IQ" dirty="0"/>
                    </a:p>
                  </a:txBody>
                  <a:tcPr/>
                </a:tc>
                <a:tc>
                  <a:txBody>
                    <a:bodyPr/>
                    <a:lstStyle/>
                    <a:p>
                      <a:pPr rtl="1"/>
                      <a:r>
                        <a:rPr lang="ar-IQ" dirty="0" smtClean="0"/>
                        <a:t>الإجابة الصحيحة</a:t>
                      </a:r>
                      <a:endParaRPr lang="ar-IQ" dirty="0"/>
                    </a:p>
                  </a:txBody>
                  <a:tcPr/>
                </a:tc>
                <a:tc>
                  <a:txBody>
                    <a:bodyPr/>
                    <a:lstStyle/>
                    <a:p>
                      <a:pPr rtl="1"/>
                      <a:r>
                        <a:rPr lang="ar-IQ" dirty="0" smtClean="0"/>
                        <a:t>الاختبار</a:t>
                      </a:r>
                      <a:r>
                        <a:rPr lang="ar-IQ" baseline="0" dirty="0" smtClean="0"/>
                        <a:t> ألبعدي </a:t>
                      </a:r>
                    </a:p>
                    <a:p>
                      <a:pPr rtl="1"/>
                      <a:r>
                        <a:rPr lang="ar-IQ" baseline="0" dirty="0" smtClean="0"/>
                        <a:t>التسلسل </a:t>
                      </a:r>
                      <a:endParaRPr lang="ar-IQ" dirty="0"/>
                    </a:p>
                  </a:txBody>
                  <a:tcPr/>
                </a:tc>
                <a:tc>
                  <a:txBody>
                    <a:bodyPr/>
                    <a:lstStyle/>
                    <a:p>
                      <a:pPr rtl="1"/>
                      <a:r>
                        <a:rPr lang="ar-IQ" dirty="0" smtClean="0"/>
                        <a:t>الإجابة الصحيحة </a:t>
                      </a:r>
                      <a:endParaRPr lang="ar-IQ" dirty="0"/>
                    </a:p>
                  </a:txBody>
                  <a:tcPr/>
                </a:tc>
              </a:tr>
              <a:tr h="428358">
                <a:tc>
                  <a:txBody>
                    <a:bodyPr/>
                    <a:lstStyle/>
                    <a:p>
                      <a:pPr rtl="1"/>
                      <a:r>
                        <a:rPr lang="ar-IQ" dirty="0" smtClean="0"/>
                        <a:t>1</a:t>
                      </a:r>
                      <a:endParaRPr lang="ar-IQ" dirty="0"/>
                    </a:p>
                  </a:txBody>
                  <a:tcPr/>
                </a:tc>
                <a:tc>
                  <a:txBody>
                    <a:bodyPr/>
                    <a:lstStyle/>
                    <a:p>
                      <a:pPr rtl="1"/>
                      <a:r>
                        <a:rPr lang="ar-IQ" dirty="0" smtClean="0"/>
                        <a:t>ب</a:t>
                      </a:r>
                      <a:endParaRPr lang="ar-IQ" dirty="0"/>
                    </a:p>
                  </a:txBody>
                  <a:tcPr/>
                </a:tc>
                <a:tc>
                  <a:txBody>
                    <a:bodyPr/>
                    <a:lstStyle/>
                    <a:p>
                      <a:pPr rtl="1"/>
                      <a:r>
                        <a:rPr lang="ar-IQ" dirty="0" smtClean="0"/>
                        <a:t>1</a:t>
                      </a:r>
                      <a:endParaRPr lang="ar-IQ" dirty="0"/>
                    </a:p>
                  </a:txBody>
                  <a:tcPr/>
                </a:tc>
                <a:tc>
                  <a:txBody>
                    <a:bodyPr/>
                    <a:lstStyle/>
                    <a:p>
                      <a:pPr rtl="1"/>
                      <a:r>
                        <a:rPr lang="ar-IQ" dirty="0" smtClean="0"/>
                        <a:t>د</a:t>
                      </a:r>
                      <a:endParaRPr lang="ar-IQ" dirty="0"/>
                    </a:p>
                  </a:txBody>
                  <a:tcPr/>
                </a:tc>
              </a:tr>
              <a:tr h="428358">
                <a:tc>
                  <a:txBody>
                    <a:bodyPr/>
                    <a:lstStyle/>
                    <a:p>
                      <a:pPr rtl="1"/>
                      <a:r>
                        <a:rPr lang="ar-IQ" dirty="0" smtClean="0"/>
                        <a:t>2</a:t>
                      </a:r>
                      <a:endParaRPr lang="ar-IQ" dirty="0"/>
                    </a:p>
                  </a:txBody>
                  <a:tcPr/>
                </a:tc>
                <a:tc>
                  <a:txBody>
                    <a:bodyPr/>
                    <a:lstStyle/>
                    <a:p>
                      <a:pPr rtl="1"/>
                      <a:r>
                        <a:rPr lang="ar-IQ" dirty="0" smtClean="0"/>
                        <a:t>ج</a:t>
                      </a:r>
                      <a:endParaRPr lang="ar-IQ" dirty="0"/>
                    </a:p>
                  </a:txBody>
                  <a:tcPr/>
                </a:tc>
                <a:tc>
                  <a:txBody>
                    <a:bodyPr/>
                    <a:lstStyle/>
                    <a:p>
                      <a:pPr rtl="1"/>
                      <a:r>
                        <a:rPr lang="ar-IQ" dirty="0" smtClean="0"/>
                        <a:t>2</a:t>
                      </a:r>
                      <a:endParaRPr lang="ar-IQ" dirty="0"/>
                    </a:p>
                  </a:txBody>
                  <a:tcPr/>
                </a:tc>
                <a:tc>
                  <a:txBody>
                    <a:bodyPr/>
                    <a:lstStyle/>
                    <a:p>
                      <a:pPr rtl="1"/>
                      <a:r>
                        <a:rPr lang="ar-IQ" dirty="0" smtClean="0"/>
                        <a:t>ج</a:t>
                      </a:r>
                      <a:endParaRPr lang="ar-IQ" dirty="0"/>
                    </a:p>
                  </a:txBody>
                  <a:tcPr/>
                </a:tc>
              </a:tr>
              <a:tr h="542052">
                <a:tc>
                  <a:txBody>
                    <a:bodyPr/>
                    <a:lstStyle/>
                    <a:p>
                      <a:pPr rtl="1"/>
                      <a:r>
                        <a:rPr lang="ar-IQ" dirty="0" smtClean="0"/>
                        <a:t>3</a:t>
                      </a:r>
                      <a:endParaRPr lang="ar-IQ" dirty="0"/>
                    </a:p>
                  </a:txBody>
                  <a:tcPr/>
                </a:tc>
                <a:tc>
                  <a:txBody>
                    <a:bodyPr/>
                    <a:lstStyle/>
                    <a:p>
                      <a:pPr rtl="1"/>
                      <a:r>
                        <a:rPr lang="ar-IQ" dirty="0" smtClean="0"/>
                        <a:t>أ</a:t>
                      </a:r>
                      <a:endParaRPr lang="ar-IQ" dirty="0"/>
                    </a:p>
                  </a:txBody>
                  <a:tcPr/>
                </a:tc>
                <a:tc>
                  <a:txBody>
                    <a:bodyPr/>
                    <a:lstStyle/>
                    <a:p>
                      <a:pPr rtl="1"/>
                      <a:r>
                        <a:rPr lang="ar-IQ" dirty="0" smtClean="0"/>
                        <a:t>3</a:t>
                      </a:r>
                      <a:endParaRPr lang="ar-IQ" dirty="0"/>
                    </a:p>
                  </a:txBody>
                  <a:tcPr/>
                </a:tc>
                <a:tc>
                  <a:txBody>
                    <a:bodyPr/>
                    <a:lstStyle/>
                    <a:p>
                      <a:pPr rtl="1"/>
                      <a:r>
                        <a:rPr lang="ar-IQ" dirty="0" smtClean="0"/>
                        <a:t>ب</a:t>
                      </a:r>
                      <a:endParaRPr lang="ar-IQ" dirty="0"/>
                    </a:p>
                  </a:txBody>
                  <a:tcPr/>
                </a:tc>
              </a:tr>
              <a:tr h="428358">
                <a:tc>
                  <a:txBody>
                    <a:bodyPr/>
                    <a:lstStyle/>
                    <a:p>
                      <a:pPr rtl="1"/>
                      <a:r>
                        <a:rPr lang="ar-IQ" dirty="0" smtClean="0"/>
                        <a:t>4</a:t>
                      </a:r>
                      <a:endParaRPr lang="ar-IQ" dirty="0"/>
                    </a:p>
                  </a:txBody>
                  <a:tcPr/>
                </a:tc>
                <a:tc>
                  <a:txBody>
                    <a:bodyPr/>
                    <a:lstStyle/>
                    <a:p>
                      <a:pPr rtl="1"/>
                      <a:r>
                        <a:rPr lang="ar-IQ" dirty="0" smtClean="0"/>
                        <a:t>د</a:t>
                      </a:r>
                      <a:endParaRPr lang="ar-IQ" dirty="0"/>
                    </a:p>
                  </a:txBody>
                  <a:tcPr/>
                </a:tc>
                <a:tc>
                  <a:txBody>
                    <a:bodyPr/>
                    <a:lstStyle/>
                    <a:p>
                      <a:pPr rtl="1"/>
                      <a:r>
                        <a:rPr lang="ar-IQ" dirty="0" smtClean="0"/>
                        <a:t>4</a:t>
                      </a:r>
                      <a:endParaRPr lang="ar-IQ" dirty="0"/>
                    </a:p>
                  </a:txBody>
                  <a:tcPr/>
                </a:tc>
                <a:tc>
                  <a:txBody>
                    <a:bodyPr/>
                    <a:lstStyle/>
                    <a:p>
                      <a:pPr rtl="1"/>
                      <a:r>
                        <a:rPr lang="ar-IQ" dirty="0" smtClean="0"/>
                        <a:t>د</a:t>
                      </a:r>
                      <a:endParaRPr lang="ar-IQ" dirty="0"/>
                    </a:p>
                  </a:txBody>
                  <a:tcPr/>
                </a:tc>
              </a:tr>
              <a:tr h="428358">
                <a:tc>
                  <a:txBody>
                    <a:bodyPr/>
                    <a:lstStyle/>
                    <a:p>
                      <a:pPr rtl="1"/>
                      <a:r>
                        <a:rPr lang="ar-IQ" dirty="0" smtClean="0"/>
                        <a:t>5</a:t>
                      </a:r>
                      <a:endParaRPr lang="ar-IQ" dirty="0"/>
                    </a:p>
                  </a:txBody>
                  <a:tcPr/>
                </a:tc>
                <a:tc>
                  <a:txBody>
                    <a:bodyPr/>
                    <a:lstStyle/>
                    <a:p>
                      <a:pPr rtl="1"/>
                      <a:r>
                        <a:rPr lang="ar-IQ" dirty="0" smtClean="0"/>
                        <a:t>د</a:t>
                      </a:r>
                      <a:endParaRPr lang="ar-IQ" dirty="0"/>
                    </a:p>
                  </a:txBody>
                  <a:tcPr/>
                </a:tc>
                <a:tc>
                  <a:txBody>
                    <a:bodyPr/>
                    <a:lstStyle/>
                    <a:p>
                      <a:pPr rtl="1"/>
                      <a:r>
                        <a:rPr lang="ar-IQ" dirty="0" smtClean="0"/>
                        <a:t>5</a:t>
                      </a:r>
                      <a:endParaRPr lang="ar-IQ" dirty="0"/>
                    </a:p>
                  </a:txBody>
                  <a:tcPr/>
                </a:tc>
                <a:tc>
                  <a:txBody>
                    <a:bodyPr/>
                    <a:lstStyle/>
                    <a:p>
                      <a:pPr rtl="1"/>
                      <a:r>
                        <a:rPr lang="ar-IQ" dirty="0" smtClean="0"/>
                        <a:t>ب</a:t>
                      </a:r>
                      <a:endParaRPr lang="ar-IQ" dirty="0"/>
                    </a:p>
                  </a:txBody>
                  <a:tcPr/>
                </a:tc>
              </a:tr>
              <a:tr h="428358">
                <a:tc>
                  <a:txBody>
                    <a:bodyPr/>
                    <a:lstStyle/>
                    <a:p>
                      <a:pPr rtl="1"/>
                      <a:r>
                        <a:rPr lang="ar-IQ" dirty="0" smtClean="0"/>
                        <a:t>6</a:t>
                      </a:r>
                      <a:endParaRPr lang="ar-IQ" dirty="0"/>
                    </a:p>
                  </a:txBody>
                  <a:tcPr/>
                </a:tc>
                <a:tc>
                  <a:txBody>
                    <a:bodyPr/>
                    <a:lstStyle/>
                    <a:p>
                      <a:pPr rtl="1"/>
                      <a:r>
                        <a:rPr lang="ar-IQ" dirty="0" smtClean="0"/>
                        <a:t>ب</a:t>
                      </a:r>
                      <a:endParaRPr lang="ar-IQ" dirty="0"/>
                    </a:p>
                  </a:txBody>
                  <a:tcPr/>
                </a:tc>
                <a:tc>
                  <a:txBody>
                    <a:bodyPr/>
                    <a:lstStyle/>
                    <a:p>
                      <a:pPr rtl="1"/>
                      <a:r>
                        <a:rPr lang="ar-IQ" dirty="0" smtClean="0"/>
                        <a:t>6</a:t>
                      </a:r>
                      <a:endParaRPr lang="ar-IQ" dirty="0"/>
                    </a:p>
                  </a:txBody>
                  <a:tcPr/>
                </a:tc>
                <a:tc>
                  <a:txBody>
                    <a:bodyPr/>
                    <a:lstStyle/>
                    <a:p>
                      <a:pPr rtl="1"/>
                      <a:r>
                        <a:rPr lang="ar-IQ" dirty="0" smtClean="0"/>
                        <a:t>ج</a:t>
                      </a:r>
                      <a:endParaRPr lang="ar-IQ" dirty="0"/>
                    </a:p>
                  </a:txBody>
                  <a:tcPr/>
                </a:tc>
              </a:tr>
              <a:tr h="428358">
                <a:tc>
                  <a:txBody>
                    <a:bodyPr/>
                    <a:lstStyle/>
                    <a:p>
                      <a:pPr rtl="1"/>
                      <a:r>
                        <a:rPr lang="ar-IQ" dirty="0" smtClean="0"/>
                        <a:t>7</a:t>
                      </a:r>
                      <a:endParaRPr lang="ar-IQ" dirty="0"/>
                    </a:p>
                  </a:txBody>
                  <a:tcPr/>
                </a:tc>
                <a:tc>
                  <a:txBody>
                    <a:bodyPr/>
                    <a:lstStyle/>
                    <a:p>
                      <a:pPr rtl="1"/>
                      <a:r>
                        <a:rPr lang="ar-IQ" dirty="0" smtClean="0"/>
                        <a:t>أ</a:t>
                      </a:r>
                      <a:endParaRPr lang="ar-IQ" dirty="0"/>
                    </a:p>
                  </a:txBody>
                  <a:tcPr/>
                </a:tc>
                <a:tc>
                  <a:txBody>
                    <a:bodyPr/>
                    <a:lstStyle/>
                    <a:p>
                      <a:pPr rtl="1"/>
                      <a:r>
                        <a:rPr lang="ar-IQ" dirty="0" smtClean="0"/>
                        <a:t>7</a:t>
                      </a:r>
                      <a:endParaRPr lang="ar-IQ" dirty="0"/>
                    </a:p>
                  </a:txBody>
                  <a:tcPr/>
                </a:tc>
                <a:tc>
                  <a:txBody>
                    <a:bodyPr/>
                    <a:lstStyle/>
                    <a:p>
                      <a:pPr rtl="1"/>
                      <a:r>
                        <a:rPr lang="ar-IQ" dirty="0" smtClean="0"/>
                        <a:t>أ</a:t>
                      </a:r>
                      <a:endParaRPr lang="ar-IQ" dirty="0"/>
                    </a:p>
                  </a:txBody>
                  <a:tcPr/>
                </a:tc>
              </a:tr>
              <a:tr h="428358">
                <a:tc>
                  <a:txBody>
                    <a:bodyPr/>
                    <a:lstStyle/>
                    <a:p>
                      <a:pPr rtl="1"/>
                      <a:r>
                        <a:rPr lang="ar-IQ" dirty="0" smtClean="0"/>
                        <a:t>8</a:t>
                      </a:r>
                      <a:endParaRPr lang="ar-IQ" dirty="0"/>
                    </a:p>
                  </a:txBody>
                  <a:tcPr/>
                </a:tc>
                <a:tc>
                  <a:txBody>
                    <a:bodyPr/>
                    <a:lstStyle/>
                    <a:p>
                      <a:pPr rtl="1"/>
                      <a:r>
                        <a:rPr lang="ar-IQ" dirty="0" smtClean="0"/>
                        <a:t>د</a:t>
                      </a:r>
                      <a:endParaRPr lang="ar-IQ" dirty="0"/>
                    </a:p>
                  </a:txBody>
                  <a:tcPr/>
                </a:tc>
                <a:tc>
                  <a:txBody>
                    <a:bodyPr/>
                    <a:lstStyle/>
                    <a:p>
                      <a:pPr rtl="1"/>
                      <a:r>
                        <a:rPr lang="ar-IQ" dirty="0" smtClean="0"/>
                        <a:t>8</a:t>
                      </a:r>
                      <a:endParaRPr lang="ar-IQ" dirty="0"/>
                    </a:p>
                  </a:txBody>
                  <a:tcPr/>
                </a:tc>
                <a:tc>
                  <a:txBody>
                    <a:bodyPr/>
                    <a:lstStyle/>
                    <a:p>
                      <a:pPr rtl="1"/>
                      <a:r>
                        <a:rPr lang="ar-IQ" dirty="0" smtClean="0"/>
                        <a:t>د</a:t>
                      </a:r>
                      <a:endParaRPr lang="ar-IQ" dirty="0"/>
                    </a:p>
                  </a:txBody>
                  <a:tcPr/>
                </a:tc>
              </a:tr>
            </a:tbl>
          </a:graphicData>
        </a:graphic>
      </p:graphicFrame>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65</a:t>
            </a:fld>
            <a:endParaRPr lang="ar-IQ"/>
          </a:p>
        </p:txBody>
      </p:sp>
    </p:spTree>
  </p:cSld>
  <p:clrMapOvr>
    <a:masterClrMapping/>
  </p:clrMapOvr>
  <p:transition>
    <p:wipe di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المصادر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ar-IQ" dirty="0" smtClean="0"/>
              <a:t>1- رعد ناجي ألجده وآخرون : حقوق الانسان والطفل والديمقراطية ,2009.</a:t>
            </a:r>
          </a:p>
          <a:p>
            <a:r>
              <a:rPr lang="ar-IQ" dirty="0" smtClean="0"/>
              <a:t>2- </a:t>
            </a:r>
            <a:r>
              <a:rPr lang="ar-IQ" dirty="0" err="1" smtClean="0"/>
              <a:t>د</a:t>
            </a:r>
            <a:r>
              <a:rPr lang="ar-IQ" dirty="0" smtClean="0"/>
              <a:t>.حسان شفيق العاني : الحريات العامة ,بغداد ,2004.</a:t>
            </a:r>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66</a:t>
            </a:fld>
            <a:endParaRPr lang="ar-IQ"/>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الاختبار القبلي </a:t>
            </a:r>
            <a:endParaRPr lang="ar-IQ" dirty="0"/>
          </a:p>
        </p:txBody>
      </p:sp>
      <p:sp>
        <p:nvSpPr>
          <p:cNvPr id="3" name="عنصر نائب للمحتوى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pPr marL="514350" indent="-514350">
              <a:buNone/>
            </a:pPr>
            <a:r>
              <a:rPr lang="ar-IQ" sz="2800" b="1" dirty="0" smtClean="0">
                <a:latin typeface="Aharoni" pitchFamily="2" charset="-79"/>
              </a:rPr>
              <a:t>7- تعد مادة حقوق الإنسان فرع من الدراسات :</a:t>
            </a:r>
          </a:p>
          <a:p>
            <a:pPr marL="514350" indent="-514350">
              <a:buAutoNum type="arabic1Minus"/>
            </a:pPr>
            <a:r>
              <a:rPr lang="ar-IQ" sz="2800" b="1" dirty="0" smtClean="0">
                <a:latin typeface="Aharoni" pitchFamily="2" charset="-79"/>
              </a:rPr>
              <a:t>الاقتصادية. ب- الاجتماعية . د- السياسية .  د – الادارية.</a:t>
            </a:r>
          </a:p>
          <a:p>
            <a:pPr marL="514350" indent="-514350">
              <a:buNone/>
            </a:pPr>
            <a:r>
              <a:rPr lang="ar-IQ" sz="2800" b="1" dirty="0" smtClean="0">
                <a:latin typeface="Aharoni" pitchFamily="2" charset="-79"/>
              </a:rPr>
              <a:t>8- في إطار حماية حقوق الإنسان تعد الدولة الضامن الرئيسي لحقوق الإفراد والتي تتخذ سمة:</a:t>
            </a:r>
          </a:p>
          <a:p>
            <a:pPr marL="514350" indent="-514350">
              <a:buNone/>
            </a:pPr>
            <a:r>
              <a:rPr lang="ar-IQ" sz="2800" b="1" dirty="0" smtClean="0">
                <a:latin typeface="Aharoni" pitchFamily="2" charset="-79"/>
              </a:rPr>
              <a:t>أ- الدولة المنتدبة . ب- الدولة الناقصة السيادة . ج- الدولة المحتلة. د- الدولة القانونية .</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7</a:t>
            </a:fld>
            <a:endParaRPr lang="ar-IQ"/>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endParaRPr lang="ar-IQ" dirty="0"/>
          </a:p>
        </p:txBody>
      </p:sp>
      <p:sp>
        <p:nvSpPr>
          <p:cNvPr id="3" name="عنصر نائب لرقم الشريحة 2"/>
          <p:cNvSpPr>
            <a:spLocks noGrp="1"/>
          </p:cNvSpPr>
          <p:nvPr>
            <p:ph type="sldNum" sz="quarter" idx="12"/>
          </p:nvPr>
        </p:nvSpPr>
        <p:spPr/>
        <p:txBody>
          <a:bodyPr/>
          <a:lstStyle/>
          <a:p>
            <a:fld id="{C1DC4917-F9B7-42AB-8512-1CAE11CAA591}" type="slidenum">
              <a:rPr lang="ar-IQ" smtClean="0"/>
              <a:pPr/>
              <a:t>8</a:t>
            </a:fld>
            <a:endParaRPr lang="ar-IQ"/>
          </a:p>
        </p:txBody>
      </p:sp>
      <p:sp>
        <p:nvSpPr>
          <p:cNvPr id="5" name="مستطيل 4"/>
          <p:cNvSpPr/>
          <p:nvPr/>
        </p:nvSpPr>
        <p:spPr>
          <a:xfrm>
            <a:off x="0" y="2071678"/>
            <a:ext cx="8786842" cy="2308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ar-IQ" sz="2400" dirty="0" smtClean="0"/>
              <a:t>1- لكل سؤال درجة واحدة .</a:t>
            </a:r>
            <a:endParaRPr lang="ar-IQ" sz="2400" b="1" dirty="0" smtClean="0"/>
          </a:p>
          <a:p>
            <a:pPr>
              <a:buNone/>
            </a:pPr>
            <a:r>
              <a:rPr lang="ar-IQ" sz="2400" dirty="0" smtClean="0"/>
              <a:t>2- للتحقق من صحة إجابتك راجع صفحة مفاتيح الإجابة على الاختبارات في نهاية الوحدة النمطية .</a:t>
            </a:r>
          </a:p>
          <a:p>
            <a:pPr>
              <a:buNone/>
            </a:pPr>
            <a:r>
              <a:rPr lang="ar-IQ" sz="2400" dirty="0" smtClean="0"/>
              <a:t>3- إذ حصلت على (7) درجات فاكثر ستكون لست بحاجة لدراسة  هذه الوحدة</a:t>
            </a:r>
          </a:p>
          <a:p>
            <a:pPr>
              <a:buNone/>
            </a:pPr>
            <a:r>
              <a:rPr lang="ar-IQ" sz="2400" dirty="0" smtClean="0"/>
              <a:t>واذهب إلى دراسة الوحدة التي تليها.</a:t>
            </a:r>
          </a:p>
          <a:p>
            <a:pPr>
              <a:buNone/>
            </a:pPr>
            <a:r>
              <a:rPr lang="ar-IQ" sz="2400" dirty="0" smtClean="0"/>
              <a:t>4- إما إذ حصلت على اقل من (7) درجات فستكون ملزم باعادة دراسة هذة الوحدة.  </a:t>
            </a:r>
            <a:endParaRPr lang="ar-IQ" sz="2400" dirty="0"/>
          </a:p>
        </p:txBody>
      </p:sp>
      <p:sp>
        <p:nvSpPr>
          <p:cNvPr id="6" name="سهم إلى اليمين 5"/>
          <p:cNvSpPr/>
          <p:nvPr/>
        </p:nvSpPr>
        <p:spPr>
          <a:xfrm>
            <a:off x="4286248" y="1526251"/>
            <a:ext cx="1785950" cy="733663"/>
          </a:xfrm>
          <a:prstGeom prst="rightArrow">
            <a:avLst/>
          </a:prstGeom>
        </p:spPr>
        <p:txBody>
          <a:bodyPr wrap="square" rtlCol="1" anchor="ctr">
            <a:spAutoFit/>
          </a:bodyPr>
          <a:lstStyle/>
          <a:p>
            <a:pPr algn="ctr">
              <a:buNone/>
            </a:pPr>
            <a:endParaRPr lang="ar-IQ" dirty="0" smtClean="0"/>
          </a:p>
        </p:txBody>
      </p:sp>
      <p:sp>
        <p:nvSpPr>
          <p:cNvPr id="7" name="شكل بيضاوي 6"/>
          <p:cNvSpPr/>
          <p:nvPr/>
        </p:nvSpPr>
        <p:spPr>
          <a:xfrm>
            <a:off x="6786578" y="1490532"/>
            <a:ext cx="2000264" cy="519351"/>
          </a:xfrm>
          <a:prstGeom prst="ellipse">
            <a:avLst/>
          </a:prstGeom>
        </p:spPr>
        <p:txBody>
          <a:bodyPr wrap="square" rtlCol="1" anchor="ctr">
            <a:spAutoFit/>
          </a:bodyPr>
          <a:lstStyle/>
          <a:p>
            <a:pPr algn="ctr">
              <a:buNone/>
            </a:pPr>
            <a:endParaRPr lang="ar-IQ" dirty="0" smtClean="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الوحدة النمطية الأولى (مفهوم حقوق الانسان)</a:t>
            </a:r>
            <a:endParaRPr lang="ar-IQ"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buNone/>
            </a:pPr>
            <a:r>
              <a:rPr lang="ar-IQ" dirty="0" smtClean="0"/>
              <a:t>ظل موضوع حقوق الإنسان يشغل اهتمام المجتمع الدولي وهو منظومة مكونه من مفردتين الحق والإنسان .</a:t>
            </a:r>
          </a:p>
          <a:p>
            <a:pPr>
              <a:buNone/>
            </a:pPr>
            <a:r>
              <a:rPr lang="ar-IQ" dirty="0" smtClean="0"/>
              <a:t>فالحق نقيض الباطل ويعني الاستقامة والصحة ,اما اصطلاحا فيعني ممارسة الفرد للسلطة الممنوحة له بموجب القانون .</a:t>
            </a:r>
          </a:p>
          <a:p>
            <a:pPr>
              <a:buNone/>
            </a:pPr>
            <a:r>
              <a:rPr lang="ar-IQ" dirty="0" smtClean="0"/>
              <a:t>فيعرف مفهوم حقوق الإنسان بأبسط تعريف (مجموعة المطالب والحقوق الواجب توفرها لكافة البشر دون تميز بينهم )</a:t>
            </a:r>
          </a:p>
          <a:p>
            <a:pPr>
              <a:buNone/>
            </a:pPr>
            <a:r>
              <a:rPr lang="ar-IQ" dirty="0" smtClean="0"/>
              <a:t>وهو نوع من الدراسات الإنسانية يختص بدراسة العلاقات الاجتماعية بين إفراد المجتمع بالاستناد إلى كرامة الإنسان ويقوم بتحديد الحقوق والمطالب الواجب توفرها لازدهار شخصية الإنسان .</a:t>
            </a:r>
          </a:p>
          <a:p>
            <a:endParaRPr lang="ar-IQ" dirty="0"/>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1DC4917-F9B7-42AB-8512-1CAE11CAA591}" type="slidenum">
              <a:rPr lang="ar-IQ" smtClean="0"/>
              <a:pPr/>
              <a:t>9</a:t>
            </a:fld>
            <a:endParaRPr lang="ar-IQ"/>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wrap="square">
        <a:spAutoFit/>
      </a:bodyPr>
      <a:lstStyle>
        <a:defPPr>
          <a:buNone/>
          <a:defRPr dirty="0" smtClean="0"/>
        </a:defPPr>
      </a:lstStyle>
    </a:spDef>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844</TotalTime>
  <Words>4348</Words>
  <Application>Microsoft Office PowerPoint</Application>
  <PresentationFormat>عرض على الشاشة (3:4)‏</PresentationFormat>
  <Paragraphs>653</Paragraphs>
  <Slides>66</Slides>
  <Notes>1</Notes>
  <HiddenSlides>0</HiddenSlides>
  <MMClips>0</MMClips>
  <ScaleCrop>false</ScaleCrop>
  <HeadingPairs>
    <vt:vector size="4" baseType="variant">
      <vt:variant>
        <vt:lpstr>سمة</vt:lpstr>
      </vt:variant>
      <vt:variant>
        <vt:i4>1</vt:i4>
      </vt:variant>
      <vt:variant>
        <vt:lpstr>عناوين الشرائح</vt:lpstr>
      </vt:variant>
      <vt:variant>
        <vt:i4>66</vt:i4>
      </vt:variant>
    </vt:vector>
  </HeadingPairs>
  <TitlesOfParts>
    <vt:vector size="67" baseType="lpstr">
      <vt:lpstr>تدفق</vt:lpstr>
      <vt:lpstr>وزارة التعليم العالي والبحث العلمي  هيئة التعليم التقني</vt:lpstr>
      <vt:lpstr>الشريحة 2</vt:lpstr>
      <vt:lpstr>النظرة الشاملة        </vt:lpstr>
      <vt:lpstr>الأهداف الأدائية </vt:lpstr>
      <vt:lpstr> الاختبار القبلي </vt:lpstr>
      <vt:lpstr> الاختبار القبلي</vt:lpstr>
      <vt:lpstr> الاختبار القبلي </vt:lpstr>
      <vt:lpstr>الشريحة 8</vt:lpstr>
      <vt:lpstr> الوحدة النمطية الأولى (مفهوم حقوق الانسان)</vt:lpstr>
      <vt:lpstr> خصائص حقوق الإنسان</vt:lpstr>
      <vt:lpstr> الاختبار ألبعدي</vt:lpstr>
      <vt:lpstr> الاختبار ألبعدي </vt:lpstr>
      <vt:lpstr>الاختبار البعدي</vt:lpstr>
      <vt:lpstr> الاختبار ألبعدي </vt:lpstr>
      <vt:lpstr>ملاحظة</vt:lpstr>
      <vt:lpstr> مفاتيح الإجابة</vt:lpstr>
      <vt:lpstr> المصادر</vt:lpstr>
      <vt:lpstr> الوحدة النمطية الثانية(التطور التاريخي لمفهوم حقوق الإنسان</vt:lpstr>
      <vt:lpstr> الفكرة المركزية</vt:lpstr>
      <vt:lpstr> التعليمات</vt:lpstr>
      <vt:lpstr>الاختبار القبلي</vt:lpstr>
      <vt:lpstr> الاختبار القبلي </vt:lpstr>
      <vt:lpstr> الاختبار القبلي </vt:lpstr>
      <vt:lpstr> الوحدة النمطية الثانية (التطور التاريخي لحقوق الانسان)</vt:lpstr>
      <vt:lpstr> التطور التاريخي لمفهوم حقوق الإنسان</vt:lpstr>
      <vt:lpstr>التطور التاريخي لمفهوم حقوق الإنسان </vt:lpstr>
      <vt:lpstr>حقوق الإنسان في الديانات السماوية </vt:lpstr>
      <vt:lpstr> حقوق الإنسان في الديانة الإسلامية </vt:lpstr>
      <vt:lpstr>حقوق الإنسان في الديانة الإسلامية </vt:lpstr>
      <vt:lpstr> الاختبار ألبعدي </vt:lpstr>
      <vt:lpstr> الاختبار ألبعدي </vt:lpstr>
      <vt:lpstr> الاختبار ألبعدي </vt:lpstr>
      <vt:lpstr> مفاتيح الإجابة </vt:lpstr>
      <vt:lpstr>المصادر </vt:lpstr>
      <vt:lpstr> الوحدة النمطية الرابعة (ضمانات حقوق الانسان )</vt:lpstr>
      <vt:lpstr> الفكرة المركزية </vt:lpstr>
      <vt:lpstr> التعليمات</vt:lpstr>
      <vt:lpstr> الاختبار القبلي</vt:lpstr>
      <vt:lpstr> الاختبار القبلي</vt:lpstr>
      <vt:lpstr> الاختبار القبلي</vt:lpstr>
      <vt:lpstr> الاختبار القبلي </vt:lpstr>
      <vt:lpstr> الوحدة النمطية الرابعة(ضمانات حقوق الإنسان على مستوى وطني )</vt:lpstr>
      <vt:lpstr> ضمانات حقوق الإنسان على مستوى وطني</vt:lpstr>
      <vt:lpstr> ضمانات حقوق الإنسان على مستوى وطني</vt:lpstr>
      <vt:lpstr> ضمانات حقوق الإنسان على مستوى وطني </vt:lpstr>
      <vt:lpstr> ضمانات حقوق الإنسان ....</vt:lpstr>
      <vt:lpstr> الاختبار ألبعدي </vt:lpstr>
      <vt:lpstr> الاختبار ألبعدي </vt:lpstr>
      <vt:lpstr> الاختبار ألبعدي </vt:lpstr>
      <vt:lpstr> الاختبار ألبعدي </vt:lpstr>
      <vt:lpstr> مفاتيح الإجابة </vt:lpstr>
      <vt:lpstr> المصادر </vt:lpstr>
      <vt:lpstr> الوحدة النمطية الخامسة (الضمانات الدولية لحقوق الانسان)</vt:lpstr>
      <vt:lpstr> الفكرة المركزية </vt:lpstr>
      <vt:lpstr> التعليمات </vt:lpstr>
      <vt:lpstr> الاختبار القبلي </vt:lpstr>
      <vt:lpstr>الاختبار القبلي</vt:lpstr>
      <vt:lpstr> الاختبار القبلي </vt:lpstr>
      <vt:lpstr> الاختبار القبلي </vt:lpstr>
      <vt:lpstr> الوحدة النمطية الرابعة (الضمانات الدولية لحقوق الانسان )</vt:lpstr>
      <vt:lpstr> الاختبار ألبعدي </vt:lpstr>
      <vt:lpstr> الاختبار ألبعدي </vt:lpstr>
      <vt:lpstr> الاختبار ألبعدي </vt:lpstr>
      <vt:lpstr> الاختبار ألبعدي </vt:lpstr>
      <vt:lpstr> مفاتيح الإجابة </vt:lpstr>
      <vt:lpstr> المصادر </vt:lpstr>
    </vt:vector>
  </TitlesOfParts>
  <Company>By DR.Ahmed Saker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AL-Waith</dc:creator>
  <cp:lastModifiedBy>AL-Waith</cp:lastModifiedBy>
  <cp:revision>267</cp:revision>
  <dcterms:created xsi:type="dcterms:W3CDTF">2011-09-19T16:24:17Z</dcterms:created>
  <dcterms:modified xsi:type="dcterms:W3CDTF">2011-09-27T20:18:12Z</dcterms:modified>
</cp:coreProperties>
</file>