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emf" ContentType="image/x-emf"/>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Default Extension="sldx" ContentType="application/vnd.openxmlformats-officedocument.presentationml.slide"/>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3">
  <p:sldMasterIdLst>
    <p:sldMasterId id="2147483696" r:id="rId1"/>
  </p:sldMasterIdLst>
  <p:notesMasterIdLst>
    <p:notesMasterId r:id="rId29"/>
  </p:notesMasterIdLst>
  <p:sldIdLst>
    <p:sldId id="307" r:id="rId2"/>
    <p:sldId id="327" r:id="rId3"/>
    <p:sldId id="318" r:id="rId4"/>
    <p:sldId id="345" r:id="rId5"/>
    <p:sldId id="358" r:id="rId6"/>
    <p:sldId id="359" r:id="rId7"/>
    <p:sldId id="269" r:id="rId8"/>
    <p:sldId id="356" r:id="rId9"/>
    <p:sldId id="357" r:id="rId10"/>
    <p:sldId id="335" r:id="rId11"/>
    <p:sldId id="330" r:id="rId12"/>
    <p:sldId id="346" r:id="rId13"/>
    <p:sldId id="347" r:id="rId14"/>
    <p:sldId id="352" r:id="rId15"/>
    <p:sldId id="353" r:id="rId16"/>
    <p:sldId id="331" r:id="rId17"/>
    <p:sldId id="337" r:id="rId18"/>
    <p:sldId id="339" r:id="rId19"/>
    <p:sldId id="348" r:id="rId20"/>
    <p:sldId id="349" r:id="rId21"/>
    <p:sldId id="355" r:id="rId22"/>
    <p:sldId id="340" r:id="rId23"/>
    <p:sldId id="341" r:id="rId24"/>
    <p:sldId id="342" r:id="rId25"/>
    <p:sldId id="343" r:id="rId26"/>
    <p:sldId id="338" r:id="rId27"/>
    <p:sldId id="334" r:id="rId2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66"/>
    <a:srgbClr val="800000"/>
    <a:srgbClr val="FFFFCC"/>
    <a:srgbClr val="FFFFFF"/>
    <a:srgbClr val="CCFFFF"/>
    <a:srgbClr val="CCECFF"/>
    <a:srgbClr val="000099"/>
    <a:srgbClr val="993300"/>
    <a:srgbClr val="660033"/>
    <a:srgbClr val="993366"/>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6954" autoAdjust="0"/>
    <p:restoredTop sz="94660"/>
  </p:normalViewPr>
  <p:slideViewPr>
    <p:cSldViewPr>
      <p:cViewPr varScale="1">
        <p:scale>
          <a:sx n="71" d="100"/>
          <a:sy n="71" d="100"/>
        </p:scale>
        <p:origin x="-1086" y="-108"/>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6.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886200" y="0"/>
            <a:ext cx="2971800" cy="457200"/>
          </a:xfrm>
          <a:prstGeom prst="rect">
            <a:avLst/>
          </a:prstGeom>
        </p:spPr>
        <p:txBody>
          <a:bodyPr vert="horz" lIns="91440" tIns="45720" rIns="91440" bIns="45720" rtlCol="1"/>
          <a:lstStyle>
            <a:lvl1pPr algn="r">
              <a:defRPr sz="1200"/>
            </a:lvl1pPr>
          </a:lstStyle>
          <a:p>
            <a:endParaRPr lang="ar-IQ"/>
          </a:p>
        </p:txBody>
      </p:sp>
      <p:sp>
        <p:nvSpPr>
          <p:cNvPr id="3" name="Date Placeholder 2"/>
          <p:cNvSpPr>
            <a:spLocks noGrp="1"/>
          </p:cNvSpPr>
          <p:nvPr>
            <p:ph type="dt" idx="1"/>
          </p:nvPr>
        </p:nvSpPr>
        <p:spPr>
          <a:xfrm>
            <a:off x="1588" y="0"/>
            <a:ext cx="2971800" cy="457200"/>
          </a:xfrm>
          <a:prstGeom prst="rect">
            <a:avLst/>
          </a:prstGeom>
        </p:spPr>
        <p:txBody>
          <a:bodyPr vert="horz" lIns="91440" tIns="45720" rIns="91440" bIns="45720" rtlCol="1"/>
          <a:lstStyle>
            <a:lvl1pPr algn="l">
              <a:defRPr sz="1200"/>
            </a:lvl1pPr>
          </a:lstStyle>
          <a:p>
            <a:fld id="{0F7E09EE-4B95-4441-A46F-61CF6FDC4E84}" type="datetimeFigureOut">
              <a:rPr lang="ar-IQ" smtClean="0"/>
              <a:pPr/>
              <a:t>29/01/1434</a:t>
            </a:fld>
            <a:endParaRPr lang="ar-IQ"/>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1" anchor="ctr"/>
          <a:lstStyle/>
          <a:p>
            <a:endParaRPr lang="ar-IQ"/>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IQ"/>
          </a:p>
        </p:txBody>
      </p:sp>
      <p:sp>
        <p:nvSpPr>
          <p:cNvPr id="6" name="Footer Placeholder 5"/>
          <p:cNvSpPr>
            <a:spLocks noGrp="1"/>
          </p:cNvSpPr>
          <p:nvPr>
            <p:ph type="ftr" sz="quarter" idx="4"/>
          </p:nvPr>
        </p:nvSpPr>
        <p:spPr>
          <a:xfrm>
            <a:off x="3886200" y="8685213"/>
            <a:ext cx="2971800" cy="457200"/>
          </a:xfrm>
          <a:prstGeom prst="rect">
            <a:avLst/>
          </a:prstGeom>
        </p:spPr>
        <p:txBody>
          <a:bodyPr vert="horz" lIns="91440" tIns="45720" rIns="91440" bIns="45720" rtlCol="1" anchor="b"/>
          <a:lstStyle>
            <a:lvl1pPr algn="r">
              <a:defRPr sz="1200"/>
            </a:lvl1pPr>
          </a:lstStyle>
          <a:p>
            <a:endParaRPr lang="ar-IQ"/>
          </a:p>
        </p:txBody>
      </p:sp>
      <p:sp>
        <p:nvSpPr>
          <p:cNvPr id="7" name="Slide Number Placeholder 6"/>
          <p:cNvSpPr>
            <a:spLocks noGrp="1"/>
          </p:cNvSpPr>
          <p:nvPr>
            <p:ph type="sldNum" sz="quarter" idx="5"/>
          </p:nvPr>
        </p:nvSpPr>
        <p:spPr>
          <a:xfrm>
            <a:off x="1588" y="8685213"/>
            <a:ext cx="2971800" cy="457200"/>
          </a:xfrm>
          <a:prstGeom prst="rect">
            <a:avLst/>
          </a:prstGeom>
        </p:spPr>
        <p:txBody>
          <a:bodyPr vert="horz" lIns="91440" tIns="45720" rIns="91440" bIns="45720" rtlCol="1" anchor="b"/>
          <a:lstStyle>
            <a:lvl1pPr algn="l">
              <a:defRPr sz="1200"/>
            </a:lvl1pPr>
          </a:lstStyle>
          <a:p>
            <a:fld id="{F1184197-0860-401B-B76A-90E53AB25E91}" type="slidenum">
              <a:rPr lang="ar-IQ" smtClean="0"/>
              <a:pPr/>
              <a:t>‹#›</a:t>
            </a:fld>
            <a:endParaRPr lang="ar-IQ"/>
          </a:p>
        </p:txBody>
      </p:sp>
    </p:spTree>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ar-IQ" dirty="0"/>
          </a:p>
        </p:txBody>
      </p:sp>
      <p:sp>
        <p:nvSpPr>
          <p:cNvPr id="4" name="Slide Number Placeholder 3"/>
          <p:cNvSpPr>
            <a:spLocks noGrp="1"/>
          </p:cNvSpPr>
          <p:nvPr>
            <p:ph type="sldNum" sz="quarter" idx="10"/>
          </p:nvPr>
        </p:nvSpPr>
        <p:spPr/>
        <p:txBody>
          <a:bodyPr/>
          <a:lstStyle/>
          <a:p>
            <a:fld id="{F1184197-0860-401B-B76A-90E53AB25E91}" type="slidenum">
              <a:rPr lang="ar-IQ" smtClean="0"/>
              <a:pPr/>
              <a:t>7</a:t>
            </a:fld>
            <a:endParaRPr lang="ar-IQ"/>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fld id="{1D8BD707-D9CF-40AE-B4C6-C98DA3205C09}" type="datetimeFigureOut">
              <a:rPr lang="en-US" smtClean="0"/>
              <a:pPr/>
              <a:t>12/12/2012</a:t>
            </a:fld>
            <a:endParaRPr lang="en-US"/>
          </a:p>
        </p:txBody>
      </p:sp>
      <p:sp>
        <p:nvSpPr>
          <p:cNvPr id="19" name="Footer Placeholder 18"/>
          <p:cNvSpPr>
            <a:spLocks noGrp="1"/>
          </p:cNvSpPr>
          <p:nvPr>
            <p:ph type="ftr" sz="quarter" idx="11"/>
          </p:nvPr>
        </p:nvSpPr>
        <p:spPr/>
        <p:txBody>
          <a:bodyPr/>
          <a:lstStyle/>
          <a:p>
            <a:endParaRPr lang="en-US"/>
          </a:p>
        </p:txBody>
      </p:sp>
      <p:sp>
        <p:nvSpPr>
          <p:cNvPr id="27" name="Slide Number Placeholder 26"/>
          <p:cNvSpPr>
            <a:spLocks noGrp="1"/>
          </p:cNvSpPr>
          <p:nvPr>
            <p:ph type="sldNum" sz="quarter" idx="12"/>
          </p:nvPr>
        </p:nvSpPr>
        <p:spPr/>
        <p:txBody>
          <a:bodyPr/>
          <a:lstStyle/>
          <a:p>
            <a:fld id="{B6F15528-21DE-4FAA-801E-634DDDAF4B2B}"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transition spd="slow">
    <p:wipe dir="d"/>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12/12/2012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transition spd="slow">
    <p:wipe dir="d"/>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12/12/2012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transition spd="slow">
    <p:wipe dir="d"/>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12/12/2012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transition spd="slow">
    <p:wipe dir="d"/>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12/12/2012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transition spd="slow">
    <p:wipe dir="d"/>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1D8BD707-D9CF-40AE-B4C6-C98DA3205C09}" type="datetimeFigureOut">
              <a:rPr lang="en-US" smtClean="0"/>
              <a:pPr/>
              <a:t>12/12/2012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transition spd="slow">
    <p:wipe dir="d"/>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1D8BD707-D9CF-40AE-B4C6-C98DA3205C09}" type="datetimeFigureOut">
              <a:rPr lang="en-US" smtClean="0"/>
              <a:pPr/>
              <a:t>12/12/2012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transition spd="slow">
    <p:wipe dir="d"/>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1D8BD707-D9CF-40AE-B4C6-C98DA3205C09}" type="datetimeFigureOut">
              <a:rPr lang="en-US" smtClean="0"/>
              <a:pPr/>
              <a:t>12/12/2012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transition spd="slow">
    <p:wipe dir="d"/>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12/12/2012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transition spd="slow">
    <p:wipe dir="d"/>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1D8BD707-D9CF-40AE-B4C6-C98DA3205C09}" type="datetimeFigureOut">
              <a:rPr lang="en-US" smtClean="0"/>
              <a:pPr/>
              <a:t>12/12/2012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transition spd="slow">
    <p:wipe dir="d"/>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12/12/2012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077200" y="6356350"/>
            <a:ext cx="609600" cy="365125"/>
          </a:xfrm>
        </p:spPr>
        <p:txBody>
          <a:bodyPr/>
          <a:lstStyle/>
          <a:p>
            <a:fld id="{B6F15528-21DE-4FAA-801E-634DDDAF4B2B}" type="slidenum">
              <a:rPr lang="en-US" smtClean="0"/>
              <a:pPr/>
              <a:t>‹#›</a:t>
            </a:fld>
            <a:endParaRPr lang="en-US"/>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smtClean="0"/>
              <a:t>Click icon to add picture</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transition spd="slow">
    <p:wipe dir="d"/>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1D8BD707-D9CF-40AE-B4C6-C98DA3205C09}" type="datetimeFigureOut">
              <a:rPr lang="en-US" smtClean="0"/>
              <a:pPr/>
              <a:t>12/12/2012</a:t>
            </a:fld>
            <a:endParaRPr lang="en-US"/>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en-US"/>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B6F15528-21DE-4FAA-801E-634DDDAF4B2B}" type="slidenum">
              <a:rPr lang="en-US" smtClean="0"/>
              <a:pPr/>
              <a:t>‹#›</a:t>
            </a:fld>
            <a:endParaRPr lang="en-US"/>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ransition spd="slow">
    <p:wipe dir="d"/>
  </p:transition>
  <p:timing>
    <p:tnLst>
      <p:par>
        <p:cTn id="1" dur="indefinite" restart="never" nodeType="tmRoot"/>
      </p:par>
    </p:tnLst>
  </p:timing>
  <p:txStyles>
    <p:titleStyle>
      <a:lvl1pPr algn="l" rtl="1"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r" rtl="1"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r" rtl="1"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r" rtl="1"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r" rtl="1"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r" rtl="1"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r" rtl="1"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r" rtl="1"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r" rtl="1"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r" rtl="1"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r" rtl="1" eaLnBrk="1" latinLnBrk="0" hangingPunct="1">
        <a:defRPr kumimoji="0" kern="1200">
          <a:solidFill>
            <a:schemeClr val="tx1"/>
          </a:solidFill>
          <a:latin typeface="+mn-lt"/>
          <a:ea typeface="+mn-ea"/>
          <a:cs typeface="+mn-cs"/>
        </a:defRPr>
      </a:lvl1pPr>
      <a:lvl2pPr marL="457200" algn="r" rtl="1" eaLnBrk="1" latinLnBrk="0" hangingPunct="1">
        <a:defRPr kumimoji="0" kern="1200">
          <a:solidFill>
            <a:schemeClr val="tx1"/>
          </a:solidFill>
          <a:latin typeface="+mn-lt"/>
          <a:ea typeface="+mn-ea"/>
          <a:cs typeface="+mn-cs"/>
        </a:defRPr>
      </a:lvl2pPr>
      <a:lvl3pPr marL="914400" algn="r" rtl="1" eaLnBrk="1" latinLnBrk="0" hangingPunct="1">
        <a:defRPr kumimoji="0" kern="1200">
          <a:solidFill>
            <a:schemeClr val="tx1"/>
          </a:solidFill>
          <a:latin typeface="+mn-lt"/>
          <a:ea typeface="+mn-ea"/>
          <a:cs typeface="+mn-cs"/>
        </a:defRPr>
      </a:lvl3pPr>
      <a:lvl4pPr marL="1371600" algn="r" rtl="1" eaLnBrk="1" latinLnBrk="0" hangingPunct="1">
        <a:defRPr kumimoji="0" kern="1200">
          <a:solidFill>
            <a:schemeClr val="tx1"/>
          </a:solidFill>
          <a:latin typeface="+mn-lt"/>
          <a:ea typeface="+mn-ea"/>
          <a:cs typeface="+mn-cs"/>
        </a:defRPr>
      </a:lvl4pPr>
      <a:lvl5pPr marL="1828800" algn="r" rtl="1" eaLnBrk="1" latinLnBrk="0" hangingPunct="1">
        <a:defRPr kumimoji="0" kern="1200">
          <a:solidFill>
            <a:schemeClr val="tx1"/>
          </a:solidFill>
          <a:latin typeface="+mn-lt"/>
          <a:ea typeface="+mn-ea"/>
          <a:cs typeface="+mn-cs"/>
        </a:defRPr>
      </a:lvl5pPr>
      <a:lvl6pPr marL="2286000" algn="r" rtl="1" eaLnBrk="1" latinLnBrk="0" hangingPunct="1">
        <a:defRPr kumimoji="0" kern="1200">
          <a:solidFill>
            <a:schemeClr val="tx1"/>
          </a:solidFill>
          <a:latin typeface="+mn-lt"/>
          <a:ea typeface="+mn-ea"/>
          <a:cs typeface="+mn-cs"/>
        </a:defRPr>
      </a:lvl6pPr>
      <a:lvl7pPr marL="2743200" algn="r" rtl="1" eaLnBrk="1" latinLnBrk="0" hangingPunct="1">
        <a:defRPr kumimoji="0" kern="1200">
          <a:solidFill>
            <a:schemeClr val="tx1"/>
          </a:solidFill>
          <a:latin typeface="+mn-lt"/>
          <a:ea typeface="+mn-ea"/>
          <a:cs typeface="+mn-cs"/>
        </a:defRPr>
      </a:lvl7pPr>
      <a:lvl8pPr marL="3200400" algn="r" rtl="1" eaLnBrk="1" latinLnBrk="0" hangingPunct="1">
        <a:defRPr kumimoji="0" kern="1200">
          <a:solidFill>
            <a:schemeClr val="tx1"/>
          </a:solidFill>
          <a:latin typeface="+mn-lt"/>
          <a:ea typeface="+mn-ea"/>
          <a:cs typeface="+mn-cs"/>
        </a:defRPr>
      </a:lvl8pPr>
      <a:lvl9pPr marL="3657600" algn="r" rtl="1"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package" Target="../embeddings/Microsoft_Office_PowerPoint_Slide1.sldx"/><Relationship Id="rId2" Type="http://schemas.openxmlformats.org/officeDocument/2006/relationships/slideLayout" Target="../slideLayouts/slideLayout7.xml"/><Relationship Id="rId1" Type="http://schemas.openxmlformats.org/officeDocument/2006/relationships/vmlDrawing" Target="../drawings/vmlDrawing1.vml"/><Relationship Id="rId4" Type="http://schemas.openxmlformats.org/officeDocument/2006/relationships/image" Target="../media/image3.gif"/></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7.jpeg"/><Relationship Id="rId7" Type="http://schemas.openxmlformats.org/officeDocument/2006/relationships/oleObject" Target="../embeddings/oleObject4.bin"/><Relationship Id="rId2" Type="http://schemas.openxmlformats.org/officeDocument/2006/relationships/slideLayout" Target="../slideLayouts/slideLayout7.xml"/><Relationship Id="rId1" Type="http://schemas.openxmlformats.org/officeDocument/2006/relationships/vmlDrawing" Target="../drawings/vmlDrawing2.vml"/><Relationship Id="rId6" Type="http://schemas.openxmlformats.org/officeDocument/2006/relationships/oleObject" Target="../embeddings/oleObject3.bin"/><Relationship Id="rId5" Type="http://schemas.openxmlformats.org/officeDocument/2006/relationships/oleObject" Target="../embeddings/oleObject2.bin"/><Relationship Id="rId4" Type="http://schemas.openxmlformats.org/officeDocument/2006/relationships/oleObject" Target="../embeddings/oleObject1.bin"/></Relationships>
</file>

<file path=ppt/slides/_rels/slide2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Rectangle 2"/>
          <p:cNvSpPr>
            <a:spLocks noChangeArrowheads="1"/>
          </p:cNvSpPr>
          <p:nvPr/>
        </p:nvSpPr>
        <p:spPr bwMode="auto">
          <a:xfrm>
            <a:off x="0" y="0"/>
            <a:ext cx="9144000" cy="0"/>
          </a:xfrm>
          <a:prstGeom prst="rect">
            <a:avLst/>
          </a:prstGeom>
          <a:noFill/>
          <a:ln w="9525">
            <a:noFill/>
            <a:miter lim="800000"/>
            <a:headEnd/>
            <a:tailEnd/>
          </a:ln>
        </p:spPr>
        <p:txBody>
          <a:bodyPr anchor="ctr">
            <a:spAutoFit/>
          </a:bodyPr>
          <a:lstStyle/>
          <a:p>
            <a:endParaRPr lang="ar-IQ"/>
          </a:p>
        </p:txBody>
      </p:sp>
      <p:graphicFrame>
        <p:nvGraphicFramePr>
          <p:cNvPr id="1026" name="Object 1"/>
          <p:cNvGraphicFramePr>
            <a:graphicFrameLocks noChangeAspect="1"/>
          </p:cNvGraphicFramePr>
          <p:nvPr/>
        </p:nvGraphicFramePr>
        <p:xfrm>
          <a:off x="0" y="0"/>
          <a:ext cx="9144000" cy="6858000"/>
        </p:xfrm>
        <a:graphic>
          <a:graphicData uri="http://schemas.openxmlformats.org/presentationml/2006/ole">
            <p:oleObj spid="_x0000_s2050" name="Slide" r:id="rId3" imgW="4570610" imgH="3427482" progId="PowerPoint.Slide.12">
              <p:embed/>
            </p:oleObj>
          </a:graphicData>
        </a:graphic>
      </p:graphicFrame>
      <p:pic>
        <p:nvPicPr>
          <p:cNvPr id="1028" name="Picture 3" descr="12"/>
          <p:cNvPicPr>
            <a:picLocks noChangeAspect="1" noChangeArrowheads="1"/>
          </p:cNvPicPr>
          <p:nvPr/>
        </p:nvPicPr>
        <p:blipFill>
          <a:blip r:embed="rId4"/>
          <a:srcRect/>
          <a:stretch>
            <a:fillRect/>
          </a:stretch>
        </p:blipFill>
        <p:spPr bwMode="auto">
          <a:xfrm>
            <a:off x="990600" y="685800"/>
            <a:ext cx="7040563" cy="5370513"/>
          </a:xfrm>
          <a:prstGeom prst="rect">
            <a:avLst/>
          </a:prstGeom>
          <a:noFill/>
          <a:ln w="9525">
            <a:noFill/>
            <a:miter lim="800000"/>
            <a:headEnd/>
            <a:tailEnd/>
          </a:ln>
        </p:spPr>
      </p:pic>
    </p:spTree>
  </p:cSld>
  <p:clrMapOvr>
    <a:masterClrMapping/>
  </p:clrMapOvr>
  <p:transition advTm="40000">
    <p:comb/>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
          <p:cNvSpPr>
            <a:spLocks noChangeArrowheads="1"/>
          </p:cNvSpPr>
          <p:nvPr/>
        </p:nvSpPr>
        <p:spPr bwMode="auto">
          <a:xfrm>
            <a:off x="381000" y="838200"/>
            <a:ext cx="8382000" cy="3200876"/>
          </a:xfrm>
          <a:prstGeom prst="rect">
            <a:avLst/>
          </a:prstGeom>
          <a:ln>
            <a:headEnd/>
            <a:tailEnd/>
          </a:ln>
          <a:effectLst>
            <a:glow rad="228600">
              <a:schemeClr val="accent1">
                <a:satMod val="175000"/>
                <a:alpha val="40000"/>
              </a:schemeClr>
            </a:glow>
            <a:outerShdw blurRad="57150" dist="38100" dir="5400000" algn="ctr" rotWithShape="0">
              <a:schemeClr val="accent3">
                <a:shade val="9000"/>
                <a:satMod val="105000"/>
                <a:alpha val="48000"/>
              </a:schemeClr>
            </a:outerShdw>
          </a:effectLst>
        </p:spPr>
        <p:style>
          <a:lnRef idx="1">
            <a:schemeClr val="accent3"/>
          </a:lnRef>
          <a:fillRef idx="2">
            <a:schemeClr val="accent3"/>
          </a:fillRef>
          <a:effectRef idx="1">
            <a:schemeClr val="accent3"/>
          </a:effectRef>
          <a:fontRef idx="minor">
            <a:schemeClr val="dk1"/>
          </a:fontRef>
        </p:style>
        <p:txBody>
          <a:bodyPr vert="horz" wrap="square" lIns="91440" tIns="45720" rIns="91440" bIns="45720" numCol="1" anchor="ctr" anchorCtr="0" compatLnSpc="1">
            <a:prstTxWarp prst="textNoShape">
              <a:avLst/>
            </a:prstTxWarp>
            <a:spAutoFit/>
          </a:bodyPr>
          <a:lstStyle/>
          <a:p>
            <a:pPr marL="0" marR="0" lvl="0" indent="0" algn="justLow" defTabSz="914400" rtl="1" eaLnBrk="1" fontAlgn="base" latinLnBrk="0" hangingPunct="1">
              <a:lnSpc>
                <a:spcPct val="100000"/>
              </a:lnSpc>
              <a:spcBef>
                <a:spcPct val="0"/>
              </a:spcBef>
              <a:spcAft>
                <a:spcPct val="0"/>
              </a:spcAft>
              <a:buClrTx/>
              <a:buSzTx/>
              <a:buFontTx/>
              <a:buNone/>
              <a:tabLst/>
            </a:pPr>
            <a:r>
              <a:rPr kumimoji="0" lang="ar-IQ" sz="2800" b="1" i="0" u="none" strike="noStrike" cap="none" normalizeH="0" baseline="0" dirty="0" smtClean="0">
                <a:ln>
                  <a:noFill/>
                </a:ln>
                <a:solidFill>
                  <a:srgbClr val="0033CC"/>
                </a:solidFill>
                <a:effectLst/>
                <a:latin typeface="Arial" pitchFamily="34" charset="0"/>
                <a:ea typeface="Times New Roman" pitchFamily="18" charset="0"/>
                <a:cs typeface="Arial" pitchFamily="34" charset="0"/>
              </a:rPr>
              <a:t>ثانيا :- الانتاجية المتعددة العوامل </a:t>
            </a:r>
            <a:r>
              <a:rPr kumimoji="0" lang="en-US" sz="2800" b="1" i="0" u="none" strike="noStrike" cap="none" normalizeH="0" baseline="0" dirty="0" smtClean="0">
                <a:ln>
                  <a:noFill/>
                </a:ln>
                <a:solidFill>
                  <a:srgbClr val="0033CC"/>
                </a:solidFill>
                <a:effectLst/>
                <a:latin typeface="Arial" pitchFamily="34" charset="0"/>
                <a:ea typeface="Times New Roman" pitchFamily="18" charset="0"/>
                <a:cs typeface="Arial" pitchFamily="34" charset="0"/>
              </a:rPr>
              <a:t>Multifactor Productivity </a:t>
            </a:r>
            <a:r>
              <a:rPr kumimoji="0" lang="ar-IQ" sz="2800" b="1" i="0" u="none" strike="noStrike" cap="none" normalizeH="0" baseline="0" dirty="0" smtClean="0">
                <a:ln>
                  <a:noFill/>
                </a:ln>
                <a:solidFill>
                  <a:srgbClr val="0033CC"/>
                </a:solidFill>
                <a:effectLst/>
                <a:latin typeface="Arial" pitchFamily="34" charset="0"/>
                <a:ea typeface="Times New Roman" pitchFamily="18" charset="0"/>
                <a:cs typeface="Arial" pitchFamily="34" charset="0"/>
              </a:rPr>
              <a:t>           </a:t>
            </a:r>
            <a:r>
              <a:rPr kumimoji="0" lang="ar-IQ" sz="29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وتمثل هذه الانتاجية مجموع المخرجات منسوبة الى مجموعة فرعية من المدخلات .والمجموعة الفرعية من المدخلات ( أكثر من جزء ) قد تتكون  من العمال والمكائن , او العمال والاموال أو مواد اولية او كلف مصادر الطاقة . ومن عيوب هذه الطريقة في قياس الانتاجية انها  قد تغفل او تستبعد عنصر ما قد يكون ذا اثر كبير على الانتاجية الكلية , لذلك لا تعطي هذه الطريقة صورة حقيقية عن الانتاجية الكلية . </a:t>
            </a:r>
          </a:p>
        </p:txBody>
      </p:sp>
      <p:sp>
        <p:nvSpPr>
          <p:cNvPr id="7" name="Rectangle 1"/>
          <p:cNvSpPr>
            <a:spLocks noChangeArrowheads="1"/>
          </p:cNvSpPr>
          <p:nvPr/>
        </p:nvSpPr>
        <p:spPr bwMode="auto">
          <a:xfrm>
            <a:off x="609600" y="4343400"/>
            <a:ext cx="8077200" cy="2123658"/>
          </a:xfrm>
          <a:prstGeom prst="rect">
            <a:avLst/>
          </a:prstGeom>
          <a:ln>
            <a:headEnd/>
            <a:tailEnd/>
          </a:ln>
          <a:scene3d>
            <a:camera prst="orthographicFront"/>
            <a:lightRig rig="threePt" dir="t"/>
          </a:scene3d>
          <a:sp3d>
            <a:bevelT prst="angle"/>
          </a:sp3d>
        </p:spPr>
        <p:style>
          <a:lnRef idx="1">
            <a:schemeClr val="accent3"/>
          </a:lnRef>
          <a:fillRef idx="2">
            <a:schemeClr val="accent3"/>
          </a:fillRef>
          <a:effectRef idx="1">
            <a:schemeClr val="accent3"/>
          </a:effectRef>
          <a:fontRef idx="minor">
            <a:schemeClr val="dk1"/>
          </a:fontRef>
        </p:style>
        <p:txBody>
          <a:bodyPr vert="horz" wrap="square" lIns="91440" tIns="45720" rIns="91440" bIns="45720" numCol="1" anchor="ctr" anchorCtr="0" compatLnSpc="1">
            <a:prstTxWarp prst="textNoShape">
              <a:avLst/>
            </a:prstTxWarp>
            <a:spAutoFit/>
          </a:bodyPr>
          <a:lstStyle/>
          <a:p>
            <a:pPr algn="r" rtl="1" fontAlgn="base">
              <a:spcBef>
                <a:spcPct val="0"/>
              </a:spcBef>
              <a:spcAft>
                <a:spcPct val="0"/>
              </a:spcAft>
            </a:pPr>
            <a:r>
              <a:rPr lang="ar-IQ" sz="2800" b="1" dirty="0" smtClean="0">
                <a:solidFill>
                  <a:schemeClr val="tx1"/>
                </a:solidFill>
                <a:latin typeface="Arial" pitchFamily="34" charset="0"/>
                <a:ea typeface="Times New Roman" pitchFamily="18" charset="0"/>
                <a:cs typeface="Arial" pitchFamily="34" charset="0"/>
              </a:rPr>
              <a:t>وتحسب وفقا للقاعدة الآتية :</a:t>
            </a:r>
            <a:endParaRPr lang="en-US" sz="2400" dirty="0" smtClean="0">
              <a:solidFill>
                <a:schemeClr val="tx1"/>
              </a:solidFill>
              <a:latin typeface="Arial" pitchFamily="34" charset="0"/>
              <a:cs typeface="Arial" pitchFamily="34" charset="0"/>
            </a:endParaRPr>
          </a:p>
          <a:p>
            <a:pPr marL="0" marR="0" lvl="0" indent="0" algn="justLow" defTabSz="914400" rtl="1" eaLnBrk="1" fontAlgn="base" latinLnBrk="0" hangingPunct="1">
              <a:lnSpc>
                <a:spcPct val="100000"/>
              </a:lnSpc>
              <a:spcBef>
                <a:spcPct val="0"/>
              </a:spcBef>
              <a:spcAft>
                <a:spcPct val="0"/>
              </a:spcAft>
              <a:buClrTx/>
              <a:buSzTx/>
              <a:buFontTx/>
              <a:buNone/>
              <a:tabLst/>
            </a:pPr>
            <a:r>
              <a:rPr kumimoji="0" lang="ar-IQ" sz="2800" b="1" i="0" u="none" strike="noStrike" cap="none" normalizeH="0" baseline="0" dirty="0" smtClean="0">
                <a:ln>
                  <a:noFill/>
                </a:ln>
                <a:solidFill>
                  <a:srgbClr val="800000"/>
                </a:solidFill>
                <a:effectLst/>
                <a:latin typeface="Arial" pitchFamily="34" charset="0"/>
                <a:ea typeface="Times New Roman" pitchFamily="18" charset="0"/>
                <a:cs typeface="Arial" pitchFamily="34" charset="0"/>
              </a:rPr>
              <a:t>  </a:t>
            </a:r>
            <a:r>
              <a:rPr kumimoji="0" lang="ar-IQ" sz="2400" b="1" i="0" u="none" strike="noStrike" cap="none" normalizeH="0" baseline="0" dirty="0" smtClean="0">
                <a:ln>
                  <a:noFill/>
                </a:ln>
                <a:solidFill>
                  <a:srgbClr val="800000"/>
                </a:solidFill>
                <a:effectLst/>
                <a:latin typeface="Arial" pitchFamily="34" charset="0"/>
                <a:ea typeface="Times New Roman" pitchFamily="18" charset="0"/>
                <a:cs typeface="Arial" pitchFamily="34" charset="0"/>
              </a:rPr>
              <a:t>                                  مجموع المخرجات ( قيمة أو كمية )</a:t>
            </a:r>
            <a:endParaRPr kumimoji="0" lang="en-US" sz="2400" b="1" i="0" u="none" strike="noStrike" cap="none" normalizeH="0" baseline="0" dirty="0" smtClean="0">
              <a:ln>
                <a:noFill/>
              </a:ln>
              <a:solidFill>
                <a:srgbClr val="800000"/>
              </a:solidFill>
              <a:effectLst/>
              <a:latin typeface="Arial" pitchFamily="34" charset="0"/>
              <a:cs typeface="Arial" pitchFamily="34" charset="0"/>
            </a:endParaRPr>
          </a:p>
          <a:p>
            <a:pPr lvl="0" algn="justLow" rtl="1" eaLnBrk="0" fontAlgn="base" hangingPunct="0">
              <a:spcBef>
                <a:spcPct val="0"/>
              </a:spcBef>
              <a:spcAft>
                <a:spcPct val="0"/>
              </a:spcAft>
            </a:pPr>
            <a:r>
              <a:rPr lang="ar-IQ" sz="2400" b="1" dirty="0" smtClean="0">
                <a:solidFill>
                  <a:srgbClr val="800000"/>
                </a:solidFill>
              </a:rPr>
              <a:t>الإنتاجية المتعددة العوامل </a:t>
            </a:r>
            <a:r>
              <a:rPr kumimoji="0" lang="ar-IQ" sz="2400" b="1" i="0" u="none" strike="noStrike" cap="none" normalizeH="0" baseline="0" dirty="0" smtClean="0">
                <a:ln>
                  <a:noFill/>
                </a:ln>
                <a:solidFill>
                  <a:srgbClr val="800000"/>
                </a:solidFill>
                <a:effectLst/>
                <a:latin typeface="Arial" pitchFamily="34" charset="0"/>
                <a:ea typeface="Times New Roman" pitchFamily="18" charset="0"/>
                <a:cs typeface="Arial" pitchFamily="34" charset="0"/>
              </a:rPr>
              <a:t>= ـــــــــــــــــــــــــــــــــــــــــــــــــــــــــــــــــــ</a:t>
            </a:r>
            <a:endParaRPr kumimoji="0" lang="en-US" sz="2400" b="1" i="0" u="none" strike="noStrike" cap="none" normalizeH="0" baseline="0" dirty="0" smtClean="0">
              <a:ln>
                <a:noFill/>
              </a:ln>
              <a:solidFill>
                <a:srgbClr val="800000"/>
              </a:solidFill>
              <a:effectLst/>
              <a:latin typeface="Arial" pitchFamily="34" charset="0"/>
              <a:cs typeface="Arial" pitchFamily="34" charset="0"/>
            </a:endParaRPr>
          </a:p>
          <a:p>
            <a:pPr lvl="0" algn="justLow" rtl="1" eaLnBrk="0" fontAlgn="base" hangingPunct="0">
              <a:spcBef>
                <a:spcPct val="0"/>
              </a:spcBef>
              <a:spcAft>
                <a:spcPct val="0"/>
              </a:spcAft>
            </a:pPr>
            <a:r>
              <a:rPr kumimoji="0" lang="ar-IQ" sz="2400" b="1" i="0" u="none" strike="noStrike" cap="none" normalizeH="0" baseline="0" dirty="0" smtClean="0">
                <a:ln>
                  <a:noFill/>
                </a:ln>
                <a:solidFill>
                  <a:srgbClr val="800000"/>
                </a:solidFill>
                <a:effectLst/>
                <a:latin typeface="Arial" pitchFamily="34" charset="0"/>
                <a:ea typeface="Times New Roman" pitchFamily="18" charset="0"/>
                <a:cs typeface="Arial" pitchFamily="34" charset="0"/>
              </a:rPr>
              <a:t>                                      </a:t>
            </a:r>
            <a:r>
              <a:rPr lang="ar-IQ" sz="2400" b="1" dirty="0" smtClean="0">
                <a:solidFill>
                  <a:srgbClr val="800000"/>
                </a:solidFill>
              </a:rPr>
              <a:t>عوامل فرعية من </a:t>
            </a:r>
            <a:r>
              <a:rPr lang="ar-IQ" sz="2400" b="1" dirty="0" err="1" smtClean="0">
                <a:solidFill>
                  <a:srgbClr val="800000"/>
                </a:solidFill>
              </a:rPr>
              <a:t>المدخلات</a:t>
            </a:r>
            <a:endParaRPr lang="ar-IQ" sz="2400" b="1" dirty="0" smtClean="0">
              <a:solidFill>
                <a:srgbClr val="800000"/>
              </a:solidFill>
            </a:endParaRPr>
          </a:p>
          <a:p>
            <a:pPr lvl="0" algn="justLow" rtl="1" eaLnBrk="0" fontAlgn="base" hangingPunct="0">
              <a:spcBef>
                <a:spcPct val="0"/>
              </a:spcBef>
              <a:spcAft>
                <a:spcPct val="0"/>
              </a:spcAft>
            </a:pPr>
            <a:endParaRPr kumimoji="0" lang="ar-IQ" sz="2800" b="1" i="0" u="none" strike="noStrike" cap="none" normalizeH="0" baseline="0" dirty="0" smtClean="0">
              <a:ln>
                <a:noFill/>
              </a:ln>
              <a:solidFill>
                <a:srgbClr val="800000"/>
              </a:solidFill>
              <a:effectLst/>
              <a:latin typeface="Arial" pitchFamily="34" charset="0"/>
              <a:cs typeface="Arial" pitchFamily="34" charset="0"/>
            </a:endParaRPr>
          </a:p>
        </p:txBody>
      </p:sp>
    </p:spTree>
  </p:cSld>
  <p:clrMapOvr>
    <a:masterClrMapping/>
  </p:clrMapOvr>
  <p:transition spd="slow">
    <p:split orient="vert"/>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2"/>
          <p:cNvSpPr>
            <a:spLocks noChangeArrowheads="1"/>
          </p:cNvSpPr>
          <p:nvPr/>
        </p:nvSpPr>
        <p:spPr bwMode="auto">
          <a:xfrm>
            <a:off x="457200" y="1295400"/>
            <a:ext cx="8382000" cy="4339650"/>
          </a:xfrm>
          <a:prstGeom prst="rect">
            <a:avLst/>
          </a:prstGeom>
          <a:ln>
            <a:headEnd/>
            <a:tailEnd/>
          </a:ln>
          <a:effectLst>
            <a:glow rad="228600">
              <a:schemeClr val="accent1">
                <a:satMod val="175000"/>
                <a:alpha val="40000"/>
              </a:schemeClr>
            </a:glow>
            <a:outerShdw blurRad="57150" dist="38100" dir="5400000" algn="ctr" rotWithShape="0">
              <a:schemeClr val="accent3">
                <a:shade val="9000"/>
                <a:satMod val="105000"/>
                <a:alpha val="48000"/>
              </a:schemeClr>
            </a:outerShdw>
          </a:effectLst>
        </p:spPr>
        <p:style>
          <a:lnRef idx="1">
            <a:schemeClr val="accent3"/>
          </a:lnRef>
          <a:fillRef idx="2">
            <a:schemeClr val="accent3"/>
          </a:fillRef>
          <a:effectRef idx="1">
            <a:schemeClr val="accent3"/>
          </a:effectRef>
          <a:fontRef idx="minor">
            <a:schemeClr val="dk1"/>
          </a:fontRef>
        </p:style>
        <p:txBody>
          <a:bodyPr vert="horz" wrap="square" lIns="91440" tIns="45720" rIns="91440" bIns="45720" numCol="1" anchor="ctr" anchorCtr="0" compatLnSpc="1">
            <a:prstTxWarp prst="textNoShape">
              <a:avLst/>
            </a:prstTxWarp>
            <a:spAutoFit/>
          </a:bodyPr>
          <a:lstStyle/>
          <a:p>
            <a:pPr marL="0" marR="0" lvl="0" indent="0" algn="justLow" defTabSz="914400" rtl="1" eaLnBrk="1" fontAlgn="base" latinLnBrk="0" hangingPunct="1">
              <a:lnSpc>
                <a:spcPct val="100000"/>
              </a:lnSpc>
              <a:spcBef>
                <a:spcPct val="0"/>
              </a:spcBef>
              <a:spcAft>
                <a:spcPct val="0"/>
              </a:spcAft>
              <a:buClrTx/>
              <a:buSzTx/>
              <a:buFontTx/>
              <a:buNone/>
              <a:tabLst/>
            </a:pPr>
            <a:r>
              <a:rPr kumimoji="0" lang="ar-IQ" sz="2800" b="1" i="0" u="none" strike="noStrike" cap="none" normalizeH="0" baseline="0" dirty="0" smtClean="0">
                <a:ln>
                  <a:noFill/>
                </a:ln>
                <a:solidFill>
                  <a:srgbClr val="000099"/>
                </a:solidFill>
                <a:effectLst/>
                <a:latin typeface="Arial" pitchFamily="34" charset="0"/>
                <a:ea typeface="Times New Roman" pitchFamily="18" charset="0"/>
                <a:cs typeface="Arial" pitchFamily="34" charset="0"/>
              </a:rPr>
              <a:t>ثالثا :- الانتاجية الجزئية    </a:t>
            </a:r>
            <a:r>
              <a:rPr kumimoji="0" lang="en-US" sz="2800" b="1" i="0" u="none" strike="noStrike" cap="none" normalizeH="0" baseline="0" dirty="0" smtClean="0">
                <a:ln>
                  <a:noFill/>
                </a:ln>
                <a:solidFill>
                  <a:srgbClr val="000099"/>
                </a:solidFill>
                <a:effectLst/>
                <a:latin typeface="Arial" pitchFamily="34" charset="0"/>
                <a:ea typeface="Times New Roman" pitchFamily="18" charset="0"/>
                <a:cs typeface="Arial" pitchFamily="34" charset="0"/>
              </a:rPr>
              <a:t>Partial Productivity</a:t>
            </a:r>
            <a:r>
              <a:rPr kumimoji="0" lang="ar-IQ" sz="2800" b="1" i="0" u="none" strike="noStrike" cap="none" normalizeH="0" baseline="0" dirty="0" smtClean="0">
                <a:ln>
                  <a:noFill/>
                </a:ln>
                <a:solidFill>
                  <a:srgbClr val="000099"/>
                </a:solidFill>
                <a:effectLst/>
                <a:latin typeface="Arial" pitchFamily="34" charset="0"/>
                <a:ea typeface="Times New Roman" pitchFamily="18" charset="0"/>
                <a:cs typeface="Arial" pitchFamily="34" charset="0"/>
              </a:rPr>
              <a:t>  :- </a:t>
            </a:r>
            <a:endParaRPr kumimoji="0" lang="en-US" sz="2800" b="0" i="0" u="none" strike="noStrike" cap="none" normalizeH="0" baseline="0" dirty="0" smtClean="0">
              <a:ln>
                <a:noFill/>
              </a:ln>
              <a:solidFill>
                <a:srgbClr val="000099"/>
              </a:solidFill>
              <a:effectLst/>
              <a:latin typeface="Arial" pitchFamily="34" charset="0"/>
              <a:cs typeface="Arial" pitchFamily="34" charset="0"/>
            </a:endParaRPr>
          </a:p>
          <a:p>
            <a:pPr marL="0" marR="0" lvl="0" indent="0" algn="justLow" defTabSz="914400" rtl="1" eaLnBrk="0" fontAlgn="base" latinLnBrk="0" hangingPunct="0">
              <a:lnSpc>
                <a:spcPct val="100000"/>
              </a:lnSpc>
              <a:spcBef>
                <a:spcPct val="0"/>
              </a:spcBef>
              <a:spcAft>
                <a:spcPct val="0"/>
              </a:spcAft>
              <a:buClrTx/>
              <a:buSzTx/>
              <a:buFontTx/>
              <a:buNone/>
              <a:tabLst/>
            </a:pPr>
            <a:r>
              <a:rPr kumimoji="0" lang="ar-IQ" sz="2800" b="1" i="0" u="none" strike="noStrike" cap="none" normalizeH="0" baseline="0" dirty="0" smtClean="0">
                <a:ln>
                  <a:noFill/>
                </a:ln>
                <a:solidFill>
                  <a:srgbClr val="800000"/>
                </a:solidFill>
                <a:effectLst/>
                <a:latin typeface="Arial" pitchFamily="34" charset="0"/>
                <a:ea typeface="Times New Roman" pitchFamily="18" charset="0"/>
                <a:cs typeface="Arial" pitchFamily="34" charset="0"/>
              </a:rPr>
              <a:t>        وهي النسبة بين مجموع المخرجات وأحد عناصر </a:t>
            </a:r>
            <a:r>
              <a:rPr kumimoji="0" lang="ar-IQ" sz="2800" b="1" i="0" u="none" strike="noStrike" cap="none" normalizeH="0" baseline="0" dirty="0" err="1" smtClean="0">
                <a:ln>
                  <a:noFill/>
                </a:ln>
                <a:solidFill>
                  <a:srgbClr val="800000"/>
                </a:solidFill>
                <a:effectLst/>
                <a:latin typeface="Arial" pitchFamily="34" charset="0"/>
                <a:ea typeface="Times New Roman" pitchFamily="18" charset="0"/>
                <a:cs typeface="Arial" pitchFamily="34" charset="0"/>
              </a:rPr>
              <a:t>المدخلات</a:t>
            </a:r>
            <a:r>
              <a:rPr kumimoji="0" lang="ar-IQ" sz="2800" b="1" i="0" u="none" strike="noStrike" cap="none" normalizeH="0" baseline="0" dirty="0" smtClean="0">
                <a:ln>
                  <a:noFill/>
                </a:ln>
                <a:solidFill>
                  <a:srgbClr val="800000"/>
                </a:solidFill>
                <a:effectLst/>
                <a:latin typeface="Arial" pitchFamily="34" charset="0"/>
                <a:ea typeface="Times New Roman" pitchFamily="18" charset="0"/>
                <a:cs typeface="Arial" pitchFamily="34" charset="0"/>
              </a:rPr>
              <a:t> .</a:t>
            </a:r>
          </a:p>
          <a:p>
            <a:pPr marL="0" marR="0" lvl="0" indent="0" algn="justLow" defTabSz="914400" rtl="1" eaLnBrk="0" fontAlgn="base" latinLnBrk="0" hangingPunct="0">
              <a:lnSpc>
                <a:spcPct val="100000"/>
              </a:lnSpc>
              <a:spcBef>
                <a:spcPct val="0"/>
              </a:spcBef>
              <a:spcAft>
                <a:spcPct val="0"/>
              </a:spcAft>
              <a:buClrTx/>
              <a:buSzTx/>
              <a:buFontTx/>
              <a:buNone/>
              <a:tabLst/>
            </a:pPr>
            <a:endParaRPr kumimoji="0" lang="ar-IQ" sz="2800" b="1" i="0" u="none" strike="noStrike" cap="none" normalizeH="0" baseline="0" dirty="0" smtClean="0">
              <a:ln>
                <a:noFill/>
              </a:ln>
              <a:solidFill>
                <a:srgbClr val="800000"/>
              </a:solidFill>
              <a:effectLst/>
              <a:latin typeface="Arial" pitchFamily="34" charset="0"/>
              <a:ea typeface="Times New Roman" pitchFamily="18" charset="0"/>
              <a:cs typeface="Arial" pitchFamily="34" charset="0"/>
            </a:endParaRPr>
          </a:p>
          <a:p>
            <a:pPr marL="0" marR="0" lvl="0" indent="0" algn="justLow" defTabSz="914400" rtl="1" eaLnBrk="0" fontAlgn="base" latinLnBrk="0" hangingPunct="0">
              <a:lnSpc>
                <a:spcPct val="100000"/>
              </a:lnSpc>
              <a:spcBef>
                <a:spcPct val="0"/>
              </a:spcBef>
              <a:spcAft>
                <a:spcPct val="0"/>
              </a:spcAft>
              <a:buClrTx/>
              <a:buSzTx/>
              <a:buFontTx/>
              <a:buNone/>
              <a:tabLst/>
            </a:pPr>
            <a:r>
              <a:rPr kumimoji="0" lang="ar-IQ" sz="24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وهي مجموع المخرجات (قيمة او كمية )على قيمة أحد المدخلات </a:t>
            </a:r>
            <a:endParaRPr kumimoji="0" lang="en-US"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1" eaLnBrk="0" fontAlgn="base" latinLnBrk="0" hangingPunct="0">
              <a:lnSpc>
                <a:spcPct val="100000"/>
              </a:lnSpc>
              <a:spcBef>
                <a:spcPct val="0"/>
              </a:spcBef>
              <a:spcAft>
                <a:spcPct val="0"/>
              </a:spcAft>
              <a:buClrTx/>
              <a:buSzTx/>
              <a:buFontTx/>
              <a:buNone/>
              <a:tabLst/>
            </a:pPr>
            <a:r>
              <a:rPr kumimoji="0" lang="ar-IQ" sz="24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(كلفة العمل , المعدات , المواد ,الطاقة ......... الخ ) . اذ ان هناك انتاجية العمل وانتاجية الالة وانتاجية المواد . وتحسب وفقا للقاعدة الاتية :</a:t>
            </a:r>
          </a:p>
          <a:p>
            <a:pPr marL="0" marR="0" lvl="0" indent="0" algn="justLow" defTabSz="914400" rtl="1"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Arial" pitchFamily="34" charset="0"/>
              <a:cs typeface="Arial" pitchFamily="34" charset="0"/>
            </a:endParaRPr>
          </a:p>
          <a:p>
            <a:pPr lvl="0" algn="r" rtl="1" eaLnBrk="0" fontAlgn="base" hangingPunct="0">
              <a:spcBef>
                <a:spcPct val="0"/>
              </a:spcBef>
              <a:spcAft>
                <a:spcPct val="0"/>
              </a:spcAft>
            </a:pPr>
            <a:r>
              <a:rPr lang="ar-IQ" sz="2400" b="1" dirty="0" smtClean="0">
                <a:solidFill>
                  <a:srgbClr val="800000"/>
                </a:solidFill>
              </a:rPr>
              <a:t>                         مجموع المخرجات ( المخرجات الكلية)</a:t>
            </a:r>
            <a:endParaRPr kumimoji="0" lang="en-US" sz="2400" b="0" i="0" u="none" strike="noStrike" cap="none" normalizeH="0" baseline="0" dirty="0" smtClean="0">
              <a:ln>
                <a:noFill/>
              </a:ln>
              <a:solidFill>
                <a:srgbClr val="800000"/>
              </a:solidFill>
              <a:effectLst/>
              <a:latin typeface="Arial" pitchFamily="34" charset="0"/>
              <a:cs typeface="Arial" pitchFamily="34" charset="0"/>
            </a:endParaRPr>
          </a:p>
          <a:p>
            <a:pPr lvl="0" algn="r" rtl="1" eaLnBrk="0" fontAlgn="base" hangingPunct="0">
              <a:spcBef>
                <a:spcPct val="0"/>
              </a:spcBef>
              <a:spcAft>
                <a:spcPct val="0"/>
              </a:spcAft>
            </a:pPr>
            <a:r>
              <a:rPr lang="ar-IQ" sz="2400" b="1" dirty="0" smtClean="0">
                <a:solidFill>
                  <a:srgbClr val="800000"/>
                </a:solidFill>
              </a:rPr>
              <a:t>الإنتاجية الجزئية = </a:t>
            </a:r>
            <a:r>
              <a:rPr kumimoji="0" lang="ar-IQ" sz="2400" b="1" i="0" u="none" strike="noStrike" cap="none" normalizeH="0" baseline="0" dirty="0" smtClean="0">
                <a:ln>
                  <a:noFill/>
                </a:ln>
                <a:solidFill>
                  <a:srgbClr val="800000"/>
                </a:solidFill>
                <a:effectLst/>
                <a:latin typeface="Arial" pitchFamily="34" charset="0"/>
                <a:ea typeface="Times New Roman" pitchFamily="18" charset="0"/>
                <a:cs typeface="Arial" pitchFamily="34" charset="0"/>
              </a:rPr>
              <a:t>ــــــــــــــــــــــــــــــــــــــــــــــــــــــــــــــــ   ----------   (4-1 )</a:t>
            </a:r>
            <a:endParaRPr kumimoji="0" lang="en-US" sz="2400" b="0" i="0" u="none" strike="noStrike" cap="none" normalizeH="0" baseline="0" dirty="0" smtClean="0">
              <a:ln>
                <a:noFill/>
              </a:ln>
              <a:solidFill>
                <a:srgbClr val="800000"/>
              </a:solidFill>
              <a:effectLst/>
              <a:latin typeface="Arial" pitchFamily="34" charset="0"/>
              <a:cs typeface="Arial" pitchFamily="34" charset="0"/>
            </a:endParaRPr>
          </a:p>
          <a:p>
            <a:pPr marL="0" marR="0" lvl="0" indent="0" algn="r" defTabSz="914400" rtl="1" eaLnBrk="0" fontAlgn="base" latinLnBrk="0" hangingPunct="0">
              <a:lnSpc>
                <a:spcPct val="100000"/>
              </a:lnSpc>
              <a:spcBef>
                <a:spcPct val="0"/>
              </a:spcBef>
              <a:spcAft>
                <a:spcPct val="0"/>
              </a:spcAft>
              <a:buClrTx/>
              <a:buSzTx/>
              <a:buFontTx/>
              <a:buNone/>
              <a:tabLst/>
            </a:pPr>
            <a:r>
              <a:rPr kumimoji="0" lang="ar-IQ" sz="2400" b="1" i="0" u="none" strike="noStrike" cap="none" normalizeH="0" baseline="0" dirty="0" smtClean="0">
                <a:ln>
                  <a:noFill/>
                </a:ln>
                <a:solidFill>
                  <a:srgbClr val="800000"/>
                </a:solidFill>
                <a:effectLst/>
                <a:latin typeface="Arial" pitchFamily="34" charset="0"/>
                <a:ea typeface="Times New Roman" pitchFamily="18" charset="0"/>
                <a:cs typeface="Arial" pitchFamily="34" charset="0"/>
              </a:rPr>
              <a:t>                                </a:t>
            </a:r>
            <a:r>
              <a:rPr lang="ar-IQ" sz="2400" b="1" dirty="0" smtClean="0">
                <a:solidFill>
                  <a:srgbClr val="800000"/>
                </a:solidFill>
              </a:rPr>
              <a:t>احد </a:t>
            </a:r>
            <a:r>
              <a:rPr lang="ar-IQ" sz="2400" b="1" dirty="0" err="1" smtClean="0">
                <a:solidFill>
                  <a:srgbClr val="800000"/>
                </a:solidFill>
              </a:rPr>
              <a:t>المدخلات</a:t>
            </a:r>
            <a:endParaRPr lang="ar-IQ" sz="2400" b="1" dirty="0" smtClean="0">
              <a:solidFill>
                <a:srgbClr val="800000"/>
              </a:solidFill>
            </a:endParaRPr>
          </a:p>
          <a:p>
            <a:pPr marL="0" marR="0" lvl="0" indent="0" algn="r" defTabSz="914400" rtl="1" eaLnBrk="0" fontAlgn="base" latinLnBrk="0" hangingPunct="0">
              <a:lnSpc>
                <a:spcPct val="100000"/>
              </a:lnSpc>
              <a:spcBef>
                <a:spcPct val="0"/>
              </a:spcBef>
              <a:spcAft>
                <a:spcPct val="0"/>
              </a:spcAft>
              <a:buClrTx/>
              <a:buSzTx/>
              <a:buFontTx/>
              <a:buNone/>
              <a:tabLst/>
            </a:pPr>
            <a:endParaRPr kumimoji="0" lang="ar-IQ" sz="2400" b="1" i="0" u="none" strike="noStrike" cap="none" normalizeH="0" baseline="0" dirty="0" smtClean="0">
              <a:ln>
                <a:noFill/>
              </a:ln>
              <a:solidFill>
                <a:srgbClr val="800000"/>
              </a:solidFill>
              <a:effectLst/>
              <a:latin typeface="Arial" pitchFamily="34" charset="0"/>
              <a:ea typeface="Times New Roman" pitchFamily="18" charset="0"/>
              <a:cs typeface="Arial" pitchFamily="34" charset="0"/>
            </a:endParaRPr>
          </a:p>
        </p:txBody>
      </p:sp>
    </p:spTree>
  </p:cSld>
  <p:clrMapOvr>
    <a:masterClrMapping/>
  </p:clrMapOvr>
  <p:transition spd="slow">
    <p:wheel spokes="8"/>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838200" y="3048000"/>
            <a:ext cx="7239000" cy="3505200"/>
          </a:xfrm>
          <a:prstGeom prst="rect">
            <a:avLst/>
          </a:prstGeom>
          <a:ln/>
          <a:effectLst>
            <a:glow rad="228600">
              <a:schemeClr val="accent3">
                <a:satMod val="175000"/>
                <a:alpha val="40000"/>
              </a:schemeClr>
            </a:glow>
            <a:outerShdw blurRad="57150" dist="38100" dir="5400000" algn="ctr" rotWithShape="0">
              <a:schemeClr val="accent3">
                <a:shade val="9000"/>
                <a:satMod val="105000"/>
                <a:alpha val="48000"/>
              </a:schemeClr>
            </a:outerShdw>
          </a:effectLst>
        </p:spPr>
        <p:style>
          <a:lnRef idx="1">
            <a:schemeClr val="accent3"/>
          </a:lnRef>
          <a:fillRef idx="2">
            <a:schemeClr val="accent3"/>
          </a:fillRef>
          <a:effectRef idx="1">
            <a:schemeClr val="accent3"/>
          </a:effectRef>
          <a:fontRef idx="minor">
            <a:schemeClr val="dk1"/>
          </a:fontRef>
        </p:style>
        <p:txBody>
          <a:bodyPr rtlCol="1"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r" rtl="1" eaLnBrk="0" fontAlgn="base" hangingPunct="0">
              <a:spcBef>
                <a:spcPct val="0"/>
              </a:spcBef>
              <a:spcAft>
                <a:spcPct val="0"/>
              </a:spcAft>
            </a:pPr>
            <a:r>
              <a:rPr lang="ar-IQ" sz="6600" b="1" dirty="0" smtClean="0">
                <a:solidFill>
                  <a:schemeClr val="tx1"/>
                </a:solidFill>
                <a:latin typeface="Arial" pitchFamily="34" charset="0"/>
                <a:ea typeface="Times New Roman" pitchFamily="18" charset="0"/>
                <a:cs typeface="Arial" pitchFamily="34" charset="0"/>
              </a:rPr>
              <a:t>       </a:t>
            </a:r>
            <a:endParaRPr lang="en-US" sz="1400" dirty="0" smtClean="0">
              <a:solidFill>
                <a:schemeClr val="tx1"/>
              </a:solidFill>
              <a:latin typeface="Arial" pitchFamily="34" charset="0"/>
              <a:cs typeface="Arial" pitchFamily="34" charset="0"/>
            </a:endParaRPr>
          </a:p>
        </p:txBody>
      </p:sp>
      <p:sp>
        <p:nvSpPr>
          <p:cNvPr id="16386" name="Rectangle 2"/>
          <p:cNvSpPr>
            <a:spLocks noChangeArrowheads="1"/>
          </p:cNvSpPr>
          <p:nvPr/>
        </p:nvSpPr>
        <p:spPr bwMode="auto">
          <a:xfrm>
            <a:off x="838200" y="3124200"/>
            <a:ext cx="7010400" cy="332398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Low" defTabSz="914400" rtl="1" eaLnBrk="1" fontAlgn="base" latinLnBrk="0" hangingPunct="1">
              <a:lnSpc>
                <a:spcPct val="100000"/>
              </a:lnSpc>
              <a:spcBef>
                <a:spcPct val="0"/>
              </a:spcBef>
              <a:spcAft>
                <a:spcPct val="0"/>
              </a:spcAft>
              <a:buClrTx/>
              <a:buSzTx/>
              <a:buFontTx/>
              <a:buNone/>
              <a:tabLst/>
            </a:pPr>
            <a:r>
              <a:rPr kumimoji="0" lang="ar-IQ" sz="2100" b="1" i="0" u="none" strike="noStrike" cap="none" normalizeH="0" baseline="0" dirty="0" smtClean="0">
                <a:ln>
                  <a:noFill/>
                </a:ln>
                <a:solidFill>
                  <a:srgbClr val="0033CC"/>
                </a:solidFill>
                <a:effectLst/>
                <a:latin typeface="Arial" pitchFamily="34" charset="0"/>
                <a:ea typeface="Times New Roman" pitchFamily="18" charset="0"/>
                <a:cs typeface="Arial" pitchFamily="34" charset="0"/>
              </a:rPr>
              <a:t>                                </a:t>
            </a:r>
            <a:r>
              <a:rPr kumimoji="0" lang="ar-IQ" sz="2100" b="1" i="0" u="none" strike="noStrike" cap="none" normalizeH="0" baseline="0" dirty="0" smtClean="0">
                <a:ln>
                  <a:noFill/>
                </a:ln>
                <a:solidFill>
                  <a:srgbClr val="000099"/>
                </a:solidFill>
                <a:effectLst/>
                <a:latin typeface="Arial" pitchFamily="34" charset="0"/>
                <a:ea typeface="Times New Roman" pitchFamily="18" charset="0"/>
                <a:cs typeface="Arial" pitchFamily="34" charset="0"/>
              </a:rPr>
              <a:t>المخرجات </a:t>
            </a:r>
            <a:endParaRPr kumimoji="0" lang="en-US" sz="2100" b="1" i="0" u="none" strike="noStrike" cap="none" normalizeH="0" baseline="0" dirty="0" smtClean="0">
              <a:ln>
                <a:noFill/>
              </a:ln>
              <a:solidFill>
                <a:srgbClr val="000099"/>
              </a:solidFill>
              <a:effectLst/>
              <a:latin typeface="Arial" pitchFamily="34" charset="0"/>
              <a:cs typeface="Arial" pitchFamily="34" charset="0"/>
            </a:endParaRPr>
          </a:p>
          <a:p>
            <a:pPr marL="0" marR="0" lvl="0" indent="0" algn="justLow" defTabSz="914400" rtl="1" eaLnBrk="0" fontAlgn="base" latinLnBrk="0" hangingPunct="0">
              <a:lnSpc>
                <a:spcPct val="100000"/>
              </a:lnSpc>
              <a:spcBef>
                <a:spcPct val="0"/>
              </a:spcBef>
              <a:spcAft>
                <a:spcPct val="0"/>
              </a:spcAft>
              <a:buClrTx/>
              <a:buSzTx/>
              <a:buFontTx/>
              <a:buNone/>
              <a:tabLst/>
            </a:pPr>
            <a:r>
              <a:rPr kumimoji="0" lang="ar-IQ" sz="2100" b="1" i="0" u="none" strike="noStrike" cap="none" normalizeH="0" baseline="0" dirty="0" smtClean="0">
                <a:ln>
                  <a:noFill/>
                </a:ln>
                <a:solidFill>
                  <a:srgbClr val="000099"/>
                </a:solidFill>
                <a:effectLst/>
                <a:latin typeface="Arial" pitchFamily="34" charset="0"/>
                <a:ea typeface="Times New Roman" pitchFamily="18" charset="0"/>
                <a:cs typeface="Arial" pitchFamily="34" charset="0"/>
              </a:rPr>
              <a:t>أنتاجية العامل الجزئية = ــــــــــــــــــــــــــــــ</a:t>
            </a:r>
            <a:endParaRPr kumimoji="0" lang="en-US" sz="2100" b="1" i="0" u="none" strike="noStrike" cap="none" normalizeH="0" baseline="0" dirty="0" smtClean="0">
              <a:ln>
                <a:noFill/>
              </a:ln>
              <a:solidFill>
                <a:srgbClr val="000099"/>
              </a:solidFill>
              <a:effectLst/>
              <a:latin typeface="Arial" pitchFamily="34" charset="0"/>
              <a:cs typeface="Arial" pitchFamily="34" charset="0"/>
            </a:endParaRPr>
          </a:p>
          <a:p>
            <a:pPr marL="0" marR="0" lvl="0" indent="0" algn="justLow" defTabSz="914400" rtl="1" eaLnBrk="0" fontAlgn="base" latinLnBrk="0" hangingPunct="0">
              <a:lnSpc>
                <a:spcPct val="100000"/>
              </a:lnSpc>
              <a:spcBef>
                <a:spcPct val="0"/>
              </a:spcBef>
              <a:spcAft>
                <a:spcPct val="0"/>
              </a:spcAft>
              <a:buClrTx/>
              <a:buSzTx/>
              <a:buFontTx/>
              <a:buNone/>
              <a:tabLst/>
            </a:pPr>
            <a:r>
              <a:rPr kumimoji="0" lang="ar-IQ" sz="2100" b="1" i="0" u="none" strike="noStrike" cap="none" normalizeH="0" baseline="0" dirty="0" smtClean="0">
                <a:ln>
                  <a:noFill/>
                </a:ln>
                <a:solidFill>
                  <a:srgbClr val="000099"/>
                </a:solidFill>
                <a:effectLst/>
                <a:latin typeface="Arial" pitchFamily="34" charset="0"/>
                <a:ea typeface="Times New Roman" pitchFamily="18" charset="0"/>
                <a:cs typeface="Arial" pitchFamily="34" charset="0"/>
              </a:rPr>
              <a:t>                                عدد العمال </a:t>
            </a:r>
            <a:endParaRPr kumimoji="0" lang="en-US" sz="2100" b="1" i="0" u="none" strike="noStrike" cap="none" normalizeH="0" baseline="0" dirty="0" smtClean="0">
              <a:ln>
                <a:noFill/>
              </a:ln>
              <a:solidFill>
                <a:srgbClr val="000099"/>
              </a:solidFill>
              <a:effectLst/>
              <a:latin typeface="Arial" pitchFamily="34" charset="0"/>
              <a:cs typeface="Arial" pitchFamily="34" charset="0"/>
            </a:endParaRPr>
          </a:p>
          <a:p>
            <a:pPr marL="0" marR="0" lvl="0" indent="0" algn="justLow" defTabSz="914400" rtl="1" eaLnBrk="0" fontAlgn="base" latinLnBrk="0" hangingPunct="0">
              <a:lnSpc>
                <a:spcPct val="100000"/>
              </a:lnSpc>
              <a:spcBef>
                <a:spcPct val="0"/>
              </a:spcBef>
              <a:spcAft>
                <a:spcPct val="0"/>
              </a:spcAft>
              <a:buClrTx/>
              <a:buSzTx/>
              <a:buFontTx/>
              <a:buNone/>
              <a:tabLst/>
            </a:pPr>
            <a:r>
              <a:rPr kumimoji="0" lang="ar-IQ" sz="21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ar-IQ" sz="2100" b="1" i="0" u="none" strike="noStrike" cap="none" normalizeH="0" baseline="0" dirty="0" smtClean="0">
                <a:ln>
                  <a:noFill/>
                </a:ln>
                <a:solidFill>
                  <a:srgbClr val="800000"/>
                </a:solidFill>
                <a:effectLst/>
                <a:latin typeface="Arial" pitchFamily="34" charset="0"/>
                <a:ea typeface="Times New Roman" pitchFamily="18" charset="0"/>
                <a:cs typeface="Arial" pitchFamily="34" charset="0"/>
              </a:rPr>
              <a:t>المخرجات </a:t>
            </a:r>
            <a:endParaRPr kumimoji="0" lang="en-US" sz="2100" b="1" i="0" u="none" strike="noStrike" cap="none" normalizeH="0" baseline="0" dirty="0" smtClean="0">
              <a:ln>
                <a:noFill/>
              </a:ln>
              <a:solidFill>
                <a:srgbClr val="800000"/>
              </a:solidFill>
              <a:effectLst/>
              <a:latin typeface="Arial" pitchFamily="34" charset="0"/>
              <a:cs typeface="Arial" pitchFamily="34" charset="0"/>
            </a:endParaRPr>
          </a:p>
          <a:p>
            <a:pPr marL="0" marR="0" lvl="0" indent="0" algn="justLow" defTabSz="914400" rtl="1" eaLnBrk="0" fontAlgn="base" latinLnBrk="0" hangingPunct="0">
              <a:lnSpc>
                <a:spcPct val="100000"/>
              </a:lnSpc>
              <a:spcBef>
                <a:spcPct val="0"/>
              </a:spcBef>
              <a:spcAft>
                <a:spcPct val="0"/>
              </a:spcAft>
              <a:buClrTx/>
              <a:buSzTx/>
              <a:buFontTx/>
              <a:buNone/>
              <a:tabLst/>
            </a:pPr>
            <a:r>
              <a:rPr kumimoji="0" lang="ar-IQ" sz="2100" b="1" i="0" u="none" strike="noStrike" cap="none" normalizeH="0" baseline="0" dirty="0" smtClean="0">
                <a:ln>
                  <a:noFill/>
                </a:ln>
                <a:solidFill>
                  <a:srgbClr val="800000"/>
                </a:solidFill>
                <a:effectLst/>
                <a:latin typeface="Arial" pitchFamily="34" charset="0"/>
                <a:ea typeface="Times New Roman" pitchFamily="18" charset="0"/>
                <a:cs typeface="Arial" pitchFamily="34" charset="0"/>
              </a:rPr>
              <a:t> أنتاجية الالة الجزئية  = ــــــــــــــــــــــــــــــ</a:t>
            </a:r>
            <a:endParaRPr kumimoji="0" lang="en-US" sz="2100" b="1" i="0" u="none" strike="noStrike" cap="none" normalizeH="0" baseline="0" dirty="0" smtClean="0">
              <a:ln>
                <a:noFill/>
              </a:ln>
              <a:solidFill>
                <a:srgbClr val="800000"/>
              </a:solidFill>
              <a:effectLst/>
              <a:latin typeface="Arial" pitchFamily="34" charset="0"/>
              <a:cs typeface="Arial" pitchFamily="34" charset="0"/>
            </a:endParaRPr>
          </a:p>
          <a:p>
            <a:pPr marL="0" marR="0" lvl="0" indent="0" algn="justLow" defTabSz="914400" rtl="1" eaLnBrk="0" fontAlgn="base" latinLnBrk="0" hangingPunct="0">
              <a:lnSpc>
                <a:spcPct val="100000"/>
              </a:lnSpc>
              <a:spcBef>
                <a:spcPct val="0"/>
              </a:spcBef>
              <a:spcAft>
                <a:spcPct val="0"/>
              </a:spcAft>
              <a:buClrTx/>
              <a:buSzTx/>
              <a:buFontTx/>
              <a:buNone/>
              <a:tabLst/>
            </a:pPr>
            <a:r>
              <a:rPr kumimoji="0" lang="ar-IQ" sz="2100" b="1" i="0" u="none" strike="noStrike" cap="none" normalizeH="0" baseline="0" dirty="0" smtClean="0">
                <a:ln>
                  <a:noFill/>
                </a:ln>
                <a:solidFill>
                  <a:srgbClr val="800000"/>
                </a:solidFill>
                <a:effectLst/>
                <a:latin typeface="Arial" pitchFamily="34" charset="0"/>
                <a:ea typeface="Times New Roman" pitchFamily="18" charset="0"/>
                <a:cs typeface="Arial" pitchFamily="34" charset="0"/>
              </a:rPr>
              <a:t>                                عدد الالات </a:t>
            </a:r>
            <a:endParaRPr kumimoji="0" lang="en-US" sz="2100" b="1" i="0" u="none" strike="noStrike" cap="none" normalizeH="0" baseline="0" dirty="0" smtClean="0">
              <a:ln>
                <a:noFill/>
              </a:ln>
              <a:solidFill>
                <a:srgbClr val="800000"/>
              </a:solidFill>
              <a:effectLst/>
              <a:latin typeface="Arial" pitchFamily="34" charset="0"/>
              <a:cs typeface="Arial" pitchFamily="34" charset="0"/>
            </a:endParaRPr>
          </a:p>
          <a:p>
            <a:pPr marL="0" marR="0" lvl="0" indent="0" algn="justLow" defTabSz="914400" rtl="1" eaLnBrk="0" fontAlgn="base" latinLnBrk="0" hangingPunct="0">
              <a:lnSpc>
                <a:spcPct val="100000"/>
              </a:lnSpc>
              <a:spcBef>
                <a:spcPct val="0"/>
              </a:spcBef>
              <a:spcAft>
                <a:spcPct val="0"/>
              </a:spcAft>
              <a:buClrTx/>
              <a:buSzTx/>
              <a:buFontTx/>
              <a:buNone/>
              <a:tabLst/>
            </a:pPr>
            <a:r>
              <a:rPr kumimoji="0" lang="ar-IQ" sz="21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endParaRPr kumimoji="0" lang="en-US" sz="2100" b="1"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1" eaLnBrk="0" fontAlgn="base" latinLnBrk="0" hangingPunct="0">
              <a:lnSpc>
                <a:spcPct val="100000"/>
              </a:lnSpc>
              <a:spcBef>
                <a:spcPct val="0"/>
              </a:spcBef>
              <a:spcAft>
                <a:spcPct val="0"/>
              </a:spcAft>
              <a:buClrTx/>
              <a:buSzTx/>
              <a:buFontTx/>
              <a:buNone/>
              <a:tabLst/>
            </a:pPr>
            <a:r>
              <a:rPr kumimoji="0" lang="ar-IQ" sz="21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ar-IQ" sz="2100" b="1" i="0" u="none" strike="noStrike" cap="none" normalizeH="0" baseline="0" dirty="0" smtClean="0">
                <a:ln>
                  <a:noFill/>
                </a:ln>
                <a:solidFill>
                  <a:srgbClr val="006600"/>
                </a:solidFill>
                <a:effectLst/>
                <a:latin typeface="Arial" pitchFamily="34" charset="0"/>
                <a:ea typeface="Times New Roman" pitchFamily="18" charset="0"/>
                <a:cs typeface="Arial" pitchFamily="34" charset="0"/>
              </a:rPr>
              <a:t>المخرجات </a:t>
            </a:r>
            <a:endParaRPr kumimoji="0" lang="en-US" sz="2100" b="1" i="0" u="none" strike="noStrike" cap="none" normalizeH="0" baseline="0" dirty="0" smtClean="0">
              <a:ln>
                <a:noFill/>
              </a:ln>
              <a:solidFill>
                <a:srgbClr val="006600"/>
              </a:solidFill>
              <a:effectLst/>
              <a:latin typeface="Arial" pitchFamily="34" charset="0"/>
              <a:cs typeface="Arial" pitchFamily="34" charset="0"/>
            </a:endParaRPr>
          </a:p>
          <a:p>
            <a:pPr marL="0" marR="0" lvl="0" indent="0" algn="justLow" defTabSz="914400" rtl="1" eaLnBrk="0" fontAlgn="base" latinLnBrk="0" hangingPunct="0">
              <a:lnSpc>
                <a:spcPct val="100000"/>
              </a:lnSpc>
              <a:spcBef>
                <a:spcPct val="0"/>
              </a:spcBef>
              <a:spcAft>
                <a:spcPct val="0"/>
              </a:spcAft>
              <a:buClrTx/>
              <a:buSzTx/>
              <a:buFontTx/>
              <a:buNone/>
              <a:tabLst/>
            </a:pPr>
            <a:r>
              <a:rPr kumimoji="0" lang="ar-IQ" sz="2100" b="1" i="0" u="none" strike="noStrike" cap="none" normalizeH="0" baseline="0" dirty="0" smtClean="0">
                <a:ln>
                  <a:noFill/>
                </a:ln>
                <a:solidFill>
                  <a:srgbClr val="006600"/>
                </a:solidFill>
                <a:effectLst/>
                <a:latin typeface="Arial" pitchFamily="34" charset="0"/>
                <a:ea typeface="Times New Roman" pitchFamily="18" charset="0"/>
                <a:cs typeface="Arial" pitchFamily="34" charset="0"/>
              </a:rPr>
              <a:t> أنتاجية المواد الاولية   = ـــــــــــــــــــــــــــــ     ................ وهكذا .</a:t>
            </a:r>
            <a:endParaRPr kumimoji="0" lang="en-US" sz="2100" b="1" i="0" u="none" strike="noStrike" cap="none" normalizeH="0" baseline="0" dirty="0" smtClean="0">
              <a:ln>
                <a:noFill/>
              </a:ln>
              <a:solidFill>
                <a:srgbClr val="006600"/>
              </a:solidFill>
              <a:effectLst/>
              <a:latin typeface="Arial" pitchFamily="34" charset="0"/>
              <a:cs typeface="Arial" pitchFamily="34" charset="0"/>
            </a:endParaRPr>
          </a:p>
          <a:p>
            <a:pPr marL="0" marR="0" lvl="0" indent="0" algn="justLow" defTabSz="914400" rtl="1" eaLnBrk="0" fontAlgn="base" latinLnBrk="0" hangingPunct="0">
              <a:lnSpc>
                <a:spcPct val="100000"/>
              </a:lnSpc>
              <a:spcBef>
                <a:spcPct val="0"/>
              </a:spcBef>
              <a:spcAft>
                <a:spcPct val="0"/>
              </a:spcAft>
              <a:buClrTx/>
              <a:buSzTx/>
              <a:buFontTx/>
              <a:buNone/>
              <a:tabLst/>
            </a:pPr>
            <a:r>
              <a:rPr kumimoji="0" lang="ar-IQ" sz="2100" b="1" i="0" u="none" strike="noStrike" cap="none" normalizeH="0" baseline="0" dirty="0" smtClean="0">
                <a:ln>
                  <a:noFill/>
                </a:ln>
                <a:solidFill>
                  <a:srgbClr val="006600"/>
                </a:solidFill>
                <a:effectLst/>
                <a:latin typeface="Arial" pitchFamily="34" charset="0"/>
                <a:ea typeface="Times New Roman" pitchFamily="18" charset="0"/>
                <a:cs typeface="Arial" pitchFamily="34" charset="0"/>
              </a:rPr>
              <a:t>                                 تكلفة المواد </a:t>
            </a:r>
            <a:endParaRPr kumimoji="0" lang="ar-IQ" sz="2100" b="1" i="0" u="none" strike="noStrike" cap="none" normalizeH="0" baseline="0" dirty="0" smtClean="0">
              <a:ln>
                <a:noFill/>
              </a:ln>
              <a:solidFill>
                <a:srgbClr val="006600"/>
              </a:solidFill>
              <a:effectLst/>
              <a:latin typeface="Arial" pitchFamily="34" charset="0"/>
              <a:cs typeface="Arial" pitchFamily="34" charset="0"/>
            </a:endParaRPr>
          </a:p>
        </p:txBody>
      </p:sp>
      <p:sp>
        <p:nvSpPr>
          <p:cNvPr id="5" name="Rectangle 4"/>
          <p:cNvSpPr/>
          <p:nvPr/>
        </p:nvSpPr>
        <p:spPr>
          <a:xfrm>
            <a:off x="228600" y="533400"/>
            <a:ext cx="8534400" cy="2209800"/>
          </a:xfrm>
          <a:prstGeom prst="rect">
            <a:avLst/>
          </a:prstGeom>
          <a:ln/>
        </p:spPr>
        <p:style>
          <a:lnRef idx="1">
            <a:schemeClr val="accent3"/>
          </a:lnRef>
          <a:fillRef idx="1003">
            <a:schemeClr val="lt1"/>
          </a:fillRef>
          <a:effectRef idx="1">
            <a:schemeClr val="accent3"/>
          </a:effectRef>
          <a:fontRef idx="minor">
            <a:schemeClr val="dk1"/>
          </a:fontRef>
        </p:style>
        <p:txBody>
          <a:bodyPr rtlCol="1" anchor="ctr"/>
          <a:lstStyle/>
          <a:p>
            <a:pPr algn="ctr"/>
            <a:endParaRPr lang="ar-IQ" sz="4400" b="1" dirty="0"/>
          </a:p>
        </p:txBody>
      </p:sp>
      <p:sp>
        <p:nvSpPr>
          <p:cNvPr id="6" name="Rectangle 1"/>
          <p:cNvSpPr>
            <a:spLocks noChangeArrowheads="1"/>
          </p:cNvSpPr>
          <p:nvPr/>
        </p:nvSpPr>
        <p:spPr bwMode="auto">
          <a:xfrm>
            <a:off x="381000" y="533400"/>
            <a:ext cx="8305800" cy="224676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Low" defTabSz="914400" rtl="1" eaLnBrk="1" fontAlgn="base" latinLnBrk="0" hangingPunct="1">
              <a:lnSpc>
                <a:spcPct val="100000"/>
              </a:lnSpc>
              <a:spcBef>
                <a:spcPct val="0"/>
              </a:spcBef>
              <a:spcAft>
                <a:spcPct val="0"/>
              </a:spcAft>
              <a:buClrTx/>
              <a:buSzTx/>
              <a:buFontTx/>
              <a:buNone/>
              <a:tabLst/>
            </a:pPr>
            <a:r>
              <a:rPr kumimoji="0" lang="en-US" sz="2800" b="1" i="0" u="none" strike="noStrike" cap="none" normalizeH="0" baseline="0" dirty="0" smtClean="0">
                <a:ln>
                  <a:noFill/>
                </a:ln>
                <a:solidFill>
                  <a:srgbClr val="660033"/>
                </a:solidFill>
                <a:effectLst/>
                <a:latin typeface="Arial" pitchFamily="34" charset="0"/>
                <a:ea typeface="Times New Roman" pitchFamily="18" charset="0"/>
                <a:cs typeface="Arial" pitchFamily="34" charset="0"/>
              </a:rPr>
              <a:t> </a:t>
            </a:r>
            <a:r>
              <a:rPr kumimoji="0" lang="ar-IQ" sz="2800" b="1" i="0" u="none" strike="noStrike" cap="none" normalizeH="0" baseline="0" dirty="0" smtClean="0">
                <a:ln>
                  <a:noFill/>
                </a:ln>
                <a:solidFill>
                  <a:srgbClr val="660033"/>
                </a:solidFill>
                <a:effectLst/>
                <a:latin typeface="Arial" pitchFamily="34" charset="0"/>
                <a:ea typeface="Times New Roman" pitchFamily="18" charset="0"/>
                <a:cs typeface="Arial" pitchFamily="34" charset="0"/>
              </a:rPr>
              <a:t>     وغالبا ما يستخدم مديرو الانتاج والعمليات -  الانتاجية الجزئية لتقويم اداء العمليات نسبة الى أحد عوامل الانتاج ( المدخلات ) بهدف أتخاذ أجراءات تصحيحية اذا تطلب الامر ذلك . وعادة ما تحتسب الانتاجية بين مجموع المخرجات واحد عوامل الانتاج المختلفة بشكل منفرد . وكما في الامثلة التالية :</a:t>
            </a:r>
            <a:endParaRPr kumimoji="0" lang="en-US" sz="2800" b="0" i="0" u="none" strike="noStrike" cap="none" normalizeH="0" baseline="0" dirty="0" smtClean="0">
              <a:ln>
                <a:noFill/>
              </a:ln>
              <a:solidFill>
                <a:srgbClr val="660033"/>
              </a:solidFill>
              <a:effectLst/>
              <a:latin typeface="Arial" pitchFamily="34" charset="0"/>
              <a:cs typeface="Arial" pitchFamily="34" charset="0"/>
            </a:endParaRPr>
          </a:p>
        </p:txBody>
      </p:sp>
    </p:spTree>
  </p:cSld>
  <p:clrMapOvr>
    <a:masterClrMapping/>
  </p:clrMapOvr>
  <p:transition spd="slow">
    <p:wipe dir="d"/>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 y="1295400"/>
            <a:ext cx="8153400" cy="2133600"/>
          </a:xfrm>
          <a:prstGeom prst="rect">
            <a:avLst/>
          </a:prstGeom>
          <a:solidFill>
            <a:srgbClr val="FFFFFF"/>
          </a:solidFill>
          <a:ln/>
          <a:effectLst>
            <a:glow rad="228600">
              <a:schemeClr val="accent3">
                <a:satMod val="175000"/>
                <a:alpha val="40000"/>
              </a:schemeClr>
            </a:glow>
            <a:outerShdw blurRad="57150" dist="38100" dir="5400000" algn="ctr" rotWithShape="0">
              <a:schemeClr val="accent3">
                <a:shade val="9000"/>
                <a:satMod val="105000"/>
                <a:alpha val="48000"/>
              </a:schemeClr>
            </a:outerShdw>
          </a:effectLst>
        </p:spPr>
        <p:style>
          <a:lnRef idx="1">
            <a:schemeClr val="accent3"/>
          </a:lnRef>
          <a:fillRef idx="1003">
            <a:schemeClr val="lt2"/>
          </a:fillRef>
          <a:effectRef idx="1">
            <a:schemeClr val="accent3"/>
          </a:effectRef>
          <a:fontRef idx="minor">
            <a:schemeClr val="dk1"/>
          </a:fontRef>
        </p:style>
        <p:txBody>
          <a:bodyPr rtlCol="1"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r" rtl="1" eaLnBrk="0" fontAlgn="base" hangingPunct="0">
              <a:spcBef>
                <a:spcPct val="0"/>
              </a:spcBef>
              <a:spcAft>
                <a:spcPct val="0"/>
              </a:spcAft>
            </a:pPr>
            <a:r>
              <a:rPr lang="ar-IQ" sz="6600" b="1" dirty="0" smtClean="0">
                <a:solidFill>
                  <a:schemeClr val="tx1"/>
                </a:solidFill>
                <a:latin typeface="Arial" pitchFamily="34" charset="0"/>
                <a:ea typeface="Times New Roman" pitchFamily="18" charset="0"/>
                <a:cs typeface="Arial" pitchFamily="34" charset="0"/>
              </a:rPr>
              <a:t>       </a:t>
            </a:r>
            <a:endParaRPr lang="en-US" sz="1400" dirty="0" smtClean="0">
              <a:solidFill>
                <a:schemeClr val="tx1"/>
              </a:solidFill>
              <a:latin typeface="Arial" pitchFamily="34" charset="0"/>
              <a:cs typeface="Arial" pitchFamily="34" charset="0"/>
            </a:endParaRPr>
          </a:p>
        </p:txBody>
      </p:sp>
      <p:sp>
        <p:nvSpPr>
          <p:cNvPr id="38913" name="Rectangle 1"/>
          <p:cNvSpPr>
            <a:spLocks noChangeArrowheads="1"/>
          </p:cNvSpPr>
          <p:nvPr/>
        </p:nvSpPr>
        <p:spPr bwMode="auto">
          <a:xfrm>
            <a:off x="609600" y="1371600"/>
            <a:ext cx="7772400" cy="193899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Low" defTabSz="914400" rtl="1" eaLnBrk="1" fontAlgn="base" latinLnBrk="0" hangingPunct="1">
              <a:lnSpc>
                <a:spcPct val="100000"/>
              </a:lnSpc>
              <a:spcBef>
                <a:spcPct val="0"/>
              </a:spcBef>
              <a:spcAft>
                <a:spcPct val="0"/>
              </a:spcAft>
              <a:buClrTx/>
              <a:buSzTx/>
              <a:buFontTx/>
              <a:buNone/>
              <a:tabLst/>
            </a:pPr>
            <a:r>
              <a:rPr kumimoji="0" lang="ar-IQ" sz="2400" b="1" i="0" u="none" strike="noStrike" cap="none" normalizeH="0" baseline="0" dirty="0" smtClean="0">
                <a:ln>
                  <a:noFill/>
                </a:ln>
                <a:solidFill>
                  <a:srgbClr val="800000"/>
                </a:solidFill>
                <a:effectLst/>
                <a:latin typeface="Arial" pitchFamily="34" charset="0"/>
                <a:ea typeface="Times New Roman" pitchFamily="18" charset="0"/>
                <a:cs typeface="Arial" pitchFamily="34" charset="0"/>
              </a:rPr>
              <a:t>      تقوم الشركات بمقارنة أنتاجيتها لاحدى السنوات مع  أنتاجية سنة او سنوات  سابقة وذلك بهدف تقويم أداء العمليات , أو مقارنة أنتاجيتها مع الشركات المنافسة لها أو مع الانتاجية الكلية على الصعيد الوطني .وهذا مما أستوجب أعتماد مؤشرا للانتاجية يمكن ان يحدد مدى التحسن في الانتاجية من سنة الى اخرى . او مقارنة بالاخرين .  </a:t>
            </a:r>
            <a:endParaRPr kumimoji="0" lang="ar-IQ" sz="2400" b="0" i="0" u="none" strike="noStrike" cap="none" normalizeH="0" baseline="0" dirty="0" smtClean="0">
              <a:ln>
                <a:noFill/>
              </a:ln>
              <a:solidFill>
                <a:srgbClr val="800000"/>
              </a:solidFill>
              <a:effectLst/>
              <a:latin typeface="Arial" pitchFamily="34" charset="0"/>
              <a:cs typeface="Arial" pitchFamily="34" charset="0"/>
            </a:endParaRPr>
          </a:p>
        </p:txBody>
      </p:sp>
      <p:sp>
        <p:nvSpPr>
          <p:cNvPr id="29697" name="Rectangle 1"/>
          <p:cNvSpPr>
            <a:spLocks noChangeArrowheads="1"/>
          </p:cNvSpPr>
          <p:nvPr/>
        </p:nvSpPr>
        <p:spPr bwMode="auto">
          <a:xfrm>
            <a:off x="533400" y="457200"/>
            <a:ext cx="7848600" cy="6463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Low" defTabSz="914400" rtl="1" eaLnBrk="1" fontAlgn="base" latinLnBrk="0" hangingPunct="1">
              <a:lnSpc>
                <a:spcPct val="100000"/>
              </a:lnSpc>
              <a:spcBef>
                <a:spcPct val="0"/>
              </a:spcBef>
              <a:spcAft>
                <a:spcPct val="0"/>
              </a:spcAft>
              <a:buClrTx/>
              <a:buSzTx/>
              <a:buFontTx/>
              <a:buNone/>
              <a:tabLst/>
            </a:pPr>
            <a:r>
              <a:rPr kumimoji="0" lang="ar-IQ" sz="3600" b="1" i="0" u="sng" strike="noStrike" cap="none" normalizeH="0" baseline="0" dirty="0" smtClean="0">
                <a:ln>
                  <a:noFill/>
                </a:ln>
                <a:solidFill>
                  <a:srgbClr val="993300"/>
                </a:solidFill>
                <a:effectLst/>
                <a:latin typeface="Arial" pitchFamily="34" charset="0"/>
                <a:ea typeface="Times New Roman" pitchFamily="18" charset="0"/>
                <a:cs typeface="Arial" pitchFamily="34" charset="0"/>
              </a:rPr>
              <a:t>مؤشر الانتاجية </a:t>
            </a:r>
            <a:r>
              <a:rPr kumimoji="0" lang="en-US" sz="3600" b="1" i="0" u="sng" strike="noStrike" cap="none" normalizeH="0" baseline="0" dirty="0" smtClean="0">
                <a:ln>
                  <a:noFill/>
                </a:ln>
                <a:solidFill>
                  <a:srgbClr val="993300"/>
                </a:solidFill>
                <a:effectLst/>
                <a:latin typeface="Arial" pitchFamily="34" charset="0"/>
                <a:ea typeface="Times New Roman" pitchFamily="18" charset="0"/>
                <a:cs typeface="Arial" pitchFamily="34" charset="0"/>
              </a:rPr>
              <a:t>Productivity Index (PI)   </a:t>
            </a:r>
            <a:endParaRPr kumimoji="0" lang="en-US" sz="3600" b="0" i="0" u="none" strike="noStrike" cap="none" normalizeH="0" baseline="0" dirty="0" smtClean="0">
              <a:ln>
                <a:noFill/>
              </a:ln>
              <a:solidFill>
                <a:srgbClr val="993300"/>
              </a:solidFill>
              <a:effectLst/>
              <a:latin typeface="Arial" pitchFamily="34" charset="0"/>
              <a:cs typeface="Arial" pitchFamily="34" charset="0"/>
            </a:endParaRPr>
          </a:p>
        </p:txBody>
      </p:sp>
      <p:sp>
        <p:nvSpPr>
          <p:cNvPr id="5" name="Rectangle 4"/>
          <p:cNvSpPr/>
          <p:nvPr/>
        </p:nvSpPr>
        <p:spPr>
          <a:xfrm>
            <a:off x="457200" y="3962400"/>
            <a:ext cx="8153400" cy="2514600"/>
          </a:xfrm>
          <a:prstGeom prst="rect">
            <a:avLst/>
          </a:prstGeom>
          <a:ln/>
          <a:effectLst>
            <a:glow rad="228600">
              <a:schemeClr val="accent1">
                <a:satMod val="175000"/>
                <a:alpha val="40000"/>
              </a:schemeClr>
            </a:glow>
            <a:outerShdw blurRad="57150" dist="38100" dir="5400000" algn="ctr" rotWithShape="0">
              <a:schemeClr val="accent3">
                <a:shade val="9000"/>
                <a:satMod val="105000"/>
                <a:alpha val="48000"/>
              </a:schemeClr>
            </a:outerShdw>
          </a:effectLst>
        </p:spPr>
        <p:style>
          <a:lnRef idx="1">
            <a:schemeClr val="accent3"/>
          </a:lnRef>
          <a:fillRef idx="2">
            <a:schemeClr val="accent3"/>
          </a:fillRef>
          <a:effectRef idx="1">
            <a:schemeClr val="accent3"/>
          </a:effectRef>
          <a:fontRef idx="minor">
            <a:schemeClr val="dk1"/>
          </a:fontRef>
        </p:style>
        <p:txBody>
          <a:bodyPr rtlCol="1"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r" rtl="1" eaLnBrk="0" fontAlgn="base" hangingPunct="0">
              <a:spcBef>
                <a:spcPct val="0"/>
              </a:spcBef>
              <a:spcAft>
                <a:spcPct val="0"/>
              </a:spcAft>
            </a:pPr>
            <a:r>
              <a:rPr lang="ar-IQ" sz="6600" b="1" dirty="0" smtClean="0">
                <a:solidFill>
                  <a:schemeClr val="tx1"/>
                </a:solidFill>
                <a:latin typeface="Arial" pitchFamily="34" charset="0"/>
                <a:ea typeface="Times New Roman" pitchFamily="18" charset="0"/>
                <a:cs typeface="Arial" pitchFamily="34" charset="0"/>
              </a:rPr>
              <a:t>       </a:t>
            </a:r>
            <a:endParaRPr lang="en-US" sz="1400" dirty="0" smtClean="0">
              <a:solidFill>
                <a:schemeClr val="tx1"/>
              </a:solidFill>
              <a:latin typeface="Arial" pitchFamily="34" charset="0"/>
              <a:cs typeface="Arial" pitchFamily="34" charset="0"/>
            </a:endParaRPr>
          </a:p>
        </p:txBody>
      </p:sp>
      <p:sp>
        <p:nvSpPr>
          <p:cNvPr id="29698" name="Rectangle 2"/>
          <p:cNvSpPr>
            <a:spLocks noChangeArrowheads="1"/>
          </p:cNvSpPr>
          <p:nvPr/>
        </p:nvSpPr>
        <p:spPr bwMode="auto">
          <a:xfrm>
            <a:off x="457200" y="4038600"/>
            <a:ext cx="7924800" cy="212365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Low" defTabSz="914400" rtl="1" eaLnBrk="1" fontAlgn="base" latinLnBrk="0" hangingPunct="1">
              <a:lnSpc>
                <a:spcPct val="100000"/>
              </a:lnSpc>
              <a:spcBef>
                <a:spcPct val="0"/>
              </a:spcBef>
              <a:spcAft>
                <a:spcPct val="0"/>
              </a:spcAft>
              <a:buClrTx/>
              <a:buSzTx/>
              <a:buFontTx/>
              <a:buNone/>
              <a:tabLst/>
            </a:pPr>
            <a:r>
              <a:rPr kumimoji="0" lang="ar-IQ" sz="20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ونحصل على مؤشر الانتاجية بقسمة انتاجية سنة ما على انتاجية سنة اخرى تسمى سنة الاساس (   </a:t>
            </a:r>
            <a:r>
              <a:rPr kumimoji="0" lang="en-US" sz="20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Base Year</a:t>
            </a:r>
            <a:r>
              <a:rPr kumimoji="0" lang="ar-IQ" sz="20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وفقا للصيغة الاتية : </a:t>
            </a:r>
          </a:p>
          <a:p>
            <a:pPr marL="0" marR="0" lvl="0" indent="0" algn="justLow" defTabSz="914400" rtl="1" eaLnBrk="1" fontAlgn="base" latinLnBrk="0" hangingPunct="1">
              <a:lnSpc>
                <a:spcPct val="100000"/>
              </a:lnSpc>
              <a:spcBef>
                <a:spcPct val="0"/>
              </a:spcBef>
              <a:spcAft>
                <a:spcPct val="0"/>
              </a:spcAft>
              <a:buClrTx/>
              <a:buSzTx/>
              <a:buFontTx/>
              <a:buNone/>
              <a:tabLst/>
            </a:pP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1" eaLnBrk="0" fontAlgn="base" latinLnBrk="0" hangingPunct="0">
              <a:lnSpc>
                <a:spcPct val="100000"/>
              </a:lnSpc>
              <a:spcBef>
                <a:spcPct val="0"/>
              </a:spcBef>
              <a:spcAft>
                <a:spcPct val="0"/>
              </a:spcAft>
              <a:buClrTx/>
              <a:buSzTx/>
              <a:buFontTx/>
              <a:buNone/>
              <a:tabLst/>
            </a:pPr>
            <a:r>
              <a:rPr kumimoji="0" lang="ar-IQ" sz="24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الانتاجية في سنة معينة </a:t>
            </a:r>
            <a:endParaRPr kumimoji="0" lang="en-US"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1" eaLnBrk="0" fontAlgn="base" latinLnBrk="0" hangingPunct="0">
              <a:lnSpc>
                <a:spcPct val="100000"/>
              </a:lnSpc>
              <a:spcBef>
                <a:spcPct val="0"/>
              </a:spcBef>
              <a:spcAft>
                <a:spcPct val="0"/>
              </a:spcAft>
              <a:buClrTx/>
              <a:buSzTx/>
              <a:buFontTx/>
              <a:buNone/>
              <a:tabLst/>
            </a:pPr>
            <a:r>
              <a:rPr kumimoji="0" lang="ar-IQ" sz="24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مؤشر الانتاجية لسنة (------)    = ــــــــــــــــــــــــــــــــــــــــــ * 100</a:t>
            </a:r>
            <a:endParaRPr kumimoji="0" lang="en-US"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1" eaLnBrk="0" fontAlgn="base" latinLnBrk="0" hangingPunct="0">
              <a:lnSpc>
                <a:spcPct val="100000"/>
              </a:lnSpc>
              <a:spcBef>
                <a:spcPct val="0"/>
              </a:spcBef>
              <a:spcAft>
                <a:spcPct val="0"/>
              </a:spcAft>
              <a:buClrTx/>
              <a:buSzTx/>
              <a:buFontTx/>
              <a:buNone/>
              <a:tabLst/>
            </a:pPr>
            <a:r>
              <a:rPr kumimoji="0" lang="ar-IQ" sz="24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الانتاجية في سنة الاساس </a:t>
            </a:r>
            <a:endParaRPr kumimoji="0" lang="ar-IQ" sz="24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ransition spd="slow">
    <p:wheel spokes="3"/>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 y="1143000"/>
            <a:ext cx="8153400" cy="4800600"/>
          </a:xfrm>
          <a:prstGeom prst="rect">
            <a:avLst/>
          </a:prstGeom>
          <a:solidFill>
            <a:srgbClr val="FFFFFF"/>
          </a:solidFill>
          <a:ln/>
          <a:effectLst>
            <a:glow rad="228600">
              <a:schemeClr val="accent3">
                <a:satMod val="175000"/>
                <a:alpha val="40000"/>
              </a:schemeClr>
            </a:glow>
            <a:outerShdw blurRad="57150" dist="38100" dir="5400000" algn="ctr" rotWithShape="0">
              <a:schemeClr val="accent3">
                <a:shade val="9000"/>
                <a:satMod val="105000"/>
                <a:alpha val="48000"/>
              </a:schemeClr>
            </a:outerShdw>
          </a:effectLst>
        </p:spPr>
        <p:style>
          <a:lnRef idx="1">
            <a:schemeClr val="accent3"/>
          </a:lnRef>
          <a:fillRef idx="2">
            <a:schemeClr val="accent3"/>
          </a:fillRef>
          <a:effectRef idx="1">
            <a:schemeClr val="accent3"/>
          </a:effectRef>
          <a:fontRef idx="minor">
            <a:schemeClr val="dk1"/>
          </a:fontRef>
        </p:style>
        <p:txBody>
          <a:bodyPr rtlCol="1"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r" rtl="1" eaLnBrk="0" fontAlgn="base" hangingPunct="0">
              <a:spcBef>
                <a:spcPct val="0"/>
              </a:spcBef>
              <a:spcAft>
                <a:spcPct val="0"/>
              </a:spcAft>
            </a:pPr>
            <a:r>
              <a:rPr lang="ar-IQ" sz="6600" b="1" dirty="0" smtClean="0">
                <a:solidFill>
                  <a:schemeClr val="tx1"/>
                </a:solidFill>
                <a:latin typeface="Arial" pitchFamily="34" charset="0"/>
                <a:ea typeface="Times New Roman" pitchFamily="18" charset="0"/>
                <a:cs typeface="Arial" pitchFamily="34" charset="0"/>
              </a:rPr>
              <a:t>       </a:t>
            </a:r>
            <a:endParaRPr lang="en-US" sz="1400" dirty="0" smtClean="0">
              <a:solidFill>
                <a:schemeClr val="tx1"/>
              </a:solidFill>
              <a:latin typeface="Arial" pitchFamily="34" charset="0"/>
              <a:cs typeface="Arial" pitchFamily="34" charset="0"/>
            </a:endParaRPr>
          </a:p>
        </p:txBody>
      </p:sp>
      <p:sp>
        <p:nvSpPr>
          <p:cNvPr id="44033" name="Rectangle 1"/>
          <p:cNvSpPr>
            <a:spLocks noChangeArrowheads="1"/>
          </p:cNvSpPr>
          <p:nvPr/>
        </p:nvSpPr>
        <p:spPr bwMode="auto">
          <a:xfrm>
            <a:off x="762000" y="1219200"/>
            <a:ext cx="7620000" cy="447814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ar-IQ" sz="3600" b="1" i="0" u="sng" strike="noStrike" cap="none" normalizeH="0" baseline="0" dirty="0" smtClean="0">
                <a:ln>
                  <a:noFill/>
                </a:ln>
                <a:solidFill>
                  <a:srgbClr val="000099"/>
                </a:solidFill>
                <a:effectLst/>
                <a:latin typeface="Arial" pitchFamily="34" charset="0"/>
                <a:ea typeface="Times New Roman" pitchFamily="18" charset="0"/>
                <a:cs typeface="Arial" pitchFamily="34" charset="0"/>
              </a:rPr>
              <a:t>مثـــــــــــــــــال</a:t>
            </a:r>
            <a:r>
              <a:rPr kumimoji="0" lang="ar-IQ" sz="1200" b="1" i="0" u="sng" strike="noStrike" cap="none" normalizeH="0" baseline="0" dirty="0" smtClean="0">
                <a:ln>
                  <a:noFill/>
                </a:ln>
                <a:solidFill>
                  <a:srgbClr val="000099"/>
                </a:solidFill>
                <a:effectLst/>
                <a:latin typeface="Arial" pitchFamily="34" charset="0"/>
                <a:ea typeface="Times New Roman" pitchFamily="18" charset="0"/>
                <a:cs typeface="Arial" pitchFamily="34" charset="0"/>
              </a:rPr>
              <a:t> </a:t>
            </a:r>
          </a:p>
          <a:p>
            <a:pPr marL="0" marR="0" lvl="0" indent="0" algn="r" defTabSz="914400" rtl="1" eaLnBrk="1" fontAlgn="base" latinLnBrk="0" hangingPunct="1">
              <a:lnSpc>
                <a:spcPct val="100000"/>
              </a:lnSpc>
              <a:spcBef>
                <a:spcPct val="0"/>
              </a:spcBef>
              <a:spcAft>
                <a:spcPct val="0"/>
              </a:spcAft>
              <a:buClrTx/>
              <a:buSzTx/>
              <a:buFontTx/>
              <a:buNone/>
              <a:tabLst/>
            </a:pPr>
            <a:endParaRPr kumimoji="0" lang="en-US" sz="9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r" defTabSz="914400" rtl="1" eaLnBrk="0" fontAlgn="base" latinLnBrk="0" hangingPunct="0">
              <a:lnSpc>
                <a:spcPct val="100000"/>
              </a:lnSpc>
              <a:spcBef>
                <a:spcPct val="0"/>
              </a:spcBef>
              <a:spcAft>
                <a:spcPct val="0"/>
              </a:spcAft>
              <a:buClrTx/>
              <a:buSzTx/>
              <a:buFontTx/>
              <a:buNone/>
              <a:tabLst/>
            </a:pPr>
            <a:r>
              <a:rPr kumimoji="0" lang="ar-IQ" sz="20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اذا كانت الانتاجية الكلية لسنة ( 2010 ) هي  ( </a:t>
            </a:r>
            <a:r>
              <a:rPr kumimoji="0" lang="ar-IQ" sz="20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0.80 </a:t>
            </a:r>
            <a:r>
              <a:rPr kumimoji="0" lang="ar-IQ" sz="20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وفي سنة (   2012 ) هي  ( </a:t>
            </a:r>
            <a:r>
              <a:rPr kumimoji="0" lang="ar-IQ" sz="20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0.75)  </a:t>
            </a:r>
            <a:r>
              <a:rPr kumimoji="0" lang="ar-IQ" sz="20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وقد كانت الانتاجية في سنة الاساس </a:t>
            </a:r>
            <a:r>
              <a:rPr kumimoji="0" lang="ar-IQ" sz="20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هي </a:t>
            </a:r>
            <a:r>
              <a:rPr kumimoji="0" lang="ar-IQ" sz="20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ar-IQ" sz="20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0.85 </a:t>
            </a:r>
            <a:r>
              <a:rPr kumimoji="0" lang="ar-IQ" sz="20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فأن</a:t>
            </a:r>
          </a:p>
          <a:p>
            <a:pPr marL="0" marR="0" lvl="0" indent="0" algn="r" defTabSz="914400" rtl="1" eaLnBrk="0" fontAlgn="base" latinLnBrk="0" hangingPunct="0">
              <a:lnSpc>
                <a:spcPct val="100000"/>
              </a:lnSpc>
              <a:spcBef>
                <a:spcPct val="0"/>
              </a:spcBef>
              <a:spcAft>
                <a:spcPct val="0"/>
              </a:spcAft>
              <a:buClrTx/>
              <a:buSzTx/>
              <a:buFontTx/>
              <a:buNone/>
              <a:tabLst/>
            </a:pPr>
            <a:r>
              <a:rPr kumimoji="0" lang="ar-IQ" sz="20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r" defTabSz="914400" rtl="1" eaLnBrk="0" fontAlgn="base" latinLnBrk="0" hangingPunct="0">
              <a:lnSpc>
                <a:spcPct val="100000"/>
              </a:lnSpc>
              <a:spcBef>
                <a:spcPct val="0"/>
              </a:spcBef>
              <a:spcAft>
                <a:spcPct val="0"/>
              </a:spcAft>
              <a:buClrTx/>
              <a:buSzTx/>
              <a:buFontTx/>
              <a:buNone/>
              <a:tabLst/>
            </a:pPr>
            <a:r>
              <a:rPr kumimoji="0" lang="ar-IQ" sz="2000" b="1" i="0" u="none" strike="noStrike" cap="none" normalizeH="0" baseline="0" dirty="0" smtClean="0">
                <a:ln>
                  <a:noFill/>
                </a:ln>
                <a:solidFill>
                  <a:srgbClr val="000099"/>
                </a:solidFill>
                <a:effectLst/>
                <a:latin typeface="Times New Roman" pitchFamily="18" charset="0"/>
                <a:ea typeface="Times New Roman" pitchFamily="18" charset="0"/>
                <a:cs typeface="Times New Roman" pitchFamily="18" charset="0"/>
              </a:rPr>
              <a:t>                                                 ( </a:t>
            </a:r>
            <a:r>
              <a:rPr kumimoji="0" lang="ar-IQ" sz="2000" b="1" i="0" u="none" strike="noStrike" cap="none" normalizeH="0" baseline="0" dirty="0" smtClean="0">
                <a:ln>
                  <a:noFill/>
                </a:ln>
                <a:solidFill>
                  <a:srgbClr val="000099"/>
                </a:solidFill>
                <a:effectLst/>
                <a:latin typeface="Times New Roman" pitchFamily="18" charset="0"/>
                <a:ea typeface="Times New Roman" pitchFamily="18" charset="0"/>
                <a:cs typeface="Times New Roman" pitchFamily="18" charset="0"/>
              </a:rPr>
              <a:t>0.80 </a:t>
            </a:r>
            <a:r>
              <a:rPr kumimoji="0" lang="ar-IQ" sz="2000" b="1" i="0" u="none" strike="noStrike" cap="none" normalizeH="0" baseline="0" dirty="0" smtClean="0">
                <a:ln>
                  <a:noFill/>
                </a:ln>
                <a:solidFill>
                  <a:srgbClr val="000099"/>
                </a:solidFill>
                <a:effectLst/>
                <a:latin typeface="Times New Roman" pitchFamily="18" charset="0"/>
                <a:ea typeface="Times New Roman" pitchFamily="18" charset="0"/>
                <a:cs typeface="Times New Roman" pitchFamily="18" charset="0"/>
              </a:rPr>
              <a:t>)  </a:t>
            </a:r>
            <a:endParaRPr kumimoji="0" lang="en-US" sz="2000" b="0" i="0" u="none" strike="noStrike" cap="none" normalizeH="0" baseline="0" dirty="0" smtClean="0">
              <a:ln>
                <a:noFill/>
              </a:ln>
              <a:solidFill>
                <a:srgbClr val="000099"/>
              </a:solidFill>
              <a:effectLst/>
              <a:latin typeface="Times New Roman" pitchFamily="18" charset="0"/>
              <a:cs typeface="Times New Roman" pitchFamily="18" charset="0"/>
            </a:endParaRPr>
          </a:p>
          <a:p>
            <a:pPr marL="0" marR="0" lvl="0" indent="0" algn="r" defTabSz="914400" rtl="1" eaLnBrk="0" fontAlgn="base" latinLnBrk="0" hangingPunct="0">
              <a:lnSpc>
                <a:spcPct val="100000"/>
              </a:lnSpc>
              <a:spcBef>
                <a:spcPct val="0"/>
              </a:spcBef>
              <a:spcAft>
                <a:spcPct val="0"/>
              </a:spcAft>
              <a:buClrTx/>
              <a:buSzTx/>
              <a:buFontTx/>
              <a:buNone/>
              <a:tabLst/>
            </a:pPr>
            <a:r>
              <a:rPr kumimoji="0" lang="ar-IQ" sz="2000" b="1" i="0" u="none" strike="noStrike" cap="none" normalizeH="0" baseline="0" dirty="0" smtClean="0">
                <a:ln>
                  <a:noFill/>
                </a:ln>
                <a:solidFill>
                  <a:srgbClr val="000099"/>
                </a:solidFill>
                <a:effectLst/>
                <a:latin typeface="Times New Roman" pitchFamily="18" charset="0"/>
                <a:ea typeface="Times New Roman" pitchFamily="18" charset="0"/>
                <a:cs typeface="Times New Roman" pitchFamily="18" charset="0"/>
              </a:rPr>
              <a:t>مؤشر الانتاجية لسنة ( 2010 ) = ـــــــــــــــــــــــــــ * 100  </a:t>
            </a:r>
            <a:r>
              <a:rPr kumimoji="0" lang="ar-IQ" sz="2000" b="1" i="0" u="none" strike="noStrike" cap="none" normalizeH="0" baseline="0" dirty="0" smtClean="0">
                <a:ln>
                  <a:noFill/>
                </a:ln>
                <a:solidFill>
                  <a:srgbClr val="000099"/>
                </a:solidFill>
                <a:effectLst/>
                <a:latin typeface="Times New Roman" pitchFamily="18" charset="0"/>
                <a:ea typeface="Times New Roman" pitchFamily="18" charset="0"/>
                <a:cs typeface="Times New Roman" pitchFamily="18" charset="0"/>
              </a:rPr>
              <a:t>=   94 </a:t>
            </a:r>
            <a:r>
              <a:rPr kumimoji="0" lang="ar-IQ" sz="2000" b="1" i="0" u="none" strike="noStrike" cap="none" normalizeH="0" baseline="0" dirty="0" smtClean="0">
                <a:ln>
                  <a:noFill/>
                </a:ln>
                <a:solidFill>
                  <a:srgbClr val="000099"/>
                </a:solidFill>
                <a:effectLst/>
                <a:latin typeface="Times New Roman" pitchFamily="18" charset="0"/>
                <a:ea typeface="Times New Roman" pitchFamily="18" charset="0"/>
                <a:cs typeface="Times New Roman" pitchFamily="18" charset="0"/>
              </a:rPr>
              <a:t>%</a:t>
            </a:r>
            <a:endParaRPr kumimoji="0" lang="en-US" sz="2000" b="0" i="0" u="none" strike="noStrike" cap="none" normalizeH="0" baseline="0" dirty="0" smtClean="0">
              <a:ln>
                <a:noFill/>
              </a:ln>
              <a:solidFill>
                <a:srgbClr val="000099"/>
              </a:solidFill>
              <a:effectLst/>
              <a:latin typeface="Times New Roman" pitchFamily="18" charset="0"/>
              <a:cs typeface="Times New Roman" pitchFamily="18" charset="0"/>
            </a:endParaRPr>
          </a:p>
          <a:p>
            <a:pPr marL="0" marR="0" lvl="0" indent="0" algn="r" defTabSz="914400" rtl="1" eaLnBrk="0" fontAlgn="base" latinLnBrk="0" hangingPunct="0">
              <a:lnSpc>
                <a:spcPct val="100000"/>
              </a:lnSpc>
              <a:spcBef>
                <a:spcPct val="0"/>
              </a:spcBef>
              <a:spcAft>
                <a:spcPct val="0"/>
              </a:spcAft>
              <a:buClrTx/>
              <a:buSzTx/>
              <a:buFontTx/>
              <a:buNone/>
              <a:tabLst/>
            </a:pPr>
            <a:r>
              <a:rPr kumimoji="0" lang="ar-IQ" sz="2000" b="1" i="0" u="none" strike="noStrike" cap="none" normalizeH="0" baseline="0" dirty="0" smtClean="0">
                <a:ln>
                  <a:noFill/>
                </a:ln>
                <a:solidFill>
                  <a:srgbClr val="000099"/>
                </a:solidFill>
                <a:effectLst/>
                <a:latin typeface="Times New Roman" pitchFamily="18" charset="0"/>
                <a:ea typeface="Times New Roman" pitchFamily="18" charset="0"/>
                <a:cs typeface="Times New Roman" pitchFamily="18" charset="0"/>
              </a:rPr>
              <a:t>                                                  (</a:t>
            </a:r>
            <a:r>
              <a:rPr kumimoji="0" lang="ar-IQ" sz="2000" b="1" i="0" u="none" strike="noStrike" cap="none" normalizeH="0" baseline="0" dirty="0" smtClean="0">
                <a:ln>
                  <a:noFill/>
                </a:ln>
                <a:solidFill>
                  <a:srgbClr val="000099"/>
                </a:solidFill>
                <a:effectLst/>
                <a:latin typeface="Times New Roman" pitchFamily="18" charset="0"/>
                <a:ea typeface="Times New Roman" pitchFamily="18" charset="0"/>
                <a:cs typeface="Times New Roman" pitchFamily="18" charset="0"/>
              </a:rPr>
              <a:t>0.85)</a:t>
            </a:r>
            <a:endParaRPr kumimoji="0" lang="en-US" sz="2000" b="0" i="0" u="none" strike="noStrike" cap="none" normalizeH="0" baseline="0" dirty="0" smtClean="0">
              <a:ln>
                <a:noFill/>
              </a:ln>
              <a:solidFill>
                <a:srgbClr val="000099"/>
              </a:solidFill>
              <a:effectLst/>
              <a:latin typeface="Times New Roman" pitchFamily="18" charset="0"/>
              <a:cs typeface="Times New Roman" pitchFamily="18" charset="0"/>
            </a:endParaRPr>
          </a:p>
          <a:p>
            <a:pPr marL="0" marR="0" lvl="0" indent="0" algn="r" defTabSz="914400" rtl="1" eaLnBrk="0" fontAlgn="base" latinLnBrk="0" hangingPunct="0">
              <a:lnSpc>
                <a:spcPct val="100000"/>
              </a:lnSpc>
              <a:spcBef>
                <a:spcPct val="0"/>
              </a:spcBef>
              <a:spcAft>
                <a:spcPct val="0"/>
              </a:spcAft>
              <a:buClrTx/>
              <a:buSzTx/>
              <a:buFontTx/>
              <a:buNone/>
              <a:tabLst/>
            </a:pPr>
            <a:endParaRPr kumimoji="0" lang="ar-IQ" sz="20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endParaRPr>
          </a:p>
          <a:p>
            <a:pPr marL="0" marR="0" lvl="0" indent="0" algn="r" defTabSz="914400" rtl="1" eaLnBrk="0" fontAlgn="base" latinLnBrk="0" hangingPunct="0">
              <a:lnSpc>
                <a:spcPct val="100000"/>
              </a:lnSpc>
              <a:spcBef>
                <a:spcPct val="0"/>
              </a:spcBef>
              <a:spcAft>
                <a:spcPct val="0"/>
              </a:spcAft>
              <a:buClrTx/>
              <a:buSzTx/>
              <a:buFontTx/>
              <a:buNone/>
              <a:tabLst/>
            </a:pPr>
            <a:endParaRPr kumimoji="0" lang="ar-IQ" sz="20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endParaRPr>
          </a:p>
          <a:p>
            <a:pPr marL="0" marR="0" lvl="0" indent="0" algn="r" defTabSz="914400" rtl="1" eaLnBrk="0" fontAlgn="base" latinLnBrk="0" hangingPunct="0">
              <a:lnSpc>
                <a:spcPct val="100000"/>
              </a:lnSpc>
              <a:spcBef>
                <a:spcPct val="0"/>
              </a:spcBef>
              <a:spcAft>
                <a:spcPct val="0"/>
              </a:spcAft>
              <a:buClrTx/>
              <a:buSzTx/>
              <a:buFontTx/>
              <a:buNone/>
              <a:tabLst/>
            </a:pPr>
            <a:r>
              <a:rPr kumimoji="0" lang="ar-IQ" sz="2000" b="1" i="0" u="none" strike="noStrike" cap="none" normalizeH="0" baseline="0" dirty="0" smtClean="0">
                <a:ln>
                  <a:noFill/>
                </a:ln>
                <a:effectLst/>
                <a:latin typeface="Times New Roman" pitchFamily="18" charset="0"/>
                <a:ea typeface="Times New Roman" pitchFamily="18" charset="0"/>
                <a:cs typeface="Times New Roman" pitchFamily="18" charset="0"/>
              </a:rPr>
              <a:t>وأن ...                                           </a:t>
            </a:r>
            <a:r>
              <a:rPr kumimoji="0" lang="ar-IQ" sz="2000" b="1" i="0" u="none" strike="noStrike" cap="none" normalizeH="0" baseline="0" dirty="0" smtClean="0">
                <a:ln>
                  <a:noFill/>
                </a:ln>
                <a:solidFill>
                  <a:srgbClr val="993300"/>
                </a:solidFill>
                <a:effectLst/>
                <a:latin typeface="Times New Roman" pitchFamily="18" charset="0"/>
                <a:ea typeface="Times New Roman" pitchFamily="18" charset="0"/>
                <a:cs typeface="Times New Roman" pitchFamily="18" charset="0"/>
              </a:rPr>
              <a:t>( </a:t>
            </a:r>
            <a:r>
              <a:rPr kumimoji="0" lang="ar-IQ" sz="2000" b="1" i="0" u="none" strike="noStrike" cap="none" normalizeH="0" baseline="0" dirty="0" smtClean="0">
                <a:ln>
                  <a:noFill/>
                </a:ln>
                <a:solidFill>
                  <a:srgbClr val="993300"/>
                </a:solidFill>
                <a:effectLst/>
                <a:latin typeface="Times New Roman" pitchFamily="18" charset="0"/>
                <a:ea typeface="Times New Roman" pitchFamily="18" charset="0"/>
                <a:cs typeface="Times New Roman" pitchFamily="18" charset="0"/>
              </a:rPr>
              <a:t>0.75)  </a:t>
            </a:r>
            <a:endParaRPr kumimoji="0" lang="en-US" sz="2000" b="0" i="0" u="none" strike="noStrike" cap="none" normalizeH="0" baseline="0" dirty="0" smtClean="0">
              <a:ln>
                <a:noFill/>
              </a:ln>
              <a:solidFill>
                <a:srgbClr val="993300"/>
              </a:solidFill>
              <a:effectLst/>
              <a:latin typeface="Times New Roman" pitchFamily="18" charset="0"/>
              <a:cs typeface="Times New Roman" pitchFamily="18" charset="0"/>
            </a:endParaRPr>
          </a:p>
          <a:p>
            <a:pPr marL="0" marR="0" lvl="0" indent="0" algn="r" defTabSz="914400" rtl="1" eaLnBrk="0" fontAlgn="base" latinLnBrk="0" hangingPunct="0">
              <a:lnSpc>
                <a:spcPct val="100000"/>
              </a:lnSpc>
              <a:spcBef>
                <a:spcPct val="0"/>
              </a:spcBef>
              <a:spcAft>
                <a:spcPct val="0"/>
              </a:spcAft>
              <a:buClrTx/>
              <a:buSzTx/>
              <a:buFontTx/>
              <a:buNone/>
              <a:tabLst/>
            </a:pPr>
            <a:r>
              <a:rPr kumimoji="0" lang="ar-IQ" sz="2000" b="1" i="0" u="none" strike="noStrike" cap="none" normalizeH="0" baseline="0" dirty="0" smtClean="0">
                <a:ln>
                  <a:noFill/>
                </a:ln>
                <a:solidFill>
                  <a:srgbClr val="993300"/>
                </a:solidFill>
                <a:effectLst/>
                <a:latin typeface="Times New Roman" pitchFamily="18" charset="0"/>
                <a:ea typeface="Times New Roman" pitchFamily="18" charset="0"/>
                <a:cs typeface="Times New Roman" pitchFamily="18" charset="0"/>
              </a:rPr>
              <a:t>مؤشر الانتاجية لسنة (   2012 )= ـــــــــــــــــــــــــــ * 100  = </a:t>
            </a:r>
            <a:r>
              <a:rPr kumimoji="0" lang="ar-IQ" sz="2000" b="1" i="0" u="none" strike="noStrike" cap="none" normalizeH="0" baseline="0" dirty="0" smtClean="0">
                <a:ln>
                  <a:noFill/>
                </a:ln>
                <a:solidFill>
                  <a:srgbClr val="993300"/>
                </a:solidFill>
                <a:effectLst/>
                <a:latin typeface="Times New Roman" pitchFamily="18" charset="0"/>
                <a:ea typeface="Times New Roman" pitchFamily="18" charset="0"/>
                <a:cs typeface="Times New Roman" pitchFamily="18" charset="0"/>
              </a:rPr>
              <a:t>88%</a:t>
            </a:r>
            <a:endParaRPr kumimoji="0" lang="en-US" sz="2000" b="0" i="0" u="none" strike="noStrike" cap="none" normalizeH="0" baseline="0" dirty="0" smtClean="0">
              <a:ln>
                <a:noFill/>
              </a:ln>
              <a:solidFill>
                <a:srgbClr val="993300"/>
              </a:solidFill>
              <a:effectLst/>
              <a:latin typeface="Times New Roman" pitchFamily="18" charset="0"/>
              <a:cs typeface="Times New Roman" pitchFamily="18" charset="0"/>
            </a:endParaRPr>
          </a:p>
          <a:p>
            <a:pPr marL="0" marR="0" lvl="0" indent="0" algn="r" defTabSz="914400" rtl="1" eaLnBrk="0" fontAlgn="base" latinLnBrk="0" hangingPunct="0">
              <a:lnSpc>
                <a:spcPct val="100000"/>
              </a:lnSpc>
              <a:spcBef>
                <a:spcPct val="0"/>
              </a:spcBef>
              <a:spcAft>
                <a:spcPct val="0"/>
              </a:spcAft>
              <a:buClrTx/>
              <a:buSzTx/>
              <a:buFontTx/>
              <a:buNone/>
              <a:tabLst/>
            </a:pPr>
            <a:r>
              <a:rPr kumimoji="0" lang="ar-IQ" sz="2000" b="1" i="0" u="none" strike="noStrike" cap="none" normalizeH="0" baseline="0" dirty="0" smtClean="0">
                <a:ln>
                  <a:noFill/>
                </a:ln>
                <a:solidFill>
                  <a:srgbClr val="993300"/>
                </a:solidFill>
                <a:effectLst/>
                <a:latin typeface="Times New Roman" pitchFamily="18" charset="0"/>
                <a:ea typeface="Times New Roman" pitchFamily="18" charset="0"/>
                <a:cs typeface="Times New Roman" pitchFamily="18" charset="0"/>
              </a:rPr>
              <a:t>                                                     (</a:t>
            </a:r>
            <a:r>
              <a:rPr kumimoji="0" lang="ar-IQ" sz="2000" b="1" i="0" u="none" strike="noStrike" cap="none" normalizeH="0" baseline="0" dirty="0" smtClean="0">
                <a:ln>
                  <a:noFill/>
                </a:ln>
                <a:solidFill>
                  <a:srgbClr val="993300"/>
                </a:solidFill>
                <a:effectLst/>
                <a:latin typeface="Times New Roman" pitchFamily="18" charset="0"/>
                <a:ea typeface="Times New Roman" pitchFamily="18" charset="0"/>
                <a:cs typeface="Times New Roman" pitchFamily="18" charset="0"/>
              </a:rPr>
              <a:t>0.85)</a:t>
            </a:r>
            <a:endParaRPr kumimoji="0" lang="ar-IQ" sz="2000" b="1" i="0" u="none" strike="noStrike" cap="none" normalizeH="0" baseline="0" dirty="0" smtClean="0">
              <a:ln>
                <a:noFill/>
              </a:ln>
              <a:solidFill>
                <a:srgbClr val="993300"/>
              </a:solidFill>
              <a:effectLst/>
              <a:latin typeface="Times New Roman" pitchFamily="18" charset="0"/>
              <a:ea typeface="Times New Roman" pitchFamily="18" charset="0"/>
              <a:cs typeface="Times New Roman" pitchFamily="18" charset="0"/>
            </a:endParaRPr>
          </a:p>
          <a:p>
            <a:pPr marL="0" marR="0" lvl="0" indent="0" algn="r" defTabSz="914400" rtl="1" eaLnBrk="0" fontAlgn="base" latinLnBrk="0" hangingPunct="0">
              <a:lnSpc>
                <a:spcPct val="100000"/>
              </a:lnSpc>
              <a:spcBef>
                <a:spcPct val="0"/>
              </a:spcBef>
              <a:spcAft>
                <a:spcPct val="0"/>
              </a:spcAft>
              <a:buClrTx/>
              <a:buSzTx/>
              <a:buFontTx/>
              <a:buNone/>
              <a:tabLst/>
            </a:pPr>
            <a:endParaRPr kumimoji="0" lang="ar-IQ" sz="2000" b="0" i="0" u="none" strike="noStrike" cap="none" normalizeH="0" baseline="0" dirty="0" smtClean="0">
              <a:ln>
                <a:noFill/>
              </a:ln>
              <a:solidFill>
                <a:schemeClr val="tx1"/>
              </a:solidFill>
              <a:effectLst/>
              <a:latin typeface="Times New Roman" pitchFamily="18" charset="0"/>
              <a:cs typeface="Times New Roman" pitchFamily="18" charset="0"/>
            </a:endParaRPr>
          </a:p>
        </p:txBody>
      </p:sp>
    </p:spTree>
  </p:cSld>
  <p:clrMapOvr>
    <a:masterClrMapping/>
  </p:clrMapOvr>
  <p:transition spd="slow">
    <p:cover dir="ru"/>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 y="914400"/>
            <a:ext cx="8153400" cy="5486400"/>
          </a:xfrm>
          <a:prstGeom prst="rect">
            <a:avLst/>
          </a:prstGeom>
          <a:solidFill>
            <a:srgbClr val="FFFFFF"/>
          </a:solidFill>
          <a:ln/>
          <a:effectLst>
            <a:glow rad="228600">
              <a:schemeClr val="accent1">
                <a:satMod val="175000"/>
                <a:alpha val="40000"/>
              </a:schemeClr>
            </a:glow>
            <a:outerShdw blurRad="57150" dist="38100" dir="5400000" algn="ctr" rotWithShape="0">
              <a:schemeClr val="accent3">
                <a:shade val="9000"/>
                <a:satMod val="105000"/>
                <a:alpha val="48000"/>
              </a:schemeClr>
            </a:outerShdw>
          </a:effectLst>
        </p:spPr>
        <p:style>
          <a:lnRef idx="1">
            <a:schemeClr val="accent3"/>
          </a:lnRef>
          <a:fillRef idx="2">
            <a:schemeClr val="accent3"/>
          </a:fillRef>
          <a:effectRef idx="1">
            <a:schemeClr val="accent3"/>
          </a:effectRef>
          <a:fontRef idx="minor">
            <a:schemeClr val="dk1"/>
          </a:fontRef>
        </p:style>
        <p:txBody>
          <a:bodyPr rtlCol="1"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r" rtl="1" eaLnBrk="0" fontAlgn="base" hangingPunct="0">
              <a:spcBef>
                <a:spcPct val="0"/>
              </a:spcBef>
              <a:spcAft>
                <a:spcPct val="0"/>
              </a:spcAft>
            </a:pPr>
            <a:r>
              <a:rPr lang="ar-IQ" sz="6600" b="1" dirty="0" smtClean="0">
                <a:solidFill>
                  <a:schemeClr val="tx1"/>
                </a:solidFill>
                <a:latin typeface="Arial" pitchFamily="34" charset="0"/>
                <a:ea typeface="Times New Roman" pitchFamily="18" charset="0"/>
                <a:cs typeface="Arial" pitchFamily="34" charset="0"/>
              </a:rPr>
              <a:t>       </a:t>
            </a:r>
            <a:endParaRPr lang="en-US" sz="1400" dirty="0" smtClean="0">
              <a:solidFill>
                <a:schemeClr val="tx1"/>
              </a:solidFill>
              <a:latin typeface="Arial" pitchFamily="34" charset="0"/>
              <a:cs typeface="Arial" pitchFamily="34" charset="0"/>
            </a:endParaRPr>
          </a:p>
        </p:txBody>
      </p:sp>
      <p:sp>
        <p:nvSpPr>
          <p:cNvPr id="45057" name="Rectangle 1"/>
          <p:cNvSpPr>
            <a:spLocks noChangeArrowheads="1"/>
          </p:cNvSpPr>
          <p:nvPr/>
        </p:nvSpPr>
        <p:spPr bwMode="auto">
          <a:xfrm>
            <a:off x="457200" y="990600"/>
            <a:ext cx="8001000" cy="527836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Low" defTabSz="914400" rtl="1" eaLnBrk="1" fontAlgn="base" latinLnBrk="0" hangingPunct="1">
              <a:lnSpc>
                <a:spcPct val="100000"/>
              </a:lnSpc>
              <a:spcBef>
                <a:spcPct val="0"/>
              </a:spcBef>
              <a:spcAft>
                <a:spcPct val="0"/>
              </a:spcAft>
              <a:buClrTx/>
              <a:buSzTx/>
              <a:buFontTx/>
              <a:buNone/>
              <a:tabLst/>
            </a:pPr>
            <a:r>
              <a:rPr kumimoji="0" lang="ar-IQ" sz="2800" b="1" i="0" u="sng" strike="noStrike" cap="none" normalizeH="0" baseline="0" dirty="0" smtClean="0">
                <a:ln>
                  <a:noFill/>
                </a:ln>
                <a:solidFill>
                  <a:srgbClr val="000099"/>
                </a:solidFill>
                <a:effectLst/>
                <a:latin typeface="Arial" pitchFamily="34" charset="0"/>
                <a:ea typeface="Times New Roman" pitchFamily="18" charset="0"/>
                <a:cs typeface="Arial" pitchFamily="34" charset="0"/>
              </a:rPr>
              <a:t>تغيير الانتاجية </a:t>
            </a:r>
            <a:r>
              <a:rPr kumimoji="0" lang="en-US" sz="2800" b="1" i="0" u="sng" strike="noStrike" cap="none" normalizeH="0" baseline="0" dirty="0" smtClean="0">
                <a:ln>
                  <a:noFill/>
                </a:ln>
                <a:solidFill>
                  <a:srgbClr val="000099"/>
                </a:solidFill>
                <a:effectLst/>
                <a:latin typeface="Arial" pitchFamily="34" charset="0"/>
                <a:ea typeface="Times New Roman" pitchFamily="18" charset="0"/>
                <a:cs typeface="Arial" pitchFamily="34" charset="0"/>
              </a:rPr>
              <a:t>Productivity Change    </a:t>
            </a:r>
            <a:endParaRPr kumimoji="0" lang="en-US" sz="2800" b="0" i="0" u="none" strike="noStrike" cap="none" normalizeH="0" baseline="0" dirty="0" smtClean="0">
              <a:ln>
                <a:noFill/>
              </a:ln>
              <a:solidFill>
                <a:srgbClr val="000099"/>
              </a:solidFill>
              <a:effectLst/>
              <a:latin typeface="Arial" pitchFamily="34" charset="0"/>
              <a:cs typeface="Arial" pitchFamily="34" charset="0"/>
            </a:endParaRPr>
          </a:p>
          <a:p>
            <a:pPr marL="0" marR="0" lvl="0" indent="0" algn="justLow" defTabSz="914400" rtl="1" eaLnBrk="0" fontAlgn="base" latinLnBrk="0" hangingPunct="0">
              <a:lnSpc>
                <a:spcPct val="100000"/>
              </a:lnSpc>
              <a:spcBef>
                <a:spcPct val="0"/>
              </a:spcBef>
              <a:spcAft>
                <a:spcPct val="0"/>
              </a:spcAft>
              <a:buClrTx/>
              <a:buSzTx/>
              <a:buFontTx/>
              <a:buNone/>
              <a:tabLst/>
            </a:pPr>
            <a:r>
              <a:rPr kumimoji="0" lang="ar-IQ" sz="24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ar-IQ" sz="24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ويشير الى مقدار الاختلاف  في انتاجية سنة ما-  نسبة الى انتاجية سنة سابقة او سنة الاساس والتغيير يمكن ان يكون موجبا او سالبا او صفر ( بدون تغيير ) .  ويحسب وفقا للصيغة التالية : </a:t>
            </a:r>
          </a:p>
          <a:p>
            <a:pPr marL="0" marR="0" lvl="0" indent="0" algn="justLow" defTabSz="914400" rtl="1" eaLnBrk="0" fontAlgn="base" latinLnBrk="0" hangingPunct="0">
              <a:lnSpc>
                <a:spcPct val="100000"/>
              </a:lnSpc>
              <a:spcBef>
                <a:spcPct val="0"/>
              </a:spcBef>
              <a:spcAft>
                <a:spcPct val="0"/>
              </a:spcAft>
              <a:buClrTx/>
              <a:buSzTx/>
              <a:buFontTx/>
              <a:buNone/>
              <a:tabLst/>
            </a:pPr>
            <a:endParaRPr kumimoji="0" lang="en-US" sz="16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justLow" defTabSz="914400" rtl="1" eaLnBrk="0" fontAlgn="base" latinLnBrk="0" hangingPunct="0">
              <a:lnSpc>
                <a:spcPct val="100000"/>
              </a:lnSpc>
              <a:spcBef>
                <a:spcPct val="0"/>
              </a:spcBef>
              <a:spcAft>
                <a:spcPct val="0"/>
              </a:spcAft>
              <a:buClrTx/>
              <a:buSzTx/>
              <a:buFontTx/>
              <a:buNone/>
              <a:tabLst/>
            </a:pPr>
            <a:r>
              <a:rPr kumimoji="0" lang="ar-IQ"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ar-IQ" b="1" i="0" u="none" strike="noStrike" cap="none" normalizeH="0" baseline="0" dirty="0" smtClean="0">
                <a:ln>
                  <a:noFill/>
                </a:ln>
                <a:solidFill>
                  <a:srgbClr val="993300"/>
                </a:solidFill>
                <a:effectLst/>
                <a:latin typeface="Times New Roman" pitchFamily="18" charset="0"/>
                <a:ea typeface="Times New Roman" pitchFamily="18" charset="0"/>
                <a:cs typeface="Times New Roman" pitchFamily="18" charset="0"/>
              </a:rPr>
              <a:t>الانتاجية في السنة الحالية - الانتاجية في سنة الاساس </a:t>
            </a:r>
            <a:endParaRPr kumimoji="0" lang="en-US" b="1" i="0" u="none" strike="noStrike" cap="none" normalizeH="0" baseline="0" dirty="0" smtClean="0">
              <a:ln>
                <a:noFill/>
              </a:ln>
              <a:solidFill>
                <a:srgbClr val="993300"/>
              </a:solidFill>
              <a:effectLst/>
              <a:latin typeface="Times New Roman" pitchFamily="18" charset="0"/>
              <a:cs typeface="Times New Roman" pitchFamily="18" charset="0"/>
            </a:endParaRPr>
          </a:p>
          <a:p>
            <a:pPr marL="0" marR="0" lvl="0" indent="0" algn="justLow" defTabSz="914400" rtl="1" eaLnBrk="0" fontAlgn="base" latinLnBrk="0" hangingPunct="0">
              <a:lnSpc>
                <a:spcPct val="100000"/>
              </a:lnSpc>
              <a:spcBef>
                <a:spcPct val="0"/>
              </a:spcBef>
              <a:spcAft>
                <a:spcPct val="0"/>
              </a:spcAft>
              <a:buClrTx/>
              <a:buSzTx/>
              <a:buFontTx/>
              <a:buNone/>
              <a:tabLst/>
            </a:pPr>
            <a:r>
              <a:rPr kumimoji="0" lang="ar-IQ" b="1" i="0" u="none" strike="noStrike" cap="none" normalizeH="0" baseline="0" dirty="0" smtClean="0">
                <a:ln>
                  <a:noFill/>
                </a:ln>
                <a:solidFill>
                  <a:srgbClr val="993300"/>
                </a:solidFill>
                <a:effectLst/>
                <a:latin typeface="Times New Roman" pitchFamily="18" charset="0"/>
                <a:ea typeface="Times New Roman" pitchFamily="18" charset="0"/>
                <a:cs typeface="Times New Roman" pitchFamily="18" charset="0"/>
              </a:rPr>
              <a:t>تغير الانتاجية لسنة معينة  = </a:t>
            </a:r>
            <a:r>
              <a:rPr kumimoji="0" lang="ar-IQ" b="1" i="0" u="none" strike="noStrike" cap="none" normalizeH="0" baseline="0" dirty="0" smtClean="0">
                <a:ln>
                  <a:noFill/>
                </a:ln>
                <a:solidFill>
                  <a:srgbClr val="993300"/>
                </a:solidFill>
                <a:effectLst/>
                <a:latin typeface="Times New Roman" pitchFamily="18" charset="0"/>
                <a:ea typeface="Times New Roman" pitchFamily="18" charset="0"/>
                <a:cs typeface="Times New Roman" pitchFamily="18" charset="0"/>
              </a:rPr>
              <a:t>ـــــــــــــــــــــــــــــــــــــــــــــــــــــــــــــــــــــــــــــــــــــــــــــــــــــــــــــ*100</a:t>
            </a:r>
            <a:endParaRPr kumimoji="0" lang="en-US" b="1" i="0" u="none" strike="noStrike" cap="none" normalizeH="0" baseline="0" dirty="0" smtClean="0">
              <a:ln>
                <a:noFill/>
              </a:ln>
              <a:solidFill>
                <a:srgbClr val="993300"/>
              </a:solidFill>
              <a:effectLst/>
              <a:latin typeface="Times New Roman" pitchFamily="18" charset="0"/>
              <a:cs typeface="Times New Roman" pitchFamily="18" charset="0"/>
            </a:endParaRPr>
          </a:p>
          <a:p>
            <a:pPr marL="0" marR="0" lvl="0" indent="0" algn="justLow" defTabSz="914400" rtl="1" eaLnBrk="0" fontAlgn="base" latinLnBrk="0" hangingPunct="0">
              <a:lnSpc>
                <a:spcPct val="100000"/>
              </a:lnSpc>
              <a:spcBef>
                <a:spcPct val="0"/>
              </a:spcBef>
              <a:spcAft>
                <a:spcPct val="0"/>
              </a:spcAft>
              <a:buClrTx/>
              <a:buSzTx/>
              <a:buFontTx/>
              <a:buNone/>
              <a:tabLst/>
            </a:pPr>
            <a:r>
              <a:rPr kumimoji="0" lang="ar-IQ" b="1" i="0" u="none" strike="noStrike" cap="none" normalizeH="0" baseline="0" dirty="0" smtClean="0">
                <a:ln>
                  <a:noFill/>
                </a:ln>
                <a:solidFill>
                  <a:srgbClr val="993300"/>
                </a:solidFill>
                <a:effectLst/>
                <a:latin typeface="Times New Roman" pitchFamily="18" charset="0"/>
                <a:ea typeface="Times New Roman" pitchFamily="18" charset="0"/>
                <a:cs typeface="Times New Roman" pitchFamily="18" charset="0"/>
              </a:rPr>
              <a:t>                                                          الانتاجية في سنة الاساس </a:t>
            </a:r>
          </a:p>
          <a:p>
            <a:pPr marL="0" marR="0" lvl="0" indent="0" algn="justLow" defTabSz="914400" rtl="1" eaLnBrk="0" fontAlgn="base" latinLnBrk="0" hangingPunct="0">
              <a:lnSpc>
                <a:spcPct val="100000"/>
              </a:lnSpc>
              <a:spcBef>
                <a:spcPct val="0"/>
              </a:spcBef>
              <a:spcAft>
                <a:spcPct val="0"/>
              </a:spcAft>
              <a:buClrTx/>
              <a:buSzTx/>
              <a:buFontTx/>
              <a:buNone/>
              <a:tabLst/>
            </a:pPr>
            <a:endParaRPr kumimoji="0" lang="en-US" sz="16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justLow" defTabSz="914400" rtl="1" eaLnBrk="0" fontAlgn="base" latinLnBrk="0" hangingPunct="0">
              <a:lnSpc>
                <a:spcPct val="100000"/>
              </a:lnSpc>
              <a:spcBef>
                <a:spcPct val="0"/>
              </a:spcBef>
              <a:spcAft>
                <a:spcPct val="0"/>
              </a:spcAft>
              <a:buClrTx/>
              <a:buSzTx/>
              <a:buFontTx/>
              <a:buNone/>
              <a:tabLst/>
            </a:pPr>
            <a:r>
              <a:rPr kumimoji="0" lang="ar-IQ" sz="16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ومن </a:t>
            </a:r>
            <a:r>
              <a:rPr kumimoji="0" lang="ar-IQ" sz="16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معطيات المثال </a:t>
            </a:r>
            <a:r>
              <a:rPr kumimoji="0" lang="ar-IQ" sz="16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السابق يمكن احتساب تغير الانتاجية وكما يلي :</a:t>
            </a:r>
            <a:endParaRPr kumimoji="0" lang="en-US" sz="16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justLow" defTabSz="914400" rtl="1" eaLnBrk="0" fontAlgn="base" latinLnBrk="0" hangingPunct="0">
              <a:lnSpc>
                <a:spcPct val="100000"/>
              </a:lnSpc>
              <a:spcBef>
                <a:spcPct val="0"/>
              </a:spcBef>
              <a:spcAft>
                <a:spcPct val="0"/>
              </a:spcAft>
              <a:buClrTx/>
              <a:buSzTx/>
              <a:buFontTx/>
              <a:buNone/>
              <a:tabLst/>
            </a:pPr>
            <a:r>
              <a:rPr kumimoji="0" lang="ar-IQ" sz="1700" b="1" i="0" u="none" strike="noStrike" cap="none" normalizeH="0" baseline="0" dirty="0" smtClean="0">
                <a:ln>
                  <a:noFill/>
                </a:ln>
                <a:solidFill>
                  <a:srgbClr val="000099"/>
                </a:solidFill>
                <a:effectLst/>
                <a:latin typeface="Times New Roman" pitchFamily="18" charset="0"/>
                <a:ea typeface="Times New Roman" pitchFamily="18" charset="0"/>
                <a:cs typeface="Times New Roman" pitchFamily="18" charset="0"/>
              </a:rPr>
              <a:t>                                             ( </a:t>
            </a:r>
            <a:r>
              <a:rPr kumimoji="0" lang="ar-IQ" sz="1700" b="1" i="0" u="none" strike="noStrike" cap="none" normalizeH="0" baseline="0" dirty="0" smtClean="0">
                <a:ln>
                  <a:noFill/>
                </a:ln>
                <a:solidFill>
                  <a:srgbClr val="000099"/>
                </a:solidFill>
                <a:effectLst/>
                <a:latin typeface="Times New Roman" pitchFamily="18" charset="0"/>
                <a:ea typeface="Times New Roman" pitchFamily="18" charset="0"/>
                <a:cs typeface="Times New Roman" pitchFamily="18" charset="0"/>
              </a:rPr>
              <a:t>0.80 </a:t>
            </a:r>
            <a:r>
              <a:rPr kumimoji="0" lang="ar-IQ" sz="1700" b="1" i="0" u="none" strike="noStrike" cap="none" normalizeH="0" baseline="0" dirty="0" smtClean="0">
                <a:ln>
                  <a:noFill/>
                </a:ln>
                <a:solidFill>
                  <a:srgbClr val="000099"/>
                </a:solidFill>
                <a:effectLst/>
                <a:latin typeface="Times New Roman" pitchFamily="18" charset="0"/>
                <a:ea typeface="Times New Roman" pitchFamily="18" charset="0"/>
                <a:cs typeface="Times New Roman" pitchFamily="18" charset="0"/>
              </a:rPr>
              <a:t>)  -   (</a:t>
            </a:r>
            <a:r>
              <a:rPr kumimoji="0" lang="ar-IQ" sz="1700" b="1" i="0" u="none" strike="noStrike" cap="none" normalizeH="0" baseline="0" dirty="0" smtClean="0">
                <a:ln>
                  <a:noFill/>
                </a:ln>
                <a:solidFill>
                  <a:srgbClr val="000099"/>
                </a:solidFill>
                <a:effectLst/>
                <a:latin typeface="Times New Roman" pitchFamily="18" charset="0"/>
                <a:ea typeface="Times New Roman" pitchFamily="18" charset="0"/>
                <a:cs typeface="Times New Roman" pitchFamily="18" charset="0"/>
              </a:rPr>
              <a:t>0.85)</a:t>
            </a:r>
            <a:endParaRPr kumimoji="0" lang="en-US" sz="1700" b="0" i="0" u="none" strike="noStrike" cap="none" normalizeH="0" baseline="0" dirty="0" smtClean="0">
              <a:ln>
                <a:noFill/>
              </a:ln>
              <a:solidFill>
                <a:srgbClr val="000099"/>
              </a:solidFill>
              <a:effectLst/>
              <a:latin typeface="Times New Roman" pitchFamily="18" charset="0"/>
              <a:cs typeface="Times New Roman" pitchFamily="18" charset="0"/>
            </a:endParaRPr>
          </a:p>
          <a:p>
            <a:pPr marL="0" marR="0" lvl="0" indent="0" algn="justLow" defTabSz="914400" rtl="1" eaLnBrk="0" fontAlgn="base" latinLnBrk="0" hangingPunct="0">
              <a:lnSpc>
                <a:spcPct val="100000"/>
              </a:lnSpc>
              <a:spcBef>
                <a:spcPct val="0"/>
              </a:spcBef>
              <a:spcAft>
                <a:spcPct val="0"/>
              </a:spcAft>
              <a:buClrTx/>
              <a:buSzTx/>
              <a:buFontTx/>
              <a:buNone/>
              <a:tabLst/>
            </a:pPr>
            <a:r>
              <a:rPr kumimoji="0" lang="ar-IQ" sz="1700" b="1" i="0" u="none" strike="noStrike" cap="none" normalizeH="0" baseline="0" dirty="0" smtClean="0">
                <a:ln>
                  <a:noFill/>
                </a:ln>
                <a:solidFill>
                  <a:srgbClr val="000099"/>
                </a:solidFill>
                <a:effectLst/>
                <a:latin typeface="Times New Roman" pitchFamily="18" charset="0"/>
                <a:ea typeface="Times New Roman" pitchFamily="18" charset="0"/>
                <a:cs typeface="Times New Roman" pitchFamily="18" charset="0"/>
              </a:rPr>
              <a:t>تغير الانتاجية لسنة ( 2010 ) = </a:t>
            </a:r>
            <a:r>
              <a:rPr kumimoji="0" lang="ar-IQ" sz="1700" b="1" i="0" u="none" strike="noStrike" cap="none" normalizeH="0" baseline="0" dirty="0" smtClean="0">
                <a:ln>
                  <a:noFill/>
                </a:ln>
                <a:solidFill>
                  <a:srgbClr val="000099"/>
                </a:solidFill>
                <a:effectLst/>
                <a:latin typeface="Times New Roman" pitchFamily="18" charset="0"/>
                <a:ea typeface="Times New Roman" pitchFamily="18" charset="0"/>
                <a:cs typeface="Times New Roman" pitchFamily="18" charset="0"/>
              </a:rPr>
              <a:t>ـــــــــــــــــــــــــــــــــــــــــــــــــ *100  </a:t>
            </a:r>
            <a:r>
              <a:rPr kumimoji="0" lang="ar-IQ" sz="1700" b="1" i="0" u="none" strike="noStrike" cap="none" normalizeH="0" baseline="0" dirty="0" smtClean="0">
                <a:ln>
                  <a:noFill/>
                </a:ln>
                <a:solidFill>
                  <a:srgbClr val="000099"/>
                </a:solidFill>
                <a:effectLst/>
                <a:latin typeface="Times New Roman" pitchFamily="18" charset="0"/>
                <a:ea typeface="Times New Roman" pitchFamily="18" charset="0"/>
                <a:cs typeface="Times New Roman" pitchFamily="18" charset="0"/>
              </a:rPr>
              <a:t>=    </a:t>
            </a:r>
            <a:r>
              <a:rPr kumimoji="0" lang="ar-IQ" sz="1700" b="1" i="0" u="none" strike="noStrike" cap="none" normalizeH="0" baseline="0" dirty="0" smtClean="0">
                <a:ln>
                  <a:noFill/>
                </a:ln>
                <a:solidFill>
                  <a:srgbClr val="000099"/>
                </a:solidFill>
                <a:effectLst/>
                <a:latin typeface="Times New Roman" pitchFamily="18" charset="0"/>
                <a:ea typeface="Times New Roman" pitchFamily="18" charset="0"/>
                <a:cs typeface="Times New Roman" pitchFamily="18" charset="0"/>
              </a:rPr>
              <a:t>-6%</a:t>
            </a:r>
            <a:endParaRPr kumimoji="0" lang="en-US" sz="1700" b="0" i="0" u="none" strike="noStrike" cap="none" normalizeH="0" baseline="0" dirty="0" smtClean="0">
              <a:ln>
                <a:noFill/>
              </a:ln>
              <a:solidFill>
                <a:srgbClr val="000099"/>
              </a:solidFill>
              <a:effectLst/>
              <a:latin typeface="Times New Roman" pitchFamily="18" charset="0"/>
              <a:cs typeface="Times New Roman" pitchFamily="18" charset="0"/>
            </a:endParaRPr>
          </a:p>
          <a:p>
            <a:pPr marL="0" marR="0" lvl="0" indent="0" algn="justLow" defTabSz="914400" rtl="1" eaLnBrk="0" fontAlgn="base" latinLnBrk="0" hangingPunct="0">
              <a:lnSpc>
                <a:spcPct val="100000"/>
              </a:lnSpc>
              <a:spcBef>
                <a:spcPct val="0"/>
              </a:spcBef>
              <a:spcAft>
                <a:spcPct val="0"/>
              </a:spcAft>
              <a:buClrTx/>
              <a:buSzTx/>
              <a:buFontTx/>
              <a:buNone/>
              <a:tabLst/>
            </a:pPr>
            <a:r>
              <a:rPr kumimoji="0" lang="ar-IQ" sz="1700" b="1" i="0" u="none" strike="noStrike" cap="none" normalizeH="0" baseline="0" dirty="0" smtClean="0">
                <a:ln>
                  <a:noFill/>
                </a:ln>
                <a:solidFill>
                  <a:srgbClr val="000099"/>
                </a:solidFill>
                <a:effectLst/>
                <a:latin typeface="Times New Roman" pitchFamily="18" charset="0"/>
                <a:ea typeface="Times New Roman" pitchFamily="18" charset="0"/>
                <a:cs typeface="Times New Roman" pitchFamily="18" charset="0"/>
              </a:rPr>
              <a:t>                                                    (</a:t>
            </a:r>
            <a:r>
              <a:rPr kumimoji="0" lang="ar-IQ" sz="1700" b="1" i="0" u="none" strike="noStrike" cap="none" normalizeH="0" baseline="0" dirty="0" smtClean="0">
                <a:ln>
                  <a:noFill/>
                </a:ln>
                <a:solidFill>
                  <a:srgbClr val="000099"/>
                </a:solidFill>
                <a:effectLst/>
                <a:latin typeface="Times New Roman" pitchFamily="18" charset="0"/>
                <a:ea typeface="Times New Roman" pitchFamily="18" charset="0"/>
                <a:cs typeface="Times New Roman" pitchFamily="18" charset="0"/>
              </a:rPr>
              <a:t>0.85)</a:t>
            </a:r>
            <a:endParaRPr kumimoji="0" lang="en-US" sz="1700" b="0" i="0" u="none" strike="noStrike" cap="none" normalizeH="0" baseline="0" dirty="0" smtClean="0">
              <a:ln>
                <a:noFill/>
              </a:ln>
              <a:solidFill>
                <a:srgbClr val="000099"/>
              </a:solidFill>
              <a:effectLst/>
              <a:latin typeface="Times New Roman" pitchFamily="18" charset="0"/>
              <a:cs typeface="Times New Roman" pitchFamily="18" charset="0"/>
            </a:endParaRPr>
          </a:p>
          <a:p>
            <a:pPr marL="0" marR="0" lvl="0" indent="0" algn="justLow" defTabSz="914400" rtl="1" eaLnBrk="0" fontAlgn="base" latinLnBrk="0" hangingPunct="0">
              <a:lnSpc>
                <a:spcPct val="100000"/>
              </a:lnSpc>
              <a:spcBef>
                <a:spcPct val="0"/>
              </a:spcBef>
              <a:spcAft>
                <a:spcPct val="0"/>
              </a:spcAft>
              <a:buClrTx/>
              <a:buSzTx/>
              <a:buFontTx/>
              <a:buNone/>
              <a:tabLst/>
            </a:pPr>
            <a:r>
              <a:rPr kumimoji="0" lang="ar-IQ" sz="1700" b="1" i="0" u="none" strike="noStrike" cap="none" normalizeH="0" baseline="0" dirty="0" smtClean="0">
                <a:ln>
                  <a:noFill/>
                </a:ln>
                <a:solidFill>
                  <a:srgbClr val="000099"/>
                </a:solidFill>
                <a:effectLst/>
                <a:latin typeface="Times New Roman" pitchFamily="18" charset="0"/>
                <a:ea typeface="Times New Roman" pitchFamily="18" charset="0"/>
                <a:cs typeface="Times New Roman" pitchFamily="18" charset="0"/>
              </a:rPr>
              <a:t>في حين أن </a:t>
            </a:r>
            <a:endParaRPr kumimoji="0" lang="en-US" sz="1700" b="0" i="0" u="none" strike="noStrike" cap="none" normalizeH="0" baseline="0" dirty="0" smtClean="0">
              <a:ln>
                <a:noFill/>
              </a:ln>
              <a:solidFill>
                <a:srgbClr val="000099"/>
              </a:solidFill>
              <a:effectLst/>
              <a:latin typeface="Times New Roman" pitchFamily="18" charset="0"/>
              <a:cs typeface="Times New Roman" pitchFamily="18" charset="0"/>
            </a:endParaRPr>
          </a:p>
          <a:p>
            <a:pPr marL="0" marR="0" lvl="0" indent="0" algn="justLow" defTabSz="914400" rtl="1" eaLnBrk="0" fontAlgn="base" latinLnBrk="0" hangingPunct="0">
              <a:lnSpc>
                <a:spcPct val="100000"/>
              </a:lnSpc>
              <a:spcBef>
                <a:spcPct val="0"/>
              </a:spcBef>
              <a:spcAft>
                <a:spcPct val="0"/>
              </a:spcAft>
              <a:buClrTx/>
              <a:buSzTx/>
              <a:buFontTx/>
              <a:buNone/>
              <a:tabLst/>
            </a:pPr>
            <a:r>
              <a:rPr kumimoji="0" lang="ar-IQ" sz="1700" b="1" i="0" u="none" strike="noStrike" cap="none" normalizeH="0" baseline="0" dirty="0" smtClean="0">
                <a:ln>
                  <a:noFill/>
                </a:ln>
                <a:solidFill>
                  <a:srgbClr val="000099"/>
                </a:solidFill>
                <a:effectLst/>
                <a:latin typeface="Times New Roman" pitchFamily="18" charset="0"/>
                <a:ea typeface="Times New Roman" pitchFamily="18" charset="0"/>
                <a:cs typeface="Times New Roman" pitchFamily="18" charset="0"/>
              </a:rPr>
              <a:t>                                                ( </a:t>
            </a:r>
            <a:r>
              <a:rPr kumimoji="0" lang="ar-IQ" sz="1700" b="1" i="0" u="none" strike="noStrike" cap="none" normalizeH="0" baseline="0" dirty="0" smtClean="0">
                <a:ln>
                  <a:noFill/>
                </a:ln>
                <a:solidFill>
                  <a:srgbClr val="000099"/>
                </a:solidFill>
                <a:effectLst/>
                <a:latin typeface="Times New Roman" pitchFamily="18" charset="0"/>
                <a:ea typeface="Times New Roman" pitchFamily="18" charset="0"/>
                <a:cs typeface="Times New Roman" pitchFamily="18" charset="0"/>
              </a:rPr>
              <a:t>0.75) </a:t>
            </a:r>
            <a:r>
              <a:rPr kumimoji="0" lang="ar-IQ" sz="1700" b="1" i="0" u="none" strike="noStrike" cap="none" normalizeH="0" baseline="0" dirty="0" smtClean="0">
                <a:ln>
                  <a:noFill/>
                </a:ln>
                <a:solidFill>
                  <a:srgbClr val="000099"/>
                </a:solidFill>
                <a:effectLst/>
                <a:latin typeface="Times New Roman" pitchFamily="18" charset="0"/>
                <a:ea typeface="Times New Roman" pitchFamily="18" charset="0"/>
                <a:cs typeface="Times New Roman" pitchFamily="18" charset="0"/>
              </a:rPr>
              <a:t>-   (</a:t>
            </a:r>
            <a:r>
              <a:rPr kumimoji="0" lang="ar-IQ" sz="1700" b="1" i="0" u="none" strike="noStrike" cap="none" normalizeH="0" baseline="0" dirty="0" smtClean="0">
                <a:ln>
                  <a:noFill/>
                </a:ln>
                <a:solidFill>
                  <a:srgbClr val="000099"/>
                </a:solidFill>
                <a:effectLst/>
                <a:latin typeface="Times New Roman" pitchFamily="18" charset="0"/>
                <a:ea typeface="Times New Roman" pitchFamily="18" charset="0"/>
                <a:cs typeface="Times New Roman" pitchFamily="18" charset="0"/>
              </a:rPr>
              <a:t>0.85) </a:t>
            </a:r>
            <a:endParaRPr kumimoji="0" lang="en-US" sz="1700" b="0" i="0" u="none" strike="noStrike" cap="none" normalizeH="0" baseline="0" dirty="0" smtClean="0">
              <a:ln>
                <a:noFill/>
              </a:ln>
              <a:solidFill>
                <a:srgbClr val="000099"/>
              </a:solidFill>
              <a:effectLst/>
              <a:latin typeface="Times New Roman" pitchFamily="18" charset="0"/>
              <a:cs typeface="Times New Roman" pitchFamily="18" charset="0"/>
            </a:endParaRPr>
          </a:p>
          <a:p>
            <a:pPr marL="0" marR="0" lvl="0" indent="0" algn="justLow" defTabSz="914400" rtl="1" eaLnBrk="0" fontAlgn="base" latinLnBrk="0" hangingPunct="0">
              <a:lnSpc>
                <a:spcPct val="100000"/>
              </a:lnSpc>
              <a:spcBef>
                <a:spcPct val="0"/>
              </a:spcBef>
              <a:spcAft>
                <a:spcPct val="0"/>
              </a:spcAft>
              <a:buClrTx/>
              <a:buSzTx/>
              <a:buFontTx/>
              <a:buNone/>
              <a:tabLst/>
            </a:pPr>
            <a:r>
              <a:rPr kumimoji="0" lang="ar-IQ" sz="1700" b="1" i="0" u="none" strike="noStrike" cap="none" normalizeH="0" baseline="0" dirty="0" smtClean="0">
                <a:ln>
                  <a:noFill/>
                </a:ln>
                <a:solidFill>
                  <a:srgbClr val="000099"/>
                </a:solidFill>
                <a:effectLst/>
                <a:latin typeface="Times New Roman" pitchFamily="18" charset="0"/>
                <a:ea typeface="Times New Roman" pitchFamily="18" charset="0"/>
                <a:cs typeface="Times New Roman" pitchFamily="18" charset="0"/>
              </a:rPr>
              <a:t>تغير الانتاجية لسنة (   2012 ) = </a:t>
            </a:r>
            <a:r>
              <a:rPr kumimoji="0" lang="ar-IQ" sz="1700" b="1" i="0" u="none" strike="noStrike" cap="none" normalizeH="0" baseline="0" dirty="0" smtClean="0">
                <a:ln>
                  <a:noFill/>
                </a:ln>
                <a:solidFill>
                  <a:srgbClr val="000099"/>
                </a:solidFill>
                <a:effectLst/>
                <a:latin typeface="Times New Roman" pitchFamily="18" charset="0"/>
                <a:ea typeface="Times New Roman" pitchFamily="18" charset="0"/>
                <a:cs typeface="Times New Roman" pitchFamily="18" charset="0"/>
              </a:rPr>
              <a:t>ــــــــــــــــــــــــــــــــــــــــــ *100   </a:t>
            </a:r>
            <a:r>
              <a:rPr kumimoji="0" lang="ar-IQ" sz="1700" b="1" i="0" u="none" strike="noStrike" cap="none" normalizeH="0" baseline="0" dirty="0" smtClean="0">
                <a:ln>
                  <a:noFill/>
                </a:ln>
                <a:solidFill>
                  <a:srgbClr val="000099"/>
                </a:solidFill>
                <a:effectLst/>
                <a:latin typeface="Times New Roman" pitchFamily="18" charset="0"/>
                <a:ea typeface="Times New Roman" pitchFamily="18" charset="0"/>
                <a:cs typeface="Times New Roman" pitchFamily="18" charset="0"/>
              </a:rPr>
              <a:t>=    </a:t>
            </a:r>
            <a:r>
              <a:rPr lang="ar-IQ" sz="1700" b="1" dirty="0" smtClean="0">
                <a:solidFill>
                  <a:srgbClr val="000099"/>
                </a:solidFill>
                <a:latin typeface="Times New Roman" pitchFamily="18" charset="0"/>
                <a:ea typeface="Times New Roman" pitchFamily="18" charset="0"/>
                <a:cs typeface="Times New Roman" pitchFamily="18" charset="0"/>
              </a:rPr>
              <a:t>-12 %</a:t>
            </a:r>
            <a:endParaRPr kumimoji="0" lang="en-US" sz="1700" b="0" i="0" u="none" strike="noStrike" cap="none" normalizeH="0" baseline="0" dirty="0" smtClean="0">
              <a:ln>
                <a:noFill/>
              </a:ln>
              <a:solidFill>
                <a:srgbClr val="000099"/>
              </a:solidFill>
              <a:effectLst/>
              <a:latin typeface="Times New Roman" pitchFamily="18" charset="0"/>
              <a:cs typeface="Times New Roman" pitchFamily="18" charset="0"/>
            </a:endParaRPr>
          </a:p>
          <a:p>
            <a:pPr marL="0" marR="0" lvl="0" indent="0" algn="justLow" defTabSz="914400" rtl="1" eaLnBrk="0" fontAlgn="base" latinLnBrk="0" hangingPunct="0">
              <a:lnSpc>
                <a:spcPct val="100000"/>
              </a:lnSpc>
              <a:spcBef>
                <a:spcPct val="0"/>
              </a:spcBef>
              <a:spcAft>
                <a:spcPct val="0"/>
              </a:spcAft>
              <a:buClrTx/>
              <a:buSzTx/>
              <a:buFontTx/>
              <a:buNone/>
              <a:tabLst/>
            </a:pPr>
            <a:r>
              <a:rPr kumimoji="0" lang="ar-IQ" sz="1700" b="1" i="0" u="none" strike="noStrike" cap="none" normalizeH="0" baseline="0" dirty="0" smtClean="0">
                <a:ln>
                  <a:noFill/>
                </a:ln>
                <a:solidFill>
                  <a:srgbClr val="000099"/>
                </a:solidFill>
                <a:effectLst/>
                <a:latin typeface="Times New Roman" pitchFamily="18" charset="0"/>
                <a:ea typeface="Times New Roman" pitchFamily="18" charset="0"/>
                <a:cs typeface="Times New Roman" pitchFamily="18" charset="0"/>
              </a:rPr>
              <a:t>                                                        (</a:t>
            </a:r>
            <a:r>
              <a:rPr kumimoji="0" lang="ar-IQ" sz="1700" b="1" i="0" u="none" strike="noStrike" cap="none" normalizeH="0" baseline="0" dirty="0" smtClean="0">
                <a:ln>
                  <a:noFill/>
                </a:ln>
                <a:solidFill>
                  <a:srgbClr val="000099"/>
                </a:solidFill>
                <a:effectLst/>
                <a:latin typeface="Times New Roman" pitchFamily="18" charset="0"/>
                <a:ea typeface="Times New Roman" pitchFamily="18" charset="0"/>
                <a:cs typeface="Times New Roman" pitchFamily="18" charset="0"/>
              </a:rPr>
              <a:t>0.85)</a:t>
            </a:r>
            <a:endParaRPr kumimoji="0" lang="en-US" sz="1700" b="0" i="0" u="none" strike="noStrike" cap="none" normalizeH="0" baseline="0" dirty="0" smtClean="0">
              <a:ln>
                <a:noFill/>
              </a:ln>
              <a:solidFill>
                <a:srgbClr val="000099"/>
              </a:solidFill>
              <a:effectLst/>
              <a:latin typeface="Times New Roman" pitchFamily="18" charset="0"/>
              <a:cs typeface="Times New Roman" pitchFamily="18" charset="0"/>
            </a:endParaRPr>
          </a:p>
          <a:p>
            <a:pPr marL="0" marR="0" lvl="0" indent="0" algn="justLow" defTabSz="914400" rtl="0" eaLnBrk="0" fontAlgn="base" latinLnBrk="0" hangingPunct="0">
              <a:lnSpc>
                <a:spcPct val="100000"/>
              </a:lnSpc>
              <a:spcBef>
                <a:spcPct val="0"/>
              </a:spcBef>
              <a:spcAft>
                <a:spcPct val="0"/>
              </a:spcAft>
              <a:buClrTx/>
              <a:buSzTx/>
              <a:buFontTx/>
              <a:buNone/>
              <a:tabLst/>
            </a:pPr>
            <a:endParaRPr kumimoji="0" lang="en-US" sz="1600" b="0" i="0" u="none" strike="noStrike" cap="none" normalizeH="0" baseline="0" dirty="0" smtClean="0">
              <a:ln>
                <a:noFill/>
              </a:ln>
              <a:solidFill>
                <a:schemeClr val="tx1"/>
              </a:solidFill>
              <a:effectLst/>
              <a:latin typeface="Times New Roman" pitchFamily="18" charset="0"/>
              <a:cs typeface="Times New Roman" pitchFamily="18" charset="0"/>
            </a:endParaRPr>
          </a:p>
        </p:txBody>
      </p:sp>
    </p:spTree>
  </p:cSld>
  <p:clrMapOvr>
    <a:masterClrMapping/>
  </p:clrMapOvr>
  <p:transition spd="slow">
    <p:wipe dir="d"/>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ChangeArrowheads="1"/>
          </p:cNvSpPr>
          <p:nvPr/>
        </p:nvSpPr>
        <p:spPr bwMode="auto">
          <a:xfrm>
            <a:off x="381000" y="914400"/>
            <a:ext cx="8382000" cy="541686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algn="r" rtl="1" fontAlgn="base">
              <a:spcBef>
                <a:spcPct val="0"/>
              </a:spcBef>
              <a:spcAft>
                <a:spcPct val="0"/>
              </a:spcAft>
            </a:pPr>
            <a:r>
              <a:rPr kumimoji="0" lang="ar-IQ" sz="3200" b="1" i="0" u="sng" strike="noStrike" cap="none" normalizeH="0" baseline="0" dirty="0" smtClean="0">
                <a:ln>
                  <a:noFill/>
                </a:ln>
                <a:solidFill>
                  <a:srgbClr val="800000"/>
                </a:solidFill>
                <a:effectLst/>
                <a:latin typeface="Arial" pitchFamily="34" charset="0"/>
                <a:ea typeface="Times New Roman" pitchFamily="18" charset="0"/>
                <a:cs typeface="Arial" pitchFamily="34" charset="0"/>
              </a:rPr>
              <a:t>الفاعلية والكفاءة</a:t>
            </a:r>
            <a:r>
              <a:rPr lang="en-US" sz="3200" b="1" u="sng" dirty="0" smtClean="0">
                <a:solidFill>
                  <a:srgbClr val="800000"/>
                </a:solidFill>
                <a:latin typeface="Arial" pitchFamily="34" charset="0"/>
                <a:ea typeface="Times New Roman" pitchFamily="18" charset="0"/>
                <a:cs typeface="Arial" pitchFamily="34" charset="0"/>
              </a:rPr>
              <a:t> Effectiveness  </a:t>
            </a:r>
            <a:r>
              <a:rPr lang="ar-IQ" sz="3200" b="1" u="sng" dirty="0" smtClean="0">
                <a:solidFill>
                  <a:srgbClr val="800000"/>
                </a:solidFill>
                <a:latin typeface="Arial" pitchFamily="34" charset="0"/>
                <a:ea typeface="Times New Roman" pitchFamily="18" charset="0"/>
                <a:cs typeface="Arial" pitchFamily="34" charset="0"/>
              </a:rPr>
              <a:t> </a:t>
            </a:r>
            <a:r>
              <a:rPr kumimoji="0" lang="ar-IQ" sz="3200" b="1" i="0" u="sng" strike="noStrike" cap="none" normalizeH="0" baseline="0" dirty="0" smtClean="0">
                <a:ln>
                  <a:noFill/>
                </a:ln>
                <a:solidFill>
                  <a:srgbClr val="800000"/>
                </a:solidFill>
                <a:effectLst/>
                <a:latin typeface="Arial" pitchFamily="34" charset="0"/>
                <a:ea typeface="Times New Roman" pitchFamily="18" charset="0"/>
                <a:cs typeface="Arial" pitchFamily="34" charset="0"/>
              </a:rPr>
              <a:t> </a:t>
            </a:r>
            <a:r>
              <a:rPr kumimoji="0" lang="en-US" sz="3200" b="1" i="0" u="sng" strike="noStrike" cap="none" normalizeH="0" baseline="0" dirty="0" smtClean="0">
                <a:ln>
                  <a:noFill/>
                </a:ln>
                <a:solidFill>
                  <a:srgbClr val="800000"/>
                </a:solidFill>
                <a:effectLst/>
                <a:latin typeface="Arial" pitchFamily="34" charset="0"/>
                <a:ea typeface="Times New Roman" pitchFamily="18" charset="0"/>
                <a:cs typeface="Arial" pitchFamily="34" charset="0"/>
              </a:rPr>
              <a:t>Efficiency &amp;</a:t>
            </a:r>
          </a:p>
          <a:p>
            <a:pPr marL="0" marR="0" lvl="0" indent="0" algn="justLow" defTabSz="914400" rtl="1"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1" eaLnBrk="0" fontAlgn="base" latinLnBrk="0" hangingPunct="0">
              <a:lnSpc>
                <a:spcPct val="100000"/>
              </a:lnSpc>
              <a:spcBef>
                <a:spcPct val="0"/>
              </a:spcBef>
              <a:spcAft>
                <a:spcPct val="0"/>
              </a:spcAft>
              <a:buClrTx/>
              <a:buSzTx/>
              <a:buFontTx/>
              <a:buNone/>
              <a:tabLst/>
            </a:pPr>
            <a:r>
              <a:rPr kumimoji="0" lang="ar-IQ" sz="28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ar-IQ" sz="27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أن ادارة الانتاج هي التي تهتم بتحويل المواد الاولية عبر العمليات التحويلية الى منتجات نهائية على أساس معيارين  أساسيين هما :-</a:t>
            </a:r>
          </a:p>
          <a:p>
            <a:pPr marL="0" marR="0" lvl="0" indent="0" algn="justLow" defTabSz="914400" rtl="1" eaLnBrk="0" fontAlgn="base" latinLnBrk="0" hangingPunct="0">
              <a:lnSpc>
                <a:spcPct val="100000"/>
              </a:lnSpc>
              <a:spcBef>
                <a:spcPct val="0"/>
              </a:spcBef>
              <a:spcAft>
                <a:spcPct val="0"/>
              </a:spcAft>
              <a:buClrTx/>
              <a:buSzTx/>
              <a:buFontTx/>
              <a:buNone/>
              <a:tabLst/>
            </a:pPr>
            <a:endParaRPr kumimoji="0" lang="en-US" sz="27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1" eaLnBrk="0" fontAlgn="base" latinLnBrk="0" hangingPunct="0">
              <a:lnSpc>
                <a:spcPct val="100000"/>
              </a:lnSpc>
              <a:spcBef>
                <a:spcPct val="0"/>
              </a:spcBef>
              <a:spcAft>
                <a:spcPct val="0"/>
              </a:spcAft>
              <a:buClrTx/>
              <a:buSzTx/>
              <a:buFontTx/>
              <a:buNone/>
              <a:tabLst/>
            </a:pPr>
            <a:r>
              <a:rPr kumimoji="0" lang="ar-IQ" sz="2800" b="1" i="0" u="none" strike="noStrike" cap="none" normalizeH="0" baseline="0" dirty="0" smtClean="0">
                <a:ln>
                  <a:noFill/>
                </a:ln>
                <a:solidFill>
                  <a:srgbClr val="000099"/>
                </a:solidFill>
                <a:effectLst/>
                <a:latin typeface="Arial" pitchFamily="34" charset="0"/>
                <a:ea typeface="Times New Roman" pitchFamily="18" charset="0"/>
                <a:cs typeface="Arial" pitchFamily="34" charset="0"/>
              </a:rPr>
              <a:t>   اولا :- الفاعلية –</a:t>
            </a:r>
            <a:r>
              <a:rPr kumimoji="0" lang="en-US" sz="2800" b="1" i="0" u="none" strike="noStrike" cap="none" normalizeH="0" baseline="0" dirty="0" smtClean="0">
                <a:ln>
                  <a:noFill/>
                </a:ln>
                <a:solidFill>
                  <a:srgbClr val="000099"/>
                </a:solidFill>
                <a:effectLst/>
                <a:latin typeface="Arial" pitchFamily="34" charset="0"/>
                <a:ea typeface="Times New Roman" pitchFamily="18" charset="0"/>
                <a:cs typeface="Arial" pitchFamily="34" charset="0"/>
              </a:rPr>
              <a:t>Effectiveness</a:t>
            </a:r>
            <a:r>
              <a:rPr kumimoji="0" lang="ar-IQ" sz="2800" b="1" i="0" u="none" strike="noStrike" cap="none" normalizeH="0" baseline="0" dirty="0" smtClean="0">
                <a:ln>
                  <a:noFill/>
                </a:ln>
                <a:solidFill>
                  <a:srgbClr val="000099"/>
                </a:solidFill>
                <a:effectLst/>
                <a:latin typeface="Arial" pitchFamily="34" charset="0"/>
                <a:ea typeface="Times New Roman" pitchFamily="18" charset="0"/>
                <a:cs typeface="Arial" pitchFamily="34" charset="0"/>
              </a:rPr>
              <a:t> :- تعرف الفاعلية بإنها القيام بالاشياء الصحيحة </a:t>
            </a:r>
            <a:r>
              <a:rPr kumimoji="0" lang="en-US" sz="2800" b="1" i="0" u="none" strike="noStrike" cap="none" normalizeH="0" baseline="0" dirty="0" smtClean="0">
                <a:ln>
                  <a:noFill/>
                </a:ln>
                <a:solidFill>
                  <a:srgbClr val="000099"/>
                </a:solidFill>
                <a:effectLst/>
                <a:latin typeface="Arial" pitchFamily="34" charset="0"/>
                <a:ea typeface="Times New Roman" pitchFamily="18" charset="0"/>
                <a:cs typeface="Arial" pitchFamily="34" charset="0"/>
              </a:rPr>
              <a:t>Doing Right Thing )</a:t>
            </a:r>
            <a:r>
              <a:rPr kumimoji="0" lang="ar-IQ" sz="2800" b="1" i="0" u="none" strike="noStrike" cap="none" normalizeH="0" baseline="0" dirty="0" smtClean="0">
                <a:ln>
                  <a:noFill/>
                </a:ln>
                <a:solidFill>
                  <a:srgbClr val="000099"/>
                </a:solidFill>
                <a:effectLst/>
                <a:latin typeface="Arial" pitchFamily="34" charset="0"/>
                <a:ea typeface="Times New Roman" pitchFamily="18" charset="0"/>
                <a:cs typeface="Arial" pitchFamily="34" charset="0"/>
              </a:rPr>
              <a:t> )   وهذا يعني ان الفاعلية تتحقق باختيار الغرض الصحيح ومجال الاعمال المناسب ( منتج جديد او خدمة جديدة  ) والذي يمكن أن تتميز به الشركة .</a:t>
            </a:r>
          </a:p>
          <a:p>
            <a:pPr marL="0" marR="0" lvl="0" indent="0" algn="justLow" defTabSz="914400" rtl="1" eaLnBrk="0" fontAlgn="base" latinLnBrk="0" hangingPunct="0">
              <a:lnSpc>
                <a:spcPct val="100000"/>
              </a:lnSpc>
              <a:spcBef>
                <a:spcPct val="0"/>
              </a:spcBef>
              <a:spcAft>
                <a:spcPct val="0"/>
              </a:spcAft>
              <a:buClrTx/>
              <a:buSzTx/>
              <a:buFontTx/>
              <a:buNone/>
              <a:tabLst/>
            </a:pPr>
            <a:r>
              <a:rPr kumimoji="0" lang="ar-IQ" sz="2800" b="1" i="0" u="none" strike="noStrike" cap="none" normalizeH="0" baseline="0" dirty="0" smtClean="0">
                <a:ln>
                  <a:noFill/>
                </a:ln>
                <a:effectLst/>
                <a:latin typeface="Arial" pitchFamily="34" charset="0"/>
                <a:ea typeface="Times New Roman" pitchFamily="18" charset="0"/>
                <a:cs typeface="Arial" pitchFamily="34" charset="0"/>
              </a:rPr>
              <a:t>    كما تعرف بانها</a:t>
            </a:r>
            <a:r>
              <a:rPr kumimoji="0" lang="ar-IQ" sz="3200" b="1" i="0" u="none" strike="noStrike" cap="none" normalizeH="0" baseline="0" dirty="0" smtClean="0">
                <a:ln>
                  <a:noFill/>
                </a:ln>
                <a:effectLst/>
                <a:latin typeface="Arial" pitchFamily="34" charset="0"/>
                <a:ea typeface="Times New Roman" pitchFamily="18" charset="0"/>
                <a:cs typeface="Arial" pitchFamily="34" charset="0"/>
              </a:rPr>
              <a:t> :-</a:t>
            </a:r>
          </a:p>
          <a:p>
            <a:pPr marL="0" marR="0" lvl="0" indent="0" algn="ctr" defTabSz="914400" rtl="1" eaLnBrk="0" fontAlgn="base" latinLnBrk="0" hangingPunct="0">
              <a:lnSpc>
                <a:spcPct val="100000"/>
              </a:lnSpc>
              <a:spcBef>
                <a:spcPct val="0"/>
              </a:spcBef>
              <a:spcAft>
                <a:spcPct val="0"/>
              </a:spcAft>
              <a:buClrTx/>
              <a:buSzTx/>
              <a:buFontTx/>
              <a:buNone/>
              <a:tabLst/>
            </a:pPr>
            <a:r>
              <a:rPr kumimoji="0" lang="ar-IQ" sz="3600" b="1" i="0" u="none" strike="noStrike" cap="none" normalizeH="0" baseline="0" dirty="0" smtClean="0">
                <a:ln>
                  <a:noFill/>
                </a:ln>
                <a:solidFill>
                  <a:srgbClr val="800000"/>
                </a:solidFill>
                <a:effectLst/>
                <a:latin typeface="Arial" pitchFamily="34" charset="0"/>
                <a:ea typeface="Times New Roman" pitchFamily="18" charset="0"/>
                <a:cs typeface="Arial" pitchFamily="34" charset="0"/>
              </a:rPr>
              <a:t>  (( القدرة على تحقيق الاهداف الموضوعة )) . </a:t>
            </a:r>
            <a:endParaRPr kumimoji="0" lang="en-US" sz="3600" b="0" i="0" u="none" strike="noStrike" cap="none" normalizeH="0" baseline="0" dirty="0" smtClean="0">
              <a:ln>
                <a:noFill/>
              </a:ln>
              <a:solidFill>
                <a:srgbClr val="800000"/>
              </a:solidFill>
              <a:effectLst/>
              <a:latin typeface="Arial" pitchFamily="34" charset="0"/>
              <a:cs typeface="Arial" pitchFamily="34" charset="0"/>
            </a:endParaRPr>
          </a:p>
          <a:p>
            <a:pPr marL="0" marR="0" lvl="0" indent="0" algn="ctr" defTabSz="914400" rtl="1" eaLnBrk="0" fontAlgn="base" latinLnBrk="0" hangingPunct="0">
              <a:lnSpc>
                <a:spcPct val="100000"/>
              </a:lnSpc>
              <a:spcBef>
                <a:spcPct val="0"/>
              </a:spcBef>
              <a:spcAft>
                <a:spcPct val="0"/>
              </a:spcAft>
              <a:buClrTx/>
              <a:buSzTx/>
              <a:buFontTx/>
              <a:buNone/>
              <a:tabLst/>
            </a:pPr>
            <a:r>
              <a:rPr kumimoji="0" lang="ar-IQ" sz="28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endParaRPr kumimoji="0" lang="en-US" sz="2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ransition spd="slow">
    <p:pull dir="lu"/>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838200"/>
            <a:ext cx="8534400" cy="5181600"/>
          </a:xfrm>
          <a:prstGeom prst="rect">
            <a:avLst/>
          </a:prstGeom>
          <a:solidFill>
            <a:srgbClr val="FFFFFF"/>
          </a:solidFill>
          <a:ln/>
          <a:effectLst>
            <a:outerShdw blurRad="57150" dist="38100" dir="5400000" algn="ctr" rotWithShape="0">
              <a:schemeClr val="accent3">
                <a:shade val="9000"/>
                <a:satMod val="105000"/>
                <a:alpha val="48000"/>
              </a:schemeClr>
            </a:outerShdw>
            <a:softEdge rad="127000"/>
          </a:effectLst>
        </p:spPr>
        <p:style>
          <a:lnRef idx="1">
            <a:schemeClr val="accent3"/>
          </a:lnRef>
          <a:fillRef idx="2">
            <a:schemeClr val="accent3"/>
          </a:fillRef>
          <a:effectRef idx="1">
            <a:schemeClr val="accent3"/>
          </a:effectRef>
          <a:fontRef idx="minor">
            <a:schemeClr val="dk1"/>
          </a:fontRef>
        </p:style>
        <p:txBody>
          <a:bodyPr rtlCol="1" anchor="ctr"/>
          <a:lstStyle/>
          <a:p>
            <a:pPr algn="ctr"/>
            <a:endParaRPr lang="ar-IQ" sz="4400" b="1" dirty="0"/>
          </a:p>
        </p:txBody>
      </p:sp>
      <p:sp>
        <p:nvSpPr>
          <p:cNvPr id="43009" name="Rectangle 1"/>
          <p:cNvSpPr>
            <a:spLocks noChangeArrowheads="1"/>
          </p:cNvSpPr>
          <p:nvPr/>
        </p:nvSpPr>
        <p:spPr bwMode="auto">
          <a:xfrm>
            <a:off x="2895600" y="2743200"/>
            <a:ext cx="5715000" cy="129266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ar-IQ" sz="2600" b="1" i="0" u="none" strike="noStrike" cap="none" normalizeH="0" baseline="0" dirty="0" smtClean="0">
                <a:ln>
                  <a:noFill/>
                </a:ln>
                <a:solidFill>
                  <a:srgbClr val="800000"/>
                </a:solidFill>
                <a:effectLst/>
                <a:latin typeface="Arial" pitchFamily="34" charset="0"/>
                <a:ea typeface="Times New Roman" pitchFamily="18" charset="0"/>
                <a:cs typeface="Arial" pitchFamily="34" charset="0"/>
              </a:rPr>
              <a:t>                 المخرجات الفعلية</a:t>
            </a:r>
            <a:endParaRPr kumimoji="0" lang="en-US" sz="2600" b="1" i="0" u="none" strike="noStrike" cap="none" normalizeH="0" baseline="0" dirty="0" smtClean="0">
              <a:ln>
                <a:noFill/>
              </a:ln>
              <a:solidFill>
                <a:srgbClr val="800000"/>
              </a:solidFill>
              <a:effectLst/>
              <a:latin typeface="Arial" pitchFamily="34" charset="0"/>
              <a:cs typeface="Arial" pitchFamily="34" charset="0"/>
            </a:endParaRPr>
          </a:p>
          <a:p>
            <a:pPr marL="0" marR="0" lvl="0" indent="0" algn="r" defTabSz="914400" rtl="1" eaLnBrk="0" fontAlgn="base" latinLnBrk="0" hangingPunct="0">
              <a:lnSpc>
                <a:spcPct val="100000"/>
              </a:lnSpc>
              <a:spcBef>
                <a:spcPct val="0"/>
              </a:spcBef>
              <a:spcAft>
                <a:spcPct val="0"/>
              </a:spcAft>
              <a:buClrTx/>
              <a:buSzTx/>
              <a:buFontTx/>
              <a:buNone/>
              <a:tabLst/>
            </a:pPr>
            <a:r>
              <a:rPr kumimoji="0" lang="ar-IQ" sz="2600" b="1" i="0" u="none" strike="noStrike" cap="none" normalizeH="0" baseline="0" dirty="0" smtClean="0">
                <a:ln>
                  <a:noFill/>
                </a:ln>
                <a:solidFill>
                  <a:srgbClr val="800000"/>
                </a:solidFill>
                <a:effectLst/>
                <a:latin typeface="Arial" pitchFamily="34" charset="0"/>
                <a:ea typeface="Times New Roman" pitchFamily="18" charset="0"/>
                <a:cs typeface="Arial" pitchFamily="34" charset="0"/>
              </a:rPr>
              <a:t>الفاعلية  = ـــــــــــــــــــــــــــــــــــــ</a:t>
            </a:r>
            <a:endParaRPr kumimoji="0" lang="en-US" sz="2600" b="1" i="0" u="none" strike="noStrike" cap="none" normalizeH="0" baseline="0" dirty="0" smtClean="0">
              <a:ln>
                <a:noFill/>
              </a:ln>
              <a:solidFill>
                <a:srgbClr val="800000"/>
              </a:solidFill>
              <a:effectLst/>
              <a:latin typeface="Arial" pitchFamily="34" charset="0"/>
              <a:cs typeface="Arial" pitchFamily="34" charset="0"/>
            </a:endParaRPr>
          </a:p>
          <a:p>
            <a:pPr marL="0" marR="0" lvl="0" indent="0" algn="r" defTabSz="914400" rtl="1" eaLnBrk="0" fontAlgn="base" latinLnBrk="0" hangingPunct="0">
              <a:lnSpc>
                <a:spcPct val="100000"/>
              </a:lnSpc>
              <a:spcBef>
                <a:spcPct val="0"/>
              </a:spcBef>
              <a:spcAft>
                <a:spcPct val="0"/>
              </a:spcAft>
              <a:buClrTx/>
              <a:buSzTx/>
              <a:buFontTx/>
              <a:buNone/>
              <a:tabLst/>
            </a:pPr>
            <a:r>
              <a:rPr kumimoji="0" lang="ar-IQ" sz="2600" b="1" i="0" u="none" strike="noStrike" cap="none" normalizeH="0" baseline="0" dirty="0" smtClean="0">
                <a:ln>
                  <a:noFill/>
                </a:ln>
                <a:solidFill>
                  <a:srgbClr val="800000"/>
                </a:solidFill>
                <a:effectLst/>
                <a:latin typeface="Arial" pitchFamily="34" charset="0"/>
                <a:ea typeface="Times New Roman" pitchFamily="18" charset="0"/>
                <a:cs typeface="Arial" pitchFamily="34" charset="0"/>
              </a:rPr>
              <a:t>                المخرجات المخططة</a:t>
            </a:r>
            <a:endParaRPr kumimoji="0" lang="en-US" sz="2600" b="1" i="0" u="none" strike="noStrike" cap="none" normalizeH="0" baseline="0" dirty="0" smtClean="0">
              <a:ln>
                <a:noFill/>
              </a:ln>
              <a:solidFill>
                <a:srgbClr val="800000"/>
              </a:solidFill>
              <a:effectLst/>
              <a:latin typeface="Arial" pitchFamily="34" charset="0"/>
              <a:cs typeface="Arial" pitchFamily="34" charset="0"/>
            </a:endParaRPr>
          </a:p>
        </p:txBody>
      </p:sp>
      <p:sp>
        <p:nvSpPr>
          <p:cNvPr id="43010" name="Rectangle 2"/>
          <p:cNvSpPr>
            <a:spLocks noChangeArrowheads="1"/>
          </p:cNvSpPr>
          <p:nvPr/>
        </p:nvSpPr>
        <p:spPr bwMode="auto">
          <a:xfrm>
            <a:off x="533400" y="1066801"/>
            <a:ext cx="8153400" cy="163121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justLow" rtl="1" fontAlgn="base">
              <a:spcBef>
                <a:spcPct val="0"/>
              </a:spcBef>
              <a:spcAft>
                <a:spcPct val="0"/>
              </a:spcAft>
            </a:pPr>
            <a:r>
              <a:rPr lang="ar-IQ" sz="2400" b="1" dirty="0" smtClean="0">
                <a:latin typeface="Arial" pitchFamily="34" charset="0"/>
                <a:ea typeface="Times New Roman" pitchFamily="18" charset="0"/>
                <a:cs typeface="Arial" pitchFamily="34" charset="0"/>
              </a:rPr>
              <a:t>       وفي هذا المعيار يتم تقييم الانتاج على المستوى الكلي للشركة – اي مستوى </a:t>
            </a:r>
          </a:p>
          <a:p>
            <a:pPr algn="justLow" rtl="1" fontAlgn="base">
              <a:spcBef>
                <a:spcPct val="0"/>
              </a:spcBef>
              <a:spcAft>
                <a:spcPct val="0"/>
              </a:spcAft>
            </a:pPr>
            <a:r>
              <a:rPr lang="ar-IQ" sz="2400" b="1" dirty="0" smtClean="0">
                <a:latin typeface="Arial" pitchFamily="34" charset="0"/>
                <a:ea typeface="Times New Roman" pitchFamily="18" charset="0"/>
                <a:cs typeface="Arial" pitchFamily="34" charset="0"/>
              </a:rPr>
              <a:t>تحقيق الانتاج - للسياسة  والاهداف التي  حددتها  الادارة -  </a:t>
            </a:r>
            <a:r>
              <a:rPr lang="ar-IQ" sz="2400" b="1" dirty="0" smtClean="0">
                <a:solidFill>
                  <a:srgbClr val="800000"/>
                </a:solidFill>
                <a:latin typeface="Arial" pitchFamily="34" charset="0"/>
                <a:ea typeface="Times New Roman" pitchFamily="18" charset="0"/>
                <a:cs typeface="Arial" pitchFamily="34" charset="0"/>
              </a:rPr>
              <a:t>للانتاج </a:t>
            </a:r>
            <a:r>
              <a:rPr lang="ar-IQ" sz="2400" b="1" dirty="0" smtClean="0">
                <a:latin typeface="Arial" pitchFamily="34" charset="0"/>
                <a:ea typeface="Times New Roman" pitchFamily="18" charset="0"/>
                <a:cs typeface="Arial" pitchFamily="34" charset="0"/>
              </a:rPr>
              <a:t>– كما هو هدف تحسين خدمة الزبون من خلال الالتزام بمواعيد التسليم . </a:t>
            </a:r>
          </a:p>
          <a:p>
            <a:pPr algn="justLow" rtl="1" fontAlgn="base">
              <a:spcBef>
                <a:spcPct val="0"/>
              </a:spcBef>
              <a:spcAft>
                <a:spcPct val="0"/>
              </a:spcAft>
            </a:pPr>
            <a:r>
              <a:rPr lang="ar-IQ" sz="2400" b="1" dirty="0" smtClean="0">
                <a:latin typeface="Arial" pitchFamily="34" charset="0"/>
                <a:ea typeface="Times New Roman" pitchFamily="18" charset="0"/>
                <a:cs typeface="Arial" pitchFamily="34" charset="0"/>
              </a:rPr>
              <a:t> </a:t>
            </a:r>
            <a:r>
              <a:rPr kumimoji="0" lang="ar-IQ" sz="2800" b="1" i="0" u="none" strike="noStrike" cap="none" normalizeH="0" baseline="0" dirty="0" smtClean="0">
                <a:ln>
                  <a:noFill/>
                </a:ln>
                <a:solidFill>
                  <a:srgbClr val="000099"/>
                </a:solidFill>
                <a:effectLst/>
                <a:latin typeface="Arial" pitchFamily="34" charset="0"/>
                <a:ea typeface="Times New Roman" pitchFamily="18" charset="0"/>
                <a:cs typeface="Arial" pitchFamily="34" charset="0"/>
              </a:rPr>
              <a:t>   وتقاس الفاعلية وفق القاعدة الاتية : </a:t>
            </a:r>
            <a:endParaRPr kumimoji="0" lang="ar-IQ" sz="2800" b="0" i="0" u="none" strike="noStrike" cap="none" normalizeH="0" baseline="0" dirty="0" smtClean="0">
              <a:ln>
                <a:noFill/>
              </a:ln>
              <a:solidFill>
                <a:srgbClr val="000099"/>
              </a:solidFill>
              <a:effectLst/>
              <a:latin typeface="Arial" pitchFamily="34" charset="0"/>
              <a:cs typeface="Arial" pitchFamily="34" charset="0"/>
            </a:endParaRPr>
          </a:p>
        </p:txBody>
      </p:sp>
      <p:sp>
        <p:nvSpPr>
          <p:cNvPr id="5" name="Rectangle 4"/>
          <p:cNvSpPr/>
          <p:nvPr/>
        </p:nvSpPr>
        <p:spPr>
          <a:xfrm>
            <a:off x="533400" y="4495800"/>
            <a:ext cx="8153400" cy="923330"/>
          </a:xfrm>
          <a:prstGeom prst="rect">
            <a:avLst/>
          </a:prstGeom>
        </p:spPr>
        <p:txBody>
          <a:bodyPr wrap="square">
            <a:spAutoFit/>
          </a:bodyPr>
          <a:lstStyle/>
          <a:p>
            <a:pPr algn="justLow" rtl="1"/>
            <a:r>
              <a:rPr lang="ar-IQ" sz="2800" b="1" dirty="0" smtClean="0">
                <a:latin typeface="Arial" pitchFamily="34" charset="0"/>
                <a:ea typeface="Times New Roman" pitchFamily="18" charset="0"/>
                <a:cs typeface="Arial" pitchFamily="34" charset="0"/>
              </a:rPr>
              <a:t>        </a:t>
            </a:r>
            <a:r>
              <a:rPr lang="ar-IQ" sz="2600" b="1" dirty="0" smtClean="0">
                <a:latin typeface="Arial" pitchFamily="34" charset="0"/>
                <a:ea typeface="Times New Roman" pitchFamily="18" charset="0"/>
                <a:cs typeface="Arial" pitchFamily="34" charset="0"/>
              </a:rPr>
              <a:t>ولكن بسبب الموارد المحددة – فان الفاعلية وحدها لا قد تكفي لتقييم أنتاجية الشركة. لذا لا بد من الاهتمام بمعيار آخر وهو – الكفاءة.</a:t>
            </a:r>
            <a:endParaRPr lang="ar-IQ" sz="2600" dirty="0"/>
          </a:p>
        </p:txBody>
      </p:sp>
    </p:spTree>
  </p:cSld>
  <p:clrMapOvr>
    <a:masterClrMapping/>
  </p:clrMapOvr>
  <p:transition spd="slow">
    <p:split orient="vert"/>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Rectangle 1"/>
          <p:cNvSpPr>
            <a:spLocks noChangeArrowheads="1"/>
          </p:cNvSpPr>
          <p:nvPr/>
        </p:nvSpPr>
        <p:spPr bwMode="auto">
          <a:xfrm>
            <a:off x="304800" y="609600"/>
            <a:ext cx="8382000" cy="6001643"/>
          </a:xfrm>
          <a:prstGeom prst="rect">
            <a:avLst/>
          </a:prstGeom>
          <a:solidFill>
            <a:srgbClr val="FFFFCC"/>
          </a:solidFill>
          <a:ln>
            <a:headEnd/>
            <a:tailEnd/>
          </a:ln>
          <a:effectLst>
            <a:glow rad="228600">
              <a:schemeClr val="accent1">
                <a:satMod val="175000"/>
                <a:alpha val="40000"/>
              </a:schemeClr>
            </a:glow>
            <a:outerShdw blurRad="57150" dist="38100" dir="5400000" algn="ctr" rotWithShape="0">
              <a:schemeClr val="accent3">
                <a:shade val="9000"/>
                <a:satMod val="105000"/>
                <a:alpha val="48000"/>
              </a:schemeClr>
            </a:outerShdw>
          </a:effectLst>
        </p:spPr>
        <p:style>
          <a:lnRef idx="1">
            <a:schemeClr val="accent3"/>
          </a:lnRef>
          <a:fillRef idx="2">
            <a:schemeClr val="accent3"/>
          </a:fillRef>
          <a:effectRef idx="1">
            <a:schemeClr val="accent3"/>
          </a:effectRef>
          <a:fontRef idx="minor">
            <a:schemeClr val="dk1"/>
          </a:fontRef>
        </p:style>
        <p:txBody>
          <a:bodyPr vert="horz" wrap="square" lIns="91440" tIns="45720" rIns="91440" bIns="45720" numCol="1" anchor="ctr" anchorCtr="0" compatLnSpc="1">
            <a:prstTxWarp prst="textNoShape">
              <a:avLst/>
            </a:prstTxWarp>
            <a:spAutoFit/>
          </a:bodyPr>
          <a:lstStyle/>
          <a:p>
            <a:pPr marL="0" marR="0" lvl="0" indent="0" algn="justLow" defTabSz="914400" rtl="1" eaLnBrk="1" fontAlgn="base" latinLnBrk="0" hangingPunct="1">
              <a:lnSpc>
                <a:spcPct val="100000"/>
              </a:lnSpc>
              <a:spcBef>
                <a:spcPct val="0"/>
              </a:spcBef>
              <a:spcAft>
                <a:spcPct val="0"/>
              </a:spcAft>
              <a:buClrTx/>
              <a:buSzTx/>
              <a:buFontTx/>
              <a:buNone/>
              <a:tabLst/>
            </a:pPr>
            <a:r>
              <a:rPr kumimoji="0" lang="ar-IQ" sz="2400" b="1" i="0" u="none" strike="noStrike" cap="none" normalizeH="0" baseline="0" dirty="0" smtClean="0">
                <a:ln>
                  <a:noFill/>
                </a:ln>
                <a:solidFill>
                  <a:srgbClr val="000099"/>
                </a:solidFill>
                <a:effectLst/>
                <a:latin typeface="Arial" pitchFamily="34" charset="0"/>
                <a:ea typeface="Times New Roman" pitchFamily="18" charset="0"/>
                <a:cs typeface="Arial" pitchFamily="34" charset="0"/>
              </a:rPr>
              <a:t>      ثانيا :- الكفاءة    </a:t>
            </a:r>
            <a:r>
              <a:rPr kumimoji="0" lang="en-US" sz="2400" b="1" i="0" u="none" strike="noStrike" cap="none" normalizeH="0" baseline="0" dirty="0" smtClean="0">
                <a:ln>
                  <a:noFill/>
                </a:ln>
                <a:solidFill>
                  <a:srgbClr val="000099"/>
                </a:solidFill>
                <a:effectLst/>
                <a:latin typeface="Arial" pitchFamily="34" charset="0"/>
                <a:ea typeface="Times New Roman" pitchFamily="18" charset="0"/>
                <a:cs typeface="Arial" pitchFamily="34" charset="0"/>
              </a:rPr>
              <a:t>Efficiency</a:t>
            </a:r>
            <a:r>
              <a:rPr kumimoji="0" lang="ar-IQ" sz="2400" b="1" i="0" u="none" strike="noStrike" cap="none" normalizeH="0" baseline="0" dirty="0" smtClean="0">
                <a:ln>
                  <a:noFill/>
                </a:ln>
                <a:solidFill>
                  <a:srgbClr val="000099"/>
                </a:solidFill>
                <a:effectLst/>
                <a:latin typeface="Arial" pitchFamily="34" charset="0"/>
                <a:ea typeface="Times New Roman" pitchFamily="18" charset="0"/>
                <a:cs typeface="Arial" pitchFamily="34" charset="0"/>
              </a:rPr>
              <a:t> :- تعرف الكفاءة  على انها القدرة على أستغلال الموارد أستغلالا صحيحا  لتحقيق الاهداف .  وتشير الى انجاز  الاكثر  بالاقل ( </a:t>
            </a:r>
            <a:r>
              <a:rPr kumimoji="0" lang="en-US" sz="2400" b="1" i="0" u="none" strike="noStrike" cap="none" normalizeH="0" baseline="0" dirty="0" smtClean="0">
                <a:ln>
                  <a:noFill/>
                </a:ln>
                <a:solidFill>
                  <a:srgbClr val="000099"/>
                </a:solidFill>
                <a:effectLst/>
                <a:latin typeface="Arial" pitchFamily="34" charset="0"/>
                <a:ea typeface="Times New Roman" pitchFamily="18" charset="0"/>
                <a:cs typeface="Arial" pitchFamily="34" charset="0"/>
              </a:rPr>
              <a:t>Doing More With less </a:t>
            </a:r>
            <a:r>
              <a:rPr kumimoji="0" lang="ar-IQ" sz="2400" b="1" i="0" u="none" strike="noStrike" cap="none" normalizeH="0" baseline="0" dirty="0" smtClean="0">
                <a:ln>
                  <a:noFill/>
                </a:ln>
                <a:solidFill>
                  <a:srgbClr val="000099"/>
                </a:solidFill>
                <a:effectLst/>
                <a:latin typeface="Arial" pitchFamily="34" charset="0"/>
                <a:ea typeface="Times New Roman" pitchFamily="18" charset="0"/>
                <a:cs typeface="Arial" pitchFamily="34" charset="0"/>
              </a:rPr>
              <a:t>  ) وهذا يعني أستخدام موارد اقل من اجل النتائج المتحققة . </a:t>
            </a:r>
          </a:p>
          <a:p>
            <a:pPr marL="0" marR="0" lvl="0" indent="0" algn="r" defTabSz="914400" rtl="1" eaLnBrk="1" fontAlgn="base" latinLnBrk="0" hangingPunct="1">
              <a:lnSpc>
                <a:spcPct val="100000"/>
              </a:lnSpc>
              <a:spcBef>
                <a:spcPct val="0"/>
              </a:spcBef>
              <a:spcAft>
                <a:spcPct val="0"/>
              </a:spcAft>
              <a:buClrTx/>
              <a:buSzTx/>
              <a:buFontTx/>
              <a:buNone/>
              <a:tabLst/>
            </a:pPr>
            <a:r>
              <a:rPr lang="ar-IQ" sz="2400" b="1" dirty="0" smtClean="0">
                <a:solidFill>
                  <a:srgbClr val="660033"/>
                </a:solidFill>
                <a:latin typeface="Arial" pitchFamily="34" charset="0"/>
                <a:ea typeface="Times New Roman" pitchFamily="18" charset="0"/>
                <a:cs typeface="Arial" pitchFamily="34" charset="0"/>
              </a:rPr>
              <a:t>        </a:t>
            </a:r>
            <a:r>
              <a:rPr kumimoji="0" lang="ar-IQ" sz="2400" b="1" i="0" u="none" strike="noStrike" cap="none" normalizeH="0" baseline="0" dirty="0" smtClean="0">
                <a:ln>
                  <a:noFill/>
                </a:ln>
                <a:solidFill>
                  <a:srgbClr val="660033"/>
                </a:solidFill>
                <a:effectLst/>
                <a:latin typeface="Arial" pitchFamily="34" charset="0"/>
                <a:ea typeface="Times New Roman" pitchFamily="18" charset="0"/>
                <a:cs typeface="Arial" pitchFamily="34" charset="0"/>
              </a:rPr>
              <a:t>فهي اذن العلاقة بين المنافع والكلف او بين المدخلات والمخرجات . </a:t>
            </a:r>
            <a:endParaRPr kumimoji="0" lang="en-US" sz="2400" b="0" i="0" u="none" strike="noStrike" cap="none" normalizeH="0" baseline="0" dirty="0" smtClean="0">
              <a:ln>
                <a:noFill/>
              </a:ln>
              <a:solidFill>
                <a:srgbClr val="660033"/>
              </a:solidFill>
              <a:effectLst/>
              <a:latin typeface="Arial" pitchFamily="34" charset="0"/>
              <a:cs typeface="Arial" pitchFamily="34" charset="0"/>
            </a:endParaRPr>
          </a:p>
          <a:p>
            <a:pPr marL="0" marR="0" lvl="0" indent="0" algn="r" defTabSz="914400" rtl="1" eaLnBrk="0" fontAlgn="base" latinLnBrk="0" hangingPunct="0">
              <a:lnSpc>
                <a:spcPct val="100000"/>
              </a:lnSpc>
              <a:spcBef>
                <a:spcPct val="0"/>
              </a:spcBef>
              <a:spcAft>
                <a:spcPct val="0"/>
              </a:spcAft>
              <a:buClrTx/>
              <a:buSzTx/>
              <a:buFontTx/>
              <a:buNone/>
              <a:tabLst/>
            </a:pPr>
            <a:r>
              <a:rPr kumimoji="0" lang="ar-IQ" sz="2400" b="1" i="0" u="none" strike="noStrike" cap="none" normalizeH="0" baseline="0" dirty="0" smtClean="0">
                <a:ln>
                  <a:noFill/>
                </a:ln>
                <a:effectLst/>
                <a:latin typeface="Arial" pitchFamily="34" charset="0"/>
                <a:ea typeface="Times New Roman" pitchFamily="18" charset="0"/>
                <a:cs typeface="Arial" pitchFamily="34" charset="0"/>
              </a:rPr>
              <a:t>وتقاس وفق القاعدة الاتية : </a:t>
            </a:r>
            <a:endParaRPr kumimoji="0" lang="en-US" sz="2400" b="0" i="0" u="none" strike="noStrike" cap="none" normalizeH="0" baseline="0" dirty="0" smtClean="0">
              <a:ln>
                <a:noFill/>
              </a:ln>
              <a:effectLst/>
              <a:latin typeface="Arial" pitchFamily="34" charset="0"/>
              <a:cs typeface="Arial" pitchFamily="34" charset="0"/>
            </a:endParaRPr>
          </a:p>
          <a:p>
            <a:pPr marL="0" marR="0" lvl="0" indent="0" algn="ctr" defTabSz="914400" rtl="1" eaLnBrk="0" fontAlgn="base" latinLnBrk="0" hangingPunct="0">
              <a:lnSpc>
                <a:spcPct val="100000"/>
              </a:lnSpc>
              <a:spcBef>
                <a:spcPct val="0"/>
              </a:spcBef>
              <a:spcAft>
                <a:spcPct val="0"/>
              </a:spcAft>
              <a:buClrTx/>
              <a:buSzTx/>
              <a:buFontTx/>
              <a:buNone/>
              <a:tabLst/>
            </a:pPr>
            <a:r>
              <a:rPr kumimoji="0" lang="ar-IQ" sz="24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ar-IQ" sz="2400" b="1" i="0" u="none" strike="noStrike" cap="none" normalizeH="0" baseline="0" dirty="0" smtClean="0">
                <a:ln>
                  <a:noFill/>
                </a:ln>
                <a:solidFill>
                  <a:srgbClr val="800000"/>
                </a:solidFill>
                <a:effectLst/>
                <a:latin typeface="Arial" pitchFamily="34" charset="0"/>
                <a:ea typeface="Times New Roman" pitchFamily="18" charset="0"/>
                <a:cs typeface="Arial" pitchFamily="34" charset="0"/>
              </a:rPr>
              <a:t>المخرجات الفعلية</a:t>
            </a:r>
            <a:endParaRPr kumimoji="0" lang="en-US" sz="2400" b="0" i="0" u="none" strike="noStrike" cap="none" normalizeH="0" baseline="0" dirty="0" smtClean="0">
              <a:ln>
                <a:noFill/>
              </a:ln>
              <a:solidFill>
                <a:srgbClr val="800000"/>
              </a:solidFill>
              <a:effectLst/>
              <a:latin typeface="Arial" pitchFamily="34" charset="0"/>
              <a:cs typeface="Arial" pitchFamily="34" charset="0"/>
            </a:endParaRPr>
          </a:p>
          <a:p>
            <a:pPr marL="0" marR="0" lvl="0" indent="0" algn="ctr" defTabSz="914400" rtl="1" eaLnBrk="0" fontAlgn="base" latinLnBrk="0" hangingPunct="0">
              <a:lnSpc>
                <a:spcPct val="100000"/>
              </a:lnSpc>
              <a:spcBef>
                <a:spcPct val="0"/>
              </a:spcBef>
              <a:spcAft>
                <a:spcPct val="0"/>
              </a:spcAft>
              <a:buClrTx/>
              <a:buSzTx/>
              <a:buFontTx/>
              <a:buNone/>
              <a:tabLst/>
            </a:pPr>
            <a:r>
              <a:rPr kumimoji="0" lang="ar-IQ" sz="2400" b="1" i="0" u="none" strike="noStrike" cap="none" normalizeH="0" baseline="0" dirty="0" smtClean="0">
                <a:ln>
                  <a:noFill/>
                </a:ln>
                <a:solidFill>
                  <a:srgbClr val="800000"/>
                </a:solidFill>
                <a:effectLst/>
                <a:latin typeface="Arial" pitchFamily="34" charset="0"/>
                <a:ea typeface="Times New Roman" pitchFamily="18" charset="0"/>
                <a:cs typeface="Arial" pitchFamily="34" charset="0"/>
              </a:rPr>
              <a:t>الكفاءة  = ـــــــــــــــــــــــــــــــــــ</a:t>
            </a:r>
            <a:endParaRPr kumimoji="0" lang="en-US" sz="2400" b="0" i="0" u="none" strike="noStrike" cap="none" normalizeH="0" baseline="0" dirty="0" smtClean="0">
              <a:ln>
                <a:noFill/>
              </a:ln>
              <a:solidFill>
                <a:srgbClr val="800000"/>
              </a:solidFill>
              <a:effectLst/>
              <a:latin typeface="Arial" pitchFamily="34" charset="0"/>
              <a:cs typeface="Arial" pitchFamily="34" charset="0"/>
            </a:endParaRPr>
          </a:p>
          <a:p>
            <a:pPr marL="0" marR="0" lvl="0" indent="0" algn="ctr" defTabSz="914400" rtl="1" eaLnBrk="0" fontAlgn="base" latinLnBrk="0" hangingPunct="0">
              <a:lnSpc>
                <a:spcPct val="100000"/>
              </a:lnSpc>
              <a:spcBef>
                <a:spcPct val="0"/>
              </a:spcBef>
              <a:spcAft>
                <a:spcPct val="0"/>
              </a:spcAft>
              <a:buClrTx/>
              <a:buSzTx/>
              <a:buFontTx/>
              <a:buNone/>
              <a:tabLst/>
            </a:pPr>
            <a:r>
              <a:rPr kumimoji="0" lang="ar-IQ" sz="2400" b="1" i="0" u="none" strike="noStrike" cap="none" normalizeH="0" baseline="0" dirty="0" smtClean="0">
                <a:ln>
                  <a:noFill/>
                </a:ln>
                <a:solidFill>
                  <a:srgbClr val="800000"/>
                </a:solidFill>
                <a:effectLst/>
                <a:latin typeface="Arial" pitchFamily="34" charset="0"/>
                <a:ea typeface="Times New Roman" pitchFamily="18" charset="0"/>
                <a:cs typeface="Arial" pitchFamily="34" charset="0"/>
              </a:rPr>
              <a:t>          </a:t>
            </a:r>
            <a:r>
              <a:rPr kumimoji="0" lang="ar-IQ" sz="2400" b="1" i="0" u="none" strike="noStrike" cap="none" normalizeH="0" baseline="0" dirty="0" err="1" smtClean="0">
                <a:ln>
                  <a:noFill/>
                </a:ln>
                <a:solidFill>
                  <a:srgbClr val="800000"/>
                </a:solidFill>
                <a:effectLst/>
                <a:latin typeface="Arial" pitchFamily="34" charset="0"/>
                <a:ea typeface="Times New Roman" pitchFamily="18" charset="0"/>
                <a:cs typeface="Arial" pitchFamily="34" charset="0"/>
              </a:rPr>
              <a:t>المدخلات</a:t>
            </a:r>
            <a:r>
              <a:rPr kumimoji="0" lang="ar-IQ" sz="2400" b="1" i="0" u="none" strike="noStrike" cap="none" normalizeH="0" baseline="0" dirty="0" smtClean="0">
                <a:ln>
                  <a:noFill/>
                </a:ln>
                <a:solidFill>
                  <a:srgbClr val="800000"/>
                </a:solidFill>
                <a:effectLst/>
                <a:latin typeface="Arial" pitchFamily="34" charset="0"/>
                <a:ea typeface="Times New Roman" pitchFamily="18" charset="0"/>
                <a:cs typeface="Arial" pitchFamily="34" charset="0"/>
              </a:rPr>
              <a:t> الفعلية</a:t>
            </a:r>
            <a:endParaRPr kumimoji="0" lang="en-US" sz="2400" b="0" i="0" u="none" strike="noStrike" cap="none" normalizeH="0" baseline="0" dirty="0" smtClean="0">
              <a:ln>
                <a:noFill/>
              </a:ln>
              <a:solidFill>
                <a:srgbClr val="800000"/>
              </a:solidFill>
              <a:effectLst/>
              <a:latin typeface="Arial" pitchFamily="34" charset="0"/>
              <a:cs typeface="Arial" pitchFamily="34" charset="0"/>
            </a:endParaRPr>
          </a:p>
          <a:p>
            <a:pPr marL="0" marR="0" lvl="0" indent="0" algn="r" defTabSz="914400" rtl="1" eaLnBrk="0" fontAlgn="base" latinLnBrk="0" hangingPunct="0">
              <a:lnSpc>
                <a:spcPct val="100000"/>
              </a:lnSpc>
              <a:spcBef>
                <a:spcPct val="0"/>
              </a:spcBef>
              <a:spcAft>
                <a:spcPct val="0"/>
              </a:spcAft>
              <a:buClrTx/>
              <a:buSzTx/>
              <a:buFontTx/>
              <a:buNone/>
              <a:tabLst/>
            </a:pPr>
            <a:r>
              <a:rPr kumimoji="0" lang="ar-IQ" sz="24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في هذا المعيار يتم تقييم العملية الانتاجية على المستوى الجزئي</a:t>
            </a:r>
          </a:p>
          <a:p>
            <a:pPr marL="0" marR="0" lvl="0" indent="0" algn="r" defTabSz="914400" rtl="1" eaLnBrk="0" fontAlgn="base" latinLnBrk="0" hangingPunct="0">
              <a:lnSpc>
                <a:spcPct val="100000"/>
              </a:lnSpc>
              <a:spcBef>
                <a:spcPct val="0"/>
              </a:spcBef>
              <a:spcAft>
                <a:spcPct val="0"/>
              </a:spcAft>
              <a:buClrTx/>
              <a:buSzTx/>
              <a:buFontTx/>
              <a:buNone/>
              <a:tabLst/>
            </a:pPr>
            <a:r>
              <a:rPr kumimoji="0" lang="ar-IQ" sz="24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4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Micro – level )</a:t>
            </a:r>
            <a:r>
              <a:rPr kumimoji="0" lang="ar-IQ" sz="24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endParaRPr kumimoji="0" lang="en-US"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r" defTabSz="914400" rtl="1" eaLnBrk="0" fontAlgn="base" latinLnBrk="0" hangingPunct="0">
              <a:lnSpc>
                <a:spcPct val="100000"/>
              </a:lnSpc>
              <a:spcBef>
                <a:spcPct val="0"/>
              </a:spcBef>
              <a:spcAft>
                <a:spcPct val="0"/>
              </a:spcAft>
              <a:buClrTx/>
              <a:buSzTx/>
              <a:buFontTx/>
              <a:buNone/>
              <a:tabLst/>
            </a:pPr>
            <a:r>
              <a:rPr kumimoji="0" lang="ar-IQ" sz="24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فاذا كانت الفاعلية تعطي تصور كامل وتقييم عام – فانة الكفاءة تدخل في التفاصيل لتقييم ما استخدم فعلا مقابل المتحقق . </a:t>
            </a:r>
            <a:endParaRPr kumimoji="0" lang="en-US"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1" eaLnBrk="0" fontAlgn="base" latinLnBrk="0" hangingPunct="0">
              <a:lnSpc>
                <a:spcPct val="100000"/>
              </a:lnSpc>
              <a:spcBef>
                <a:spcPct val="0"/>
              </a:spcBef>
              <a:spcAft>
                <a:spcPct val="0"/>
              </a:spcAft>
              <a:buClrTx/>
              <a:buSzTx/>
              <a:buFontTx/>
              <a:buNone/>
              <a:tabLst/>
            </a:pPr>
            <a:r>
              <a:rPr kumimoji="0" lang="ar-IQ" sz="2400" b="1" i="0" u="none" strike="noStrike" cap="none" normalizeH="0" baseline="0" dirty="0" smtClean="0">
                <a:ln>
                  <a:noFill/>
                </a:ln>
                <a:solidFill>
                  <a:srgbClr val="000099"/>
                </a:solidFill>
                <a:effectLst/>
                <a:latin typeface="Arial" pitchFamily="34" charset="0"/>
                <a:ea typeface="Times New Roman" pitchFamily="18" charset="0"/>
                <a:cs typeface="Arial" pitchFamily="34" charset="0"/>
              </a:rPr>
              <a:t>   واذا كانت النتيجة اكبر من واحد – فهذا يعني ان الكفاءة عالية .</a:t>
            </a:r>
            <a:endParaRPr kumimoji="0" lang="en-US" sz="2400" b="0" i="0" u="none" strike="noStrike" cap="none" normalizeH="0" baseline="0" dirty="0" smtClean="0">
              <a:ln>
                <a:noFill/>
              </a:ln>
              <a:solidFill>
                <a:srgbClr val="000099"/>
              </a:solidFill>
              <a:effectLst/>
              <a:latin typeface="Arial" pitchFamily="34" charset="0"/>
              <a:cs typeface="Arial" pitchFamily="34" charset="0"/>
            </a:endParaRPr>
          </a:p>
          <a:p>
            <a:pPr marL="0" marR="0" lvl="0" indent="0" algn="ctr" defTabSz="914400" rtl="1" eaLnBrk="0" fontAlgn="base" latinLnBrk="0" hangingPunct="0">
              <a:lnSpc>
                <a:spcPct val="100000"/>
              </a:lnSpc>
              <a:spcBef>
                <a:spcPct val="0"/>
              </a:spcBef>
              <a:spcAft>
                <a:spcPct val="0"/>
              </a:spcAft>
              <a:buClrTx/>
              <a:buSzTx/>
              <a:buFontTx/>
              <a:buNone/>
              <a:tabLst/>
            </a:pPr>
            <a:r>
              <a:rPr kumimoji="0" lang="ar-IQ" sz="2400" b="1" i="0" u="none" strike="noStrike" cap="none" normalizeH="0" baseline="0" dirty="0" smtClean="0">
                <a:ln>
                  <a:noFill/>
                </a:ln>
                <a:solidFill>
                  <a:srgbClr val="000099"/>
                </a:solidFill>
                <a:effectLst/>
                <a:latin typeface="Arial" pitchFamily="34" charset="0"/>
                <a:ea typeface="Times New Roman" pitchFamily="18" charset="0"/>
                <a:cs typeface="Arial" pitchFamily="34" charset="0"/>
              </a:rPr>
              <a:t> اما اذا كانت النتيجة اقل من الواحد – فهذا يعني ان الكفاءة متدنية . </a:t>
            </a:r>
            <a:endParaRPr kumimoji="0" lang="en-US" sz="2400" b="0" i="0" u="none" strike="noStrike" cap="none" normalizeH="0" baseline="0" dirty="0" smtClean="0">
              <a:ln>
                <a:noFill/>
              </a:ln>
              <a:solidFill>
                <a:srgbClr val="000099"/>
              </a:solidFill>
              <a:effectLst/>
              <a:latin typeface="Arial" pitchFamily="34" charset="0"/>
              <a:cs typeface="Arial" pitchFamily="34" charset="0"/>
            </a:endParaRPr>
          </a:p>
          <a:p>
            <a:pPr marL="0" marR="0" lvl="0" indent="0" algn="r"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ransition spd="slow">
    <p:newsflash/>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ChangeArrowheads="1"/>
          </p:cNvSpPr>
          <p:nvPr/>
        </p:nvSpPr>
        <p:spPr bwMode="auto">
          <a:xfrm>
            <a:off x="457200" y="1447800"/>
            <a:ext cx="8229600" cy="2308324"/>
          </a:xfrm>
          <a:prstGeom prst="rect">
            <a:avLst/>
          </a:prstGeom>
          <a:ln>
            <a:headEnd/>
            <a:tailEnd/>
          </a:ln>
          <a:effectLst>
            <a:glow rad="228600">
              <a:schemeClr val="accent1">
                <a:satMod val="175000"/>
                <a:alpha val="40000"/>
              </a:schemeClr>
            </a:glow>
            <a:outerShdw blurRad="57150" dist="38100" dir="5400000" algn="ctr" rotWithShape="0">
              <a:schemeClr val="accent2">
                <a:shade val="9000"/>
                <a:satMod val="105000"/>
                <a:alpha val="48000"/>
              </a:schemeClr>
            </a:outerShdw>
          </a:effectLst>
        </p:spPr>
        <p:style>
          <a:lnRef idx="1">
            <a:schemeClr val="accent2"/>
          </a:lnRef>
          <a:fillRef idx="2">
            <a:schemeClr val="accent2"/>
          </a:fillRef>
          <a:effectRef idx="1">
            <a:schemeClr val="accent2"/>
          </a:effectRef>
          <a:fontRef idx="minor">
            <a:schemeClr val="dk1"/>
          </a:fontRef>
        </p:style>
        <p:txBody>
          <a:bodyPr vert="horz" wrap="square" lIns="91440" tIns="45720" rIns="91440" bIns="45720" numCol="1" anchor="ctr" anchorCtr="0" compatLnSpc="1">
            <a:prstTxWarp prst="textNoShape">
              <a:avLst/>
            </a:prstTxWarp>
            <a:spAutoFit/>
          </a:bodyPr>
          <a:lstStyle/>
          <a:p>
            <a:pPr marL="0" marR="0" lvl="0" indent="0" algn="justLow" defTabSz="914400" rtl="1" eaLnBrk="1" fontAlgn="base" latinLnBrk="0" hangingPunct="1">
              <a:lnSpc>
                <a:spcPct val="100000"/>
              </a:lnSpc>
              <a:spcBef>
                <a:spcPct val="0"/>
              </a:spcBef>
              <a:spcAft>
                <a:spcPct val="0"/>
              </a:spcAft>
              <a:buClrTx/>
              <a:buSzTx/>
              <a:buFontTx/>
              <a:buNone/>
              <a:tabLst/>
            </a:pPr>
            <a:r>
              <a:rPr kumimoji="0" lang="ar-IQ" sz="24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يمكن القول ان الانتاجية هي ائتلاف بين الفاعلية والكفاءة , اذ ان كل من الفاعلية والكفاءة مؤشران مستقلان يعملان باتجاه واحد لنجاح المنظمة في تحقيق أهدافها . </a:t>
            </a:r>
          </a:p>
          <a:p>
            <a:pPr marL="0" marR="0" lvl="0" indent="0" algn="justLow" defTabSz="914400" rtl="1" eaLnBrk="0" fontAlgn="base" latinLnBrk="0" hangingPunct="0">
              <a:lnSpc>
                <a:spcPct val="100000"/>
              </a:lnSpc>
              <a:spcBef>
                <a:spcPct val="0"/>
              </a:spcBef>
              <a:spcAft>
                <a:spcPct val="0"/>
              </a:spcAft>
              <a:buClrTx/>
              <a:buSzTx/>
              <a:buFontTx/>
              <a:buNone/>
              <a:tabLst/>
            </a:pPr>
            <a:r>
              <a:rPr kumimoji="0" lang="ar-IQ" sz="24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وتعزى أهمية تقييم المشروع الانتاجي في أستخدام الفاعلية والكفاءة معا الى أمكانية دراسة الاهداف المتحققة ومقارنتها مع الاهداف المخططة وربطها بمدى كفاءة استغلال الموارد المتاحة ( المادية والبشرية )  . </a:t>
            </a:r>
            <a:endParaRPr kumimoji="0" lang="ar-IQ" sz="2400" b="0" i="0" u="none" strike="noStrike" cap="none" normalizeH="0" baseline="0" dirty="0" smtClean="0">
              <a:ln>
                <a:noFill/>
              </a:ln>
              <a:solidFill>
                <a:schemeClr val="tx1"/>
              </a:solidFill>
              <a:effectLst/>
              <a:latin typeface="Arial" pitchFamily="34" charset="0"/>
              <a:cs typeface="Arial" pitchFamily="34" charset="0"/>
            </a:endParaRPr>
          </a:p>
        </p:txBody>
      </p:sp>
      <p:sp>
        <p:nvSpPr>
          <p:cNvPr id="39939" name="Rectangle 3"/>
          <p:cNvSpPr>
            <a:spLocks noChangeArrowheads="1"/>
          </p:cNvSpPr>
          <p:nvPr/>
        </p:nvSpPr>
        <p:spPr bwMode="auto">
          <a:xfrm>
            <a:off x="457200" y="4191000"/>
            <a:ext cx="8077200" cy="1569660"/>
          </a:xfrm>
          <a:prstGeom prst="rect">
            <a:avLst/>
          </a:prstGeom>
          <a:ln>
            <a:headEnd/>
            <a:tailEnd/>
          </a:ln>
          <a:effectLst>
            <a:glow rad="228600">
              <a:schemeClr val="accent2">
                <a:satMod val="175000"/>
                <a:alpha val="40000"/>
              </a:schemeClr>
            </a:glow>
            <a:outerShdw blurRad="57150" dist="38100" dir="5400000" algn="ctr" rotWithShape="0">
              <a:schemeClr val="accent4">
                <a:shade val="9000"/>
                <a:satMod val="105000"/>
                <a:alpha val="48000"/>
              </a:schemeClr>
            </a:outerShdw>
          </a:effectLst>
        </p:spPr>
        <p:style>
          <a:lnRef idx="1">
            <a:schemeClr val="accent4"/>
          </a:lnRef>
          <a:fillRef idx="2">
            <a:schemeClr val="accent4"/>
          </a:fillRef>
          <a:effectRef idx="1">
            <a:schemeClr val="accent4"/>
          </a:effectRef>
          <a:fontRef idx="minor">
            <a:schemeClr val="dk1"/>
          </a:fontRef>
        </p:style>
        <p:txBody>
          <a:bodyPr vert="horz" wrap="square" lIns="91440" tIns="45720" rIns="91440" bIns="45720" numCol="1" anchor="ctr" anchorCtr="0" compatLnSpc="1">
            <a:prstTxWarp prst="textNoShape">
              <a:avLst/>
            </a:prstTxWarp>
            <a:spAutoFit/>
          </a:bodyPr>
          <a:lstStyle/>
          <a:p>
            <a:pPr marL="0" marR="0" lvl="0" indent="0" algn="justLow" defTabSz="914400" rtl="1" eaLnBrk="1" fontAlgn="base" latinLnBrk="0" hangingPunct="1">
              <a:lnSpc>
                <a:spcPct val="100000"/>
              </a:lnSpc>
              <a:spcBef>
                <a:spcPct val="0"/>
              </a:spcBef>
              <a:spcAft>
                <a:spcPct val="0"/>
              </a:spcAft>
              <a:buClrTx/>
              <a:buSzTx/>
              <a:buFontTx/>
              <a:buNone/>
              <a:tabLst/>
            </a:pPr>
            <a:r>
              <a:rPr kumimoji="0" lang="ar-IQ" sz="3200" b="1" i="0" u="none" strike="noStrike" cap="none" normalizeH="0" baseline="0" dirty="0" smtClean="0">
                <a:ln>
                  <a:noFill/>
                </a:ln>
                <a:solidFill>
                  <a:srgbClr val="800000"/>
                </a:solidFill>
                <a:effectLst/>
                <a:latin typeface="AGA Arabesque"/>
                <a:ea typeface="Times New Roman" pitchFamily="18" charset="0"/>
                <a:cs typeface="Arial" pitchFamily="34" charset="0"/>
              </a:rPr>
              <a:t>       وبذا يمكن القول ان الفاعلية :-</a:t>
            </a:r>
          </a:p>
          <a:p>
            <a:pPr marL="0" marR="0" lvl="0" indent="0" algn="justLow" defTabSz="914400" rtl="1" eaLnBrk="1" fontAlgn="base" latinLnBrk="0" hangingPunct="1">
              <a:lnSpc>
                <a:spcPct val="100000"/>
              </a:lnSpc>
              <a:spcBef>
                <a:spcPct val="0"/>
              </a:spcBef>
              <a:spcAft>
                <a:spcPct val="0"/>
              </a:spcAft>
              <a:buClrTx/>
              <a:buSzTx/>
              <a:buFontTx/>
              <a:buNone/>
              <a:tabLst/>
            </a:pPr>
            <a:r>
              <a:rPr kumimoji="0" lang="ar-IQ" sz="3200" b="1" i="0" u="none" strike="noStrike" cap="none" normalizeH="0" baseline="0" dirty="0" smtClean="0">
                <a:ln>
                  <a:noFill/>
                </a:ln>
                <a:solidFill>
                  <a:srgbClr val="800000"/>
                </a:solidFill>
                <a:effectLst/>
                <a:latin typeface="AGA Arabesque"/>
                <a:ea typeface="Times New Roman" pitchFamily="18" charset="0"/>
                <a:cs typeface="Arial" pitchFamily="34" charset="0"/>
              </a:rPr>
              <a:t>هي (( درجة تحقق الاهداف )) </a:t>
            </a:r>
            <a:r>
              <a:rPr kumimoji="0" lang="ar-IQ" sz="3200" b="1" i="0" u="none" strike="noStrike" cap="none" normalizeH="0" baseline="0" dirty="0" smtClean="0" bmk="OLE_LINK2">
                <a:ln>
                  <a:noFill/>
                </a:ln>
                <a:solidFill>
                  <a:srgbClr val="800000"/>
                </a:solidFill>
                <a:effectLst/>
                <a:latin typeface="AGA Arabesque"/>
                <a:ea typeface="Times New Roman" pitchFamily="18" charset="0"/>
                <a:cs typeface="Arial" pitchFamily="34" charset="0"/>
              </a:rPr>
              <a:t>وتقاس من خلال العلاقة بين المخرجات المتحققة للنظام وبين الاهداف المخططة . </a:t>
            </a:r>
            <a:endParaRPr kumimoji="0" lang="ar-IQ" sz="3200" b="0" i="0" u="none" strike="noStrike" cap="none" normalizeH="0" baseline="0" dirty="0" smtClean="0">
              <a:ln>
                <a:noFill/>
              </a:ln>
              <a:solidFill>
                <a:srgbClr val="800000"/>
              </a:solidFill>
              <a:effectLst/>
              <a:latin typeface="AGA Arabesque"/>
              <a:cs typeface="Arial" pitchFamily="34" charset="0"/>
            </a:endParaRPr>
          </a:p>
        </p:txBody>
      </p:sp>
      <p:sp>
        <p:nvSpPr>
          <p:cNvPr id="5" name="Rectangle 4"/>
          <p:cNvSpPr/>
          <p:nvPr/>
        </p:nvSpPr>
        <p:spPr>
          <a:xfrm rot="10800000" flipV="1">
            <a:off x="609600" y="609600"/>
            <a:ext cx="7467575" cy="769441"/>
          </a:xfrm>
          <a:prstGeom prst="rect">
            <a:avLst/>
          </a:prstGeom>
        </p:spPr>
        <p:txBody>
          <a:bodyPr wrap="square">
            <a:spAutoFit/>
          </a:bodyPr>
          <a:lstStyle/>
          <a:p>
            <a:pPr lvl="0" algn="r" rtl="1" fontAlgn="base">
              <a:spcBef>
                <a:spcPct val="0"/>
              </a:spcBef>
              <a:spcAft>
                <a:spcPct val="0"/>
              </a:spcAft>
            </a:pPr>
            <a:r>
              <a:rPr lang="ar-IQ" sz="4400" b="1" u="sng" dirty="0" smtClean="0">
                <a:solidFill>
                  <a:srgbClr val="800000"/>
                </a:solidFill>
                <a:latin typeface="Arial" pitchFamily="34" charset="0"/>
                <a:ea typeface="Times New Roman" pitchFamily="18" charset="0"/>
                <a:cs typeface="Arial" pitchFamily="34" charset="0"/>
              </a:rPr>
              <a:t>العلاقة بين الانتاجية والفاعلية والكفاءة</a:t>
            </a:r>
            <a:endParaRPr lang="ar-IQ" sz="4400" dirty="0" smtClean="0">
              <a:latin typeface="Arial" pitchFamily="34" charset="0"/>
              <a:cs typeface="Arial" pitchFamily="34" charset="0"/>
            </a:endParaRPr>
          </a:p>
        </p:txBody>
      </p:sp>
    </p:spTree>
  </p:cSld>
  <p:clrMapOvr>
    <a:masterClrMapping/>
  </p:clrMapOvr>
  <p:transition spd="slow">
    <p:wipe dir="d"/>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E:\الاتصالات الادارية\treningistvis.jpg"/>
          <p:cNvPicPr>
            <a:picLocks noChangeAspect="1" noChangeArrowheads="1"/>
          </p:cNvPicPr>
          <p:nvPr/>
        </p:nvPicPr>
        <p:blipFill>
          <a:blip r:embed="rId2"/>
          <a:srcRect/>
          <a:stretch>
            <a:fillRect/>
          </a:stretch>
        </p:blipFill>
        <p:spPr bwMode="auto">
          <a:xfrm>
            <a:off x="228600" y="4572000"/>
            <a:ext cx="8610600" cy="2133600"/>
          </a:xfrm>
          <a:prstGeom prst="rect">
            <a:avLst/>
          </a:prstGeom>
          <a:noFill/>
        </p:spPr>
      </p:pic>
      <p:pic>
        <p:nvPicPr>
          <p:cNvPr id="3" name="Picture 2"/>
          <p:cNvPicPr>
            <a:picLocks noChangeAspect="1" noChangeArrowheads="1"/>
          </p:cNvPicPr>
          <p:nvPr/>
        </p:nvPicPr>
        <p:blipFill>
          <a:blip r:embed="rId3"/>
          <a:srcRect/>
          <a:stretch>
            <a:fillRect/>
          </a:stretch>
        </p:blipFill>
        <p:spPr bwMode="auto">
          <a:xfrm>
            <a:off x="0" y="0"/>
            <a:ext cx="1752600" cy="2514600"/>
          </a:xfrm>
          <a:prstGeom prst="rect">
            <a:avLst/>
          </a:prstGeom>
          <a:noFill/>
          <a:ln w="9525">
            <a:noFill/>
            <a:miter lim="800000"/>
            <a:headEnd/>
            <a:tailEnd/>
          </a:ln>
        </p:spPr>
      </p:pic>
      <p:sp>
        <p:nvSpPr>
          <p:cNvPr id="4" name="Rectangle 4"/>
          <p:cNvSpPr>
            <a:spLocks noChangeArrowheads="1"/>
          </p:cNvSpPr>
          <p:nvPr/>
        </p:nvSpPr>
        <p:spPr bwMode="auto">
          <a:xfrm>
            <a:off x="1752600" y="152400"/>
            <a:ext cx="6324600" cy="769441"/>
          </a:xfrm>
          <a:prstGeom prst="rect">
            <a:avLst/>
          </a:prstGeom>
          <a:noFill/>
          <a:ln w="9525">
            <a:noFill/>
            <a:miter lim="800000"/>
            <a:headEnd/>
            <a:tailEnd/>
          </a:ln>
        </p:spPr>
        <p:txBody>
          <a:bodyPr wrap="square" anchor="ctr">
            <a:spAutoFit/>
          </a:bodyPr>
          <a:lstStyle/>
          <a:p>
            <a:pPr algn="ctr" rtl="1"/>
            <a:r>
              <a:rPr lang="ar-IQ" sz="4400" b="1" dirty="0">
                <a:solidFill>
                  <a:srgbClr val="000099"/>
                </a:solidFill>
                <a:latin typeface="AGA Arabesque" pitchFamily="2" charset="2"/>
                <a:ea typeface="Times New Roman" pitchFamily="18" charset="0"/>
                <a:cs typeface="Arabic Transparent" pitchFamily="2" charset="-78"/>
              </a:rPr>
              <a:t>محاضرة في </a:t>
            </a:r>
            <a:r>
              <a:rPr lang="ar-IQ" sz="4400" b="1" dirty="0" smtClean="0">
                <a:solidFill>
                  <a:srgbClr val="000099"/>
                </a:solidFill>
                <a:latin typeface="AGA Arabesque" pitchFamily="2" charset="2"/>
                <a:ea typeface="Times New Roman" pitchFamily="18" charset="0"/>
                <a:cs typeface="Arabic Transparent" pitchFamily="2" charset="-78"/>
              </a:rPr>
              <a:t>مادة إدارة العمليات</a:t>
            </a:r>
            <a:endParaRPr lang="en-US" sz="4400" b="1" dirty="0">
              <a:solidFill>
                <a:srgbClr val="000099"/>
              </a:solidFill>
              <a:latin typeface="AGA Arabesque" pitchFamily="2" charset="2"/>
              <a:ea typeface="Times New Roman" pitchFamily="18" charset="0"/>
              <a:cs typeface="Arabic Transparent" pitchFamily="2" charset="-78"/>
            </a:endParaRPr>
          </a:p>
        </p:txBody>
      </p:sp>
      <p:sp>
        <p:nvSpPr>
          <p:cNvPr id="6" name="Rectangle 5"/>
          <p:cNvSpPr>
            <a:spLocks noChangeArrowheads="1"/>
          </p:cNvSpPr>
          <p:nvPr/>
        </p:nvSpPr>
        <p:spPr bwMode="auto">
          <a:xfrm>
            <a:off x="1143000" y="990600"/>
            <a:ext cx="6705600" cy="1261884"/>
          </a:xfrm>
          <a:prstGeom prst="rect">
            <a:avLst/>
          </a:prstGeom>
          <a:noFill/>
          <a:ln w="9525">
            <a:noFill/>
            <a:miter lim="800000"/>
            <a:headEnd/>
            <a:tailEnd/>
          </a:ln>
        </p:spPr>
        <p:txBody>
          <a:bodyPr wrap="square" anchor="ctr">
            <a:spAutoFit/>
          </a:bodyPr>
          <a:lstStyle/>
          <a:p>
            <a:pPr algn="ctr" rtl="1"/>
            <a:r>
              <a:rPr lang="ar-IQ" sz="4400" b="1" dirty="0" smtClean="0">
                <a:solidFill>
                  <a:srgbClr val="800000"/>
                </a:solidFill>
                <a:latin typeface="Arial" pitchFamily="34" charset="0"/>
                <a:ea typeface="Times New Roman" pitchFamily="18" charset="0"/>
                <a:cs typeface="Arial" pitchFamily="34" charset="0"/>
              </a:rPr>
              <a:t>الانتاج والانتاجية</a:t>
            </a:r>
          </a:p>
          <a:p>
            <a:pPr algn="ctr" rtl="1"/>
            <a:r>
              <a:rPr lang="en-US" sz="2800" b="1" dirty="0" smtClean="0">
                <a:solidFill>
                  <a:srgbClr val="800000"/>
                </a:solidFill>
                <a:latin typeface="Arial" pitchFamily="34" charset="0"/>
                <a:cs typeface="Arial" pitchFamily="34" charset="0"/>
              </a:rPr>
              <a:t> </a:t>
            </a:r>
            <a:r>
              <a:rPr lang="en-US" sz="3200" b="1" dirty="0" smtClean="0">
                <a:solidFill>
                  <a:srgbClr val="800000"/>
                </a:solidFill>
                <a:latin typeface="Arial" pitchFamily="34" charset="0"/>
                <a:cs typeface="Arial" pitchFamily="34" charset="0"/>
              </a:rPr>
              <a:t>Production And Productivity </a:t>
            </a:r>
            <a:r>
              <a:rPr lang="ar-IQ" sz="3200" b="1" dirty="0" smtClean="0">
                <a:solidFill>
                  <a:srgbClr val="800000"/>
                </a:solidFill>
                <a:latin typeface="Arial" pitchFamily="34" charset="0"/>
                <a:ea typeface="Times New Roman" pitchFamily="18" charset="0"/>
                <a:cs typeface="Arial" pitchFamily="34" charset="0"/>
              </a:rPr>
              <a:t>  </a:t>
            </a:r>
            <a:endParaRPr lang="en-US" sz="3200" b="1" dirty="0">
              <a:solidFill>
                <a:srgbClr val="800000"/>
              </a:solidFill>
              <a:latin typeface="Arial" pitchFamily="34" charset="0"/>
              <a:ea typeface="Times New Roman" pitchFamily="18" charset="0"/>
              <a:cs typeface="Arial" pitchFamily="34" charset="0"/>
            </a:endParaRPr>
          </a:p>
        </p:txBody>
      </p:sp>
      <p:sp>
        <p:nvSpPr>
          <p:cNvPr id="7" name="Rectangle 4"/>
          <p:cNvSpPr>
            <a:spLocks noChangeArrowheads="1"/>
          </p:cNvSpPr>
          <p:nvPr/>
        </p:nvSpPr>
        <p:spPr bwMode="auto">
          <a:xfrm>
            <a:off x="762000" y="2514600"/>
            <a:ext cx="7543800" cy="584775"/>
          </a:xfrm>
          <a:prstGeom prst="rect">
            <a:avLst/>
          </a:prstGeom>
          <a:noFill/>
          <a:ln w="9525">
            <a:noFill/>
            <a:miter lim="800000"/>
            <a:headEnd/>
            <a:tailEnd/>
          </a:ln>
          <a:effectLst/>
        </p:spPr>
        <p:txBody>
          <a:bodyPr anchor="ctr">
            <a:spAutoFit/>
          </a:bodyPr>
          <a:lstStyle/>
          <a:p>
            <a:pPr algn="ctr" rtl="1">
              <a:defRPr/>
            </a:pPr>
            <a:r>
              <a:rPr lang="ar-IQ" sz="3200" b="1" dirty="0">
                <a:latin typeface="+mn-lt"/>
                <a:ea typeface="Times New Roman" pitchFamily="18" charset="0"/>
                <a:cs typeface="Arabic Transparent" pitchFamily="2" charset="-78"/>
              </a:rPr>
              <a:t>مقدمة الى طلبة قسم إدارة </a:t>
            </a:r>
            <a:r>
              <a:rPr lang="ar-IQ" sz="3200" b="1" dirty="0" smtClean="0">
                <a:latin typeface="+mn-lt"/>
                <a:ea typeface="Times New Roman" pitchFamily="18" charset="0"/>
                <a:cs typeface="Arabic Transparent" pitchFamily="2" charset="-78"/>
              </a:rPr>
              <a:t>المواد/ </a:t>
            </a:r>
            <a:r>
              <a:rPr lang="ar-IQ" sz="3200" b="1" dirty="0">
                <a:latin typeface="+mn-lt"/>
                <a:ea typeface="Times New Roman" pitchFamily="18" charset="0"/>
                <a:cs typeface="Arabic Transparent" pitchFamily="2" charset="-78"/>
              </a:rPr>
              <a:t>المرحلة الثانية </a:t>
            </a:r>
            <a:endParaRPr lang="en-US" sz="3200" b="1" dirty="0">
              <a:cs typeface="Arabic Transparent" pitchFamily="2" charset="-78"/>
            </a:endParaRPr>
          </a:p>
        </p:txBody>
      </p:sp>
      <p:sp>
        <p:nvSpPr>
          <p:cNvPr id="8" name="Rectangle 4"/>
          <p:cNvSpPr>
            <a:spLocks noChangeArrowheads="1"/>
          </p:cNvSpPr>
          <p:nvPr/>
        </p:nvSpPr>
        <p:spPr bwMode="auto">
          <a:xfrm>
            <a:off x="381000" y="3048000"/>
            <a:ext cx="8229600" cy="1661993"/>
          </a:xfrm>
          <a:prstGeom prst="rect">
            <a:avLst/>
          </a:prstGeom>
          <a:noFill/>
          <a:ln w="9525">
            <a:noFill/>
            <a:miter lim="800000"/>
            <a:headEnd/>
            <a:tailEnd/>
          </a:ln>
          <a:effectLst/>
        </p:spPr>
        <p:txBody>
          <a:bodyPr wrap="square" anchor="ctr">
            <a:spAutoFit/>
          </a:bodyPr>
          <a:lstStyle/>
          <a:p>
            <a:pPr algn="ctr" rtl="1">
              <a:defRPr/>
            </a:pPr>
            <a:r>
              <a:rPr lang="ar-IQ" sz="4800" b="1" dirty="0" smtClean="0">
                <a:solidFill>
                  <a:srgbClr val="800000"/>
                </a:solidFill>
                <a:latin typeface="Arial" pitchFamily="34" charset="0"/>
                <a:ea typeface="Times New Roman" pitchFamily="18" charset="0"/>
                <a:cs typeface="Arial" pitchFamily="34" charset="0"/>
              </a:rPr>
              <a:t>إعداد </a:t>
            </a:r>
          </a:p>
          <a:p>
            <a:pPr algn="ctr" rtl="1">
              <a:defRPr/>
            </a:pPr>
            <a:r>
              <a:rPr lang="ar-SA" sz="5400" b="1" dirty="0" smtClean="0">
                <a:solidFill>
                  <a:srgbClr val="000099"/>
                </a:solidFill>
                <a:latin typeface="Arial" pitchFamily="34" charset="0"/>
                <a:ea typeface="Times New Roman" pitchFamily="18" charset="0"/>
                <a:cs typeface="Arial" pitchFamily="34" charset="0"/>
              </a:rPr>
              <a:t>إنعام </a:t>
            </a:r>
            <a:r>
              <a:rPr lang="ar-SA" sz="5400" b="1" dirty="0">
                <a:solidFill>
                  <a:srgbClr val="000099"/>
                </a:solidFill>
                <a:latin typeface="Arial" pitchFamily="34" charset="0"/>
                <a:ea typeface="Times New Roman" pitchFamily="18" charset="0"/>
                <a:cs typeface="Arial" pitchFamily="34" charset="0"/>
              </a:rPr>
              <a:t>ذياب شناوة </a:t>
            </a:r>
            <a:r>
              <a:rPr lang="ar-SA" sz="5400" b="1" dirty="0">
                <a:solidFill>
                  <a:srgbClr val="000099"/>
                </a:solidFill>
                <a:latin typeface="Copperplate Gothic Bold" pitchFamily="34" charset="0"/>
                <a:ea typeface="Times New Roman" pitchFamily="18" charset="0"/>
                <a:cs typeface="+mj-cs"/>
              </a:rPr>
              <a:t>العلي</a:t>
            </a:r>
            <a:endParaRPr lang="en-US" sz="5400" b="1" dirty="0">
              <a:solidFill>
                <a:srgbClr val="000099"/>
              </a:solidFill>
              <a:cs typeface="+mj-cs"/>
            </a:endParaRPr>
          </a:p>
        </p:txBody>
      </p:sp>
      <p:sp>
        <p:nvSpPr>
          <p:cNvPr id="9" name="Rectangle 4"/>
          <p:cNvSpPr>
            <a:spLocks noChangeArrowheads="1"/>
          </p:cNvSpPr>
          <p:nvPr/>
        </p:nvSpPr>
        <p:spPr bwMode="auto">
          <a:xfrm>
            <a:off x="6400800" y="838200"/>
            <a:ext cx="1828800" cy="584775"/>
          </a:xfrm>
          <a:prstGeom prst="rect">
            <a:avLst/>
          </a:prstGeom>
          <a:noFill/>
          <a:ln w="9525">
            <a:noFill/>
            <a:miter lim="800000"/>
            <a:headEnd/>
            <a:tailEnd/>
          </a:ln>
        </p:spPr>
        <p:txBody>
          <a:bodyPr wrap="square" anchor="ctr">
            <a:spAutoFit/>
          </a:bodyPr>
          <a:lstStyle/>
          <a:p>
            <a:pPr algn="ctr" rtl="1"/>
            <a:r>
              <a:rPr lang="ar-IQ" sz="3200" b="1" dirty="0" smtClean="0">
                <a:latin typeface="AGA Arabesque" pitchFamily="2" charset="2"/>
                <a:ea typeface="Times New Roman" pitchFamily="18" charset="0"/>
                <a:cs typeface="Arabic Transparent" pitchFamily="2" charset="-78"/>
              </a:rPr>
              <a:t>بعنوان</a:t>
            </a:r>
          </a:p>
        </p:txBody>
      </p:sp>
    </p:spTree>
  </p:cSld>
  <p:clrMapOvr>
    <a:masterClrMapping/>
  </p:clrMapOvr>
  <p:transition spd="slow">
    <p:wipe dir="d"/>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Rectangle 1"/>
          <p:cNvSpPr>
            <a:spLocks noChangeArrowheads="1"/>
          </p:cNvSpPr>
          <p:nvPr/>
        </p:nvSpPr>
        <p:spPr bwMode="auto">
          <a:xfrm>
            <a:off x="533400" y="762000"/>
            <a:ext cx="8077200" cy="304698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Low" defTabSz="914400" rtl="1" eaLnBrk="1" fontAlgn="base" latinLnBrk="0" hangingPunct="1">
              <a:lnSpc>
                <a:spcPct val="100000"/>
              </a:lnSpc>
              <a:spcBef>
                <a:spcPct val="0"/>
              </a:spcBef>
              <a:spcAft>
                <a:spcPct val="0"/>
              </a:spcAft>
              <a:buClrTx/>
              <a:buSzTx/>
              <a:buFontTx/>
              <a:buNone/>
              <a:tabLst/>
            </a:pPr>
            <a:r>
              <a:rPr kumimoji="0" lang="ar-IQ" sz="24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بتعبير اخر – ان الفاعلية – هي مقياس لمدى أستغلال المشروع لموارده لتحقيق النتائج .وتتحقق الفاعلية – بتحقق أعلى النتائج مع اقل كلفة للمواد . اي ان مقياس الفاعلية ينبغي ان ياخذ بالحسبان ما يلي :- </a:t>
            </a:r>
            <a:endParaRPr kumimoji="0" lang="en-US"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1" eaLnBrk="0" fontAlgn="base" latinLnBrk="0" hangingPunct="0">
              <a:lnSpc>
                <a:spcPct val="100000"/>
              </a:lnSpc>
              <a:spcBef>
                <a:spcPct val="0"/>
              </a:spcBef>
              <a:spcAft>
                <a:spcPct val="0"/>
              </a:spcAft>
              <a:buClrTx/>
              <a:buSzTx/>
              <a:buFontTx/>
              <a:buNone/>
              <a:tabLst/>
            </a:pPr>
            <a:r>
              <a:rPr kumimoji="0" lang="ar-IQ" sz="2400" b="1" i="0" u="none" strike="noStrike" cap="none" normalizeH="0" baseline="0" dirty="0" smtClean="0">
                <a:ln>
                  <a:noFill/>
                </a:ln>
                <a:solidFill>
                  <a:srgbClr val="000099"/>
                </a:solidFill>
                <a:effectLst/>
                <a:latin typeface="Arial" pitchFamily="34" charset="0"/>
                <a:ea typeface="Times New Roman" pitchFamily="18" charset="0"/>
                <a:cs typeface="Arial" pitchFamily="34" charset="0"/>
              </a:rPr>
              <a:t>1- كلف تشغيل النظام .</a:t>
            </a:r>
            <a:endParaRPr kumimoji="0" lang="en-US" sz="2400" b="0" i="0" u="none" strike="noStrike" cap="none" normalizeH="0" baseline="0" dirty="0" smtClean="0">
              <a:ln>
                <a:noFill/>
              </a:ln>
              <a:solidFill>
                <a:srgbClr val="000099"/>
              </a:solidFill>
              <a:effectLst/>
              <a:latin typeface="Arial" pitchFamily="34" charset="0"/>
              <a:cs typeface="Arial" pitchFamily="34" charset="0"/>
            </a:endParaRPr>
          </a:p>
          <a:p>
            <a:pPr marL="0" marR="0" lvl="0" indent="0" algn="justLow" defTabSz="914400" rtl="1" eaLnBrk="0" fontAlgn="base" latinLnBrk="0" hangingPunct="0">
              <a:lnSpc>
                <a:spcPct val="100000"/>
              </a:lnSpc>
              <a:spcBef>
                <a:spcPct val="0"/>
              </a:spcBef>
              <a:spcAft>
                <a:spcPct val="0"/>
              </a:spcAft>
              <a:buClrTx/>
              <a:buSzTx/>
              <a:buFontTx/>
              <a:buNone/>
              <a:tabLst/>
            </a:pPr>
            <a:r>
              <a:rPr kumimoji="0" lang="ar-IQ" sz="2400" b="1" i="0" u="none" strike="noStrike" cap="none" normalizeH="0" baseline="0" dirty="0" smtClean="0">
                <a:ln>
                  <a:noFill/>
                </a:ln>
                <a:solidFill>
                  <a:srgbClr val="000099"/>
                </a:solidFill>
                <a:effectLst/>
                <a:latin typeface="Arial" pitchFamily="34" charset="0"/>
                <a:ea typeface="Times New Roman" pitchFamily="18" charset="0"/>
                <a:cs typeface="Arial" pitchFamily="34" charset="0"/>
              </a:rPr>
              <a:t>2- جودة المخرجات .</a:t>
            </a:r>
          </a:p>
          <a:p>
            <a:pPr marL="0" marR="0" lvl="0" indent="0" algn="justLow" defTabSz="914400" rtl="1" eaLnBrk="0" fontAlgn="base" latinLnBrk="0" hangingPunct="0">
              <a:lnSpc>
                <a:spcPct val="100000"/>
              </a:lnSpc>
              <a:spcBef>
                <a:spcPct val="0"/>
              </a:spcBef>
              <a:spcAft>
                <a:spcPct val="0"/>
              </a:spcAft>
              <a:buClrTx/>
              <a:buSzTx/>
              <a:buFontTx/>
              <a:buNone/>
              <a:tabLst/>
            </a:pPr>
            <a:r>
              <a:rPr kumimoji="0" lang="ar-IQ" sz="2400" b="1" i="0" u="none" strike="noStrike" cap="none" normalizeH="0" baseline="0" dirty="0" smtClean="0">
                <a:ln>
                  <a:noFill/>
                </a:ln>
                <a:solidFill>
                  <a:srgbClr val="000099"/>
                </a:solidFill>
                <a:effectLst/>
                <a:latin typeface="Arial" pitchFamily="34" charset="0"/>
                <a:ea typeface="Times New Roman" pitchFamily="18" charset="0"/>
                <a:cs typeface="Arial" pitchFamily="34" charset="0"/>
              </a:rPr>
              <a:t>3-معدل الانتاج والطاقة الانتاجية .</a:t>
            </a:r>
            <a:endParaRPr kumimoji="0" lang="en-US" sz="2400" b="0" i="0" u="none" strike="noStrike" cap="none" normalizeH="0" baseline="0" dirty="0" smtClean="0">
              <a:ln>
                <a:noFill/>
              </a:ln>
              <a:solidFill>
                <a:srgbClr val="000099"/>
              </a:solidFill>
              <a:effectLst/>
              <a:latin typeface="Arial" pitchFamily="34" charset="0"/>
              <a:cs typeface="Arial" pitchFamily="34" charset="0"/>
            </a:endParaRPr>
          </a:p>
          <a:p>
            <a:pPr marL="0" marR="0" lvl="0" indent="0" algn="justLow" defTabSz="914400" rtl="1" eaLnBrk="0" fontAlgn="base" latinLnBrk="0" hangingPunct="0">
              <a:lnSpc>
                <a:spcPct val="100000"/>
              </a:lnSpc>
              <a:spcBef>
                <a:spcPct val="0"/>
              </a:spcBef>
              <a:spcAft>
                <a:spcPct val="0"/>
              </a:spcAft>
              <a:buClrTx/>
              <a:buSzTx/>
              <a:buFontTx/>
              <a:buNone/>
              <a:tabLst/>
            </a:pPr>
            <a:r>
              <a:rPr kumimoji="0" lang="ar-IQ" sz="2400" b="1" i="0" u="none" strike="noStrike" cap="none" normalizeH="0" baseline="0" dirty="0" smtClean="0">
                <a:ln>
                  <a:noFill/>
                </a:ln>
                <a:solidFill>
                  <a:srgbClr val="000099"/>
                </a:solidFill>
                <a:effectLst/>
                <a:latin typeface="Arial" pitchFamily="34" charset="0"/>
                <a:ea typeface="Times New Roman" pitchFamily="18" charset="0"/>
                <a:cs typeface="Arial" pitchFamily="34" charset="0"/>
              </a:rPr>
              <a:t>4-المرونة في التعديل وفقا للظروف المتغيرة .</a:t>
            </a:r>
            <a:endParaRPr kumimoji="0" lang="en-US" sz="2400" b="0" i="0" u="none" strike="noStrike" cap="none" normalizeH="0" baseline="0" dirty="0" smtClean="0">
              <a:ln>
                <a:noFill/>
              </a:ln>
              <a:solidFill>
                <a:srgbClr val="000099"/>
              </a:solidFill>
              <a:effectLst/>
              <a:latin typeface="Arial" pitchFamily="34" charset="0"/>
              <a:cs typeface="Arial" pitchFamily="34" charset="0"/>
            </a:endParaRPr>
          </a:p>
          <a:p>
            <a:pPr marL="0" marR="0" lvl="0" indent="0" algn="justLow" defTabSz="914400" rtl="1" eaLnBrk="0" fontAlgn="base" latinLnBrk="0" hangingPunct="0">
              <a:lnSpc>
                <a:spcPct val="100000"/>
              </a:lnSpc>
              <a:spcBef>
                <a:spcPct val="0"/>
              </a:spcBef>
              <a:spcAft>
                <a:spcPct val="0"/>
              </a:spcAft>
              <a:buClrTx/>
              <a:buSzTx/>
              <a:buFontTx/>
              <a:buNone/>
              <a:tabLst/>
            </a:pPr>
            <a:r>
              <a:rPr kumimoji="0" lang="ar-IQ" sz="2400" b="1" i="0" u="none" strike="noStrike" cap="none" normalizeH="0" baseline="0" dirty="0" smtClean="0">
                <a:ln>
                  <a:noFill/>
                </a:ln>
                <a:solidFill>
                  <a:srgbClr val="000099"/>
                </a:solidFill>
                <a:effectLst/>
                <a:latin typeface="Arial" pitchFamily="34" charset="0"/>
                <a:ea typeface="Times New Roman" pitchFamily="18" charset="0"/>
                <a:cs typeface="Arial" pitchFamily="34" charset="0"/>
              </a:rPr>
              <a:t>5-القيمة الاجتماعية للنظام </a:t>
            </a:r>
            <a:r>
              <a:rPr kumimoji="0" lang="ar-IQ" sz="24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a:t>
            </a:r>
            <a:endParaRPr kumimoji="0" lang="ar-IQ" sz="2400" b="0" i="0" u="none" strike="noStrike" cap="none" normalizeH="0" baseline="0" dirty="0" smtClean="0">
              <a:ln>
                <a:noFill/>
              </a:ln>
              <a:solidFill>
                <a:schemeClr val="tx1"/>
              </a:solidFill>
              <a:effectLst/>
              <a:latin typeface="Arial" pitchFamily="34" charset="0"/>
              <a:cs typeface="Arial" pitchFamily="34" charset="0"/>
            </a:endParaRPr>
          </a:p>
        </p:txBody>
      </p:sp>
      <p:sp>
        <p:nvSpPr>
          <p:cNvPr id="40962" name="Rectangle 2"/>
          <p:cNvSpPr>
            <a:spLocks noChangeArrowheads="1"/>
          </p:cNvSpPr>
          <p:nvPr/>
        </p:nvSpPr>
        <p:spPr bwMode="auto">
          <a:xfrm>
            <a:off x="381000" y="4114800"/>
            <a:ext cx="8382000" cy="2246769"/>
          </a:xfrm>
          <a:prstGeom prst="rect">
            <a:avLst/>
          </a:prstGeom>
          <a:solidFill>
            <a:srgbClr val="FFFFFF"/>
          </a:solidFill>
          <a:ln>
            <a:headEnd/>
            <a:tailEnd/>
          </a:ln>
          <a:effectLst>
            <a:glow rad="228600">
              <a:schemeClr val="accent3">
                <a:satMod val="175000"/>
                <a:alpha val="40000"/>
              </a:schemeClr>
            </a:glow>
            <a:outerShdw blurRad="57150" dist="38100" dir="5400000" algn="ctr" rotWithShape="0">
              <a:schemeClr val="accent4">
                <a:shade val="9000"/>
                <a:satMod val="105000"/>
                <a:alpha val="48000"/>
              </a:schemeClr>
            </a:outerShdw>
          </a:effectLst>
        </p:spPr>
        <p:style>
          <a:lnRef idx="1">
            <a:schemeClr val="accent4"/>
          </a:lnRef>
          <a:fillRef idx="2">
            <a:schemeClr val="accent4"/>
          </a:fillRef>
          <a:effectRef idx="1">
            <a:schemeClr val="accent4"/>
          </a:effectRef>
          <a:fontRef idx="minor">
            <a:schemeClr val="dk1"/>
          </a:fontRef>
        </p:style>
        <p:txBody>
          <a:bodyPr vert="horz" wrap="square" lIns="91440" tIns="45720" rIns="91440" bIns="45720" numCol="1" anchor="ctr" anchorCtr="0" compatLnSpc="1">
            <a:prstTxWarp prst="textNoShape">
              <a:avLst/>
            </a:prstTxWarp>
            <a:spAutoFit/>
          </a:bodyPr>
          <a:lstStyle/>
          <a:p>
            <a:pPr marL="0" marR="0" lvl="0" indent="0" algn="justLow" defTabSz="914400" rtl="1" eaLnBrk="1" fontAlgn="base" latinLnBrk="0" hangingPunct="1">
              <a:lnSpc>
                <a:spcPct val="100000"/>
              </a:lnSpc>
              <a:spcBef>
                <a:spcPct val="0"/>
              </a:spcBef>
              <a:spcAft>
                <a:spcPct val="0"/>
              </a:spcAft>
              <a:buClrTx/>
              <a:buSzTx/>
              <a:buFontTx/>
              <a:buNone/>
              <a:tabLst/>
            </a:pPr>
            <a:r>
              <a:rPr kumimoji="0" lang="en-US" sz="2800" b="1" i="0" u="none" strike="noStrike" cap="none" normalizeH="0" baseline="0" dirty="0" smtClean="0">
                <a:ln>
                  <a:noFill/>
                </a:ln>
                <a:solidFill>
                  <a:srgbClr val="800000"/>
                </a:solidFill>
                <a:effectLst/>
                <a:latin typeface="Arial" pitchFamily="34" charset="0"/>
                <a:ea typeface="Times New Roman" pitchFamily="18" charset="0"/>
                <a:cs typeface="Arial" pitchFamily="34" charset="0"/>
              </a:rPr>
              <a:t> </a:t>
            </a:r>
            <a:r>
              <a:rPr kumimoji="0" lang="ar-IQ" sz="2800" b="1" i="0" u="none" strike="noStrike" cap="none" normalizeH="0" baseline="0" dirty="0" smtClean="0">
                <a:ln>
                  <a:noFill/>
                </a:ln>
                <a:solidFill>
                  <a:srgbClr val="800000"/>
                </a:solidFill>
                <a:effectLst/>
                <a:latin typeface="Arial" pitchFamily="34" charset="0"/>
                <a:ea typeface="Times New Roman" pitchFamily="18" charset="0"/>
                <a:cs typeface="Arial" pitchFamily="34" charset="0"/>
              </a:rPr>
              <a:t>       اما الكفاءة </a:t>
            </a:r>
            <a:r>
              <a:rPr kumimoji="0" lang="en-US" sz="2800" b="1" i="0" u="none" strike="noStrike" cap="none" normalizeH="0" baseline="0" dirty="0" smtClean="0">
                <a:ln>
                  <a:noFill/>
                </a:ln>
                <a:solidFill>
                  <a:srgbClr val="800000"/>
                </a:solidFill>
                <a:effectLst/>
                <a:latin typeface="Arial" pitchFamily="34" charset="0"/>
                <a:ea typeface="Times New Roman" pitchFamily="18" charset="0"/>
                <a:cs typeface="Arial" pitchFamily="34" charset="0"/>
              </a:rPr>
              <a:t>Efficiency</a:t>
            </a:r>
            <a:r>
              <a:rPr kumimoji="0" lang="ar-IQ" sz="2800" b="1" i="0" u="none" strike="noStrike" cap="none" normalizeH="0" baseline="0" dirty="0" smtClean="0">
                <a:ln>
                  <a:noFill/>
                </a:ln>
                <a:solidFill>
                  <a:srgbClr val="800000"/>
                </a:solidFill>
                <a:effectLst/>
                <a:latin typeface="Arial" pitchFamily="34" charset="0"/>
                <a:ea typeface="Times New Roman" pitchFamily="18" charset="0"/>
                <a:cs typeface="Arial" pitchFamily="34" charset="0"/>
              </a:rPr>
              <a:t>  - فهي (( حسن استخدام المواد )) اي الاقتصاد في استغلالها من اجل تحقيق الهدف (( الاستثمار الامثل للموارد )) . من خلال (( تخصيص واستخدام المورد المناسب للغرض المناسب )) . وتقاس من خلال العلاقة بين المخرجات الفعلية وبين المدخلات  الفعلية  وليس المخرجات المخططة كما في الفاعلية . </a:t>
            </a:r>
            <a:endParaRPr kumimoji="0" lang="en-US" sz="24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ransition spd="slow">
    <p:split/>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Rectangle 1"/>
          <p:cNvSpPr>
            <a:spLocks noChangeArrowheads="1"/>
          </p:cNvSpPr>
          <p:nvPr/>
        </p:nvSpPr>
        <p:spPr bwMode="auto">
          <a:xfrm>
            <a:off x="685800" y="1066800"/>
            <a:ext cx="7467600" cy="4524315"/>
          </a:xfrm>
          <a:prstGeom prst="rect">
            <a:avLst/>
          </a:prstGeom>
          <a:ln>
            <a:headEnd/>
            <a:tailEnd/>
          </a:ln>
          <a:effectLst>
            <a:glow rad="228600">
              <a:schemeClr val="accent2">
                <a:satMod val="175000"/>
                <a:alpha val="40000"/>
              </a:schemeClr>
            </a:glow>
            <a:outerShdw blurRad="57150" dist="38100" dir="5400000" algn="ctr" rotWithShape="0">
              <a:schemeClr val="accent4">
                <a:shade val="9000"/>
                <a:satMod val="105000"/>
                <a:alpha val="48000"/>
              </a:schemeClr>
            </a:outerShdw>
          </a:effectLst>
        </p:spPr>
        <p:style>
          <a:lnRef idx="1">
            <a:schemeClr val="accent4"/>
          </a:lnRef>
          <a:fillRef idx="2">
            <a:schemeClr val="accent4"/>
          </a:fillRef>
          <a:effectRef idx="1">
            <a:schemeClr val="accent4"/>
          </a:effectRef>
          <a:fontRef idx="minor">
            <a:schemeClr val="dk1"/>
          </a:fontRef>
        </p:style>
        <p:txBody>
          <a:bodyPr vert="horz" wrap="square" lIns="91440" tIns="45720" rIns="91440" bIns="45720" numCol="1" anchor="ctr" anchorCtr="0" compatLnSpc="1">
            <a:prstTxWarp prst="textNoShape">
              <a:avLst/>
            </a:prstTxWarp>
            <a:spAutoFit/>
          </a:bodyPr>
          <a:lstStyle/>
          <a:p>
            <a:pPr marL="0" marR="0" lvl="0" indent="0" algn="justLow" defTabSz="914400" rtl="1" eaLnBrk="1" fontAlgn="base" latinLnBrk="0" hangingPunct="1">
              <a:lnSpc>
                <a:spcPct val="100000"/>
              </a:lnSpc>
              <a:spcBef>
                <a:spcPct val="0"/>
              </a:spcBef>
              <a:spcAft>
                <a:spcPct val="0"/>
              </a:spcAft>
              <a:buClrTx/>
              <a:buSzTx/>
              <a:buFontTx/>
              <a:buNone/>
              <a:tabLst/>
            </a:pPr>
            <a:r>
              <a:rPr kumimoji="0" lang="ar-IQ" sz="32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ar-IQ" sz="3600" b="1" i="0" u="none" strike="noStrike" cap="none" normalizeH="0" baseline="0" dirty="0" smtClean="0">
                <a:ln>
                  <a:noFill/>
                </a:ln>
                <a:solidFill>
                  <a:srgbClr val="800000"/>
                </a:solidFill>
                <a:effectLst/>
                <a:latin typeface="Arial" pitchFamily="34" charset="0"/>
                <a:ea typeface="Times New Roman" pitchFamily="18" charset="0"/>
                <a:cs typeface="Arial" pitchFamily="34" charset="0"/>
              </a:rPr>
              <a:t>لذا فان الخطة التي تحقق اهدافها توصف بأنها " فاعلة " ولكنها قد لا تكون كفوءة , اذا ما اسرفت في استغلال الموارد , كما ان الخطة الكفوءة التي احسنت استغلال مواردها قد لا تكون فاعلة حينما تعجز لسبب او لآخر عن بلوغ اهدافها , اما اذا كان حسن استخدام الموارد  مؤديا الى تحقيق الاهداف فذلك يعني ان الخطة كفوءة وفاعلة في أن واحد .</a:t>
            </a:r>
            <a:endParaRPr kumimoji="0" lang="en-US" sz="3600" b="0" i="0" u="none" strike="noStrike" cap="none" normalizeH="0" baseline="0" dirty="0" smtClean="0">
              <a:ln>
                <a:noFill/>
              </a:ln>
              <a:solidFill>
                <a:srgbClr val="800000"/>
              </a:solidFill>
              <a:effectLst/>
              <a:latin typeface="Arial" pitchFamily="34" charset="0"/>
              <a:cs typeface="Arial" pitchFamily="34" charset="0"/>
            </a:endParaRPr>
          </a:p>
        </p:txBody>
      </p:sp>
    </p:spTree>
  </p:cSld>
  <p:clrMapOvr>
    <a:masterClrMapping/>
  </p:clrMapOvr>
  <p:transition spd="slow">
    <p:wipe dir="d"/>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28600" y="990600"/>
            <a:ext cx="8610600" cy="5334000"/>
          </a:xfrm>
          <a:prstGeom prst="rect">
            <a:avLst/>
          </a:prstGeom>
          <a:ln/>
          <a:effectLst>
            <a:outerShdw blurRad="57150" dist="38100" dir="5400000" algn="ctr" rotWithShape="0">
              <a:schemeClr val="accent3">
                <a:shade val="9000"/>
                <a:satMod val="105000"/>
                <a:alpha val="48000"/>
              </a:schemeClr>
            </a:outerShdw>
            <a:softEdge rad="127000"/>
          </a:effectLst>
        </p:spPr>
        <p:style>
          <a:lnRef idx="1">
            <a:schemeClr val="accent3"/>
          </a:lnRef>
          <a:fillRef idx="2">
            <a:schemeClr val="accent3"/>
          </a:fillRef>
          <a:effectRef idx="1">
            <a:schemeClr val="accent3"/>
          </a:effectRef>
          <a:fontRef idx="minor">
            <a:schemeClr val="dk1"/>
          </a:fontRef>
        </p:style>
        <p:txBody>
          <a:bodyPr rtlCol="1" anchor="ctr"/>
          <a:lstStyle/>
          <a:p>
            <a:pPr algn="ctr"/>
            <a:endParaRPr lang="ar-IQ" sz="4400" b="1" dirty="0"/>
          </a:p>
        </p:txBody>
      </p:sp>
      <p:sp>
        <p:nvSpPr>
          <p:cNvPr id="46082" name="Rectangle 2"/>
          <p:cNvSpPr>
            <a:spLocks noChangeArrowheads="1"/>
          </p:cNvSpPr>
          <p:nvPr/>
        </p:nvSpPr>
        <p:spPr bwMode="auto">
          <a:xfrm>
            <a:off x="381000" y="1219200"/>
            <a:ext cx="8153400" cy="452431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ar-IQ" sz="4000" b="1" i="0" u="sng" strike="noStrike" cap="none" normalizeH="0" baseline="0" dirty="0" smtClean="0">
                <a:ln>
                  <a:noFill/>
                </a:ln>
                <a:solidFill>
                  <a:srgbClr val="800000"/>
                </a:solidFill>
                <a:effectLst/>
                <a:latin typeface="Arial" pitchFamily="34" charset="0"/>
                <a:ea typeface="Times New Roman" pitchFamily="18" charset="0"/>
                <a:cs typeface="Arial" pitchFamily="34" charset="0"/>
              </a:rPr>
              <a:t>امثلة تطبيقية</a:t>
            </a:r>
            <a:endParaRPr kumimoji="0" lang="en-US" sz="4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1" eaLnBrk="0" fontAlgn="base" latinLnBrk="0" hangingPunct="0">
              <a:lnSpc>
                <a:spcPct val="100000"/>
              </a:lnSpc>
              <a:spcBef>
                <a:spcPct val="0"/>
              </a:spcBef>
              <a:spcAft>
                <a:spcPct val="0"/>
              </a:spcAft>
              <a:buClrTx/>
              <a:buSzTx/>
              <a:buFontTx/>
              <a:buNone/>
              <a:tabLst/>
            </a:pPr>
            <a:r>
              <a:rPr kumimoji="0" lang="ar-IQ" sz="3200" b="1" i="0" u="none" strike="noStrike" cap="none" normalizeH="0" baseline="0" dirty="0" smtClean="0">
                <a:ln>
                  <a:noFill/>
                </a:ln>
                <a:solidFill>
                  <a:srgbClr val="800000"/>
                </a:solidFill>
                <a:effectLst/>
                <a:latin typeface="Arial" pitchFamily="34" charset="0"/>
                <a:ea typeface="Times New Roman" pitchFamily="18" charset="0"/>
                <a:cs typeface="Arial" pitchFamily="34" charset="0"/>
              </a:rPr>
              <a:t>    مثال (  1-1 )</a:t>
            </a:r>
            <a:endParaRPr kumimoji="0" lang="en-US"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1" eaLnBrk="0" fontAlgn="base" latinLnBrk="0" hangingPunct="0">
              <a:lnSpc>
                <a:spcPct val="100000"/>
              </a:lnSpc>
              <a:spcBef>
                <a:spcPct val="0"/>
              </a:spcBef>
              <a:spcAft>
                <a:spcPct val="0"/>
              </a:spcAft>
              <a:buClrTx/>
              <a:buSzTx/>
              <a:buFontTx/>
              <a:buNone/>
              <a:tabLst/>
            </a:pPr>
            <a:r>
              <a:rPr kumimoji="0" lang="ar-IQ" sz="24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ــــــــــــــــــــــــــــــــــــ احسب الانتاجية في العمليات التالية :</a:t>
            </a:r>
          </a:p>
          <a:p>
            <a:pPr marL="0" marR="0" lvl="0" indent="0" algn="justLow" defTabSz="914400" rtl="1"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1" eaLnBrk="0" fontAlgn="base" latinLnBrk="0" hangingPunct="0">
              <a:lnSpc>
                <a:spcPct val="100000"/>
              </a:lnSpc>
              <a:spcBef>
                <a:spcPct val="0"/>
              </a:spcBef>
              <a:spcAft>
                <a:spcPct val="0"/>
              </a:spcAft>
              <a:buClrTx/>
              <a:buSzTx/>
              <a:buFontTx/>
              <a:buNone/>
              <a:tabLst/>
            </a:pPr>
            <a:r>
              <a:rPr kumimoji="0" lang="ar-IQ" sz="2400" b="1" i="0" u="none" strike="noStrike" cap="none" normalizeH="0" baseline="0" dirty="0" smtClean="0">
                <a:ln>
                  <a:noFill/>
                </a:ln>
                <a:solidFill>
                  <a:srgbClr val="000066"/>
                </a:solidFill>
                <a:effectLst/>
                <a:latin typeface="Arial" pitchFamily="34" charset="0"/>
                <a:ea typeface="Times New Roman" pitchFamily="18" charset="0"/>
                <a:cs typeface="Arial" pitchFamily="34" charset="0"/>
              </a:rPr>
              <a:t>1- في احدى شركات التامين - قام ثلاثة موظفين  بمعالجة (    600)  وثيقة تامين في الاسبوع  الماضي  وكان  الموظفون  يعملون (  8 ساعات ) في اليوم  و (5  ايام )  في الاسبوع .</a:t>
            </a:r>
          </a:p>
          <a:p>
            <a:pPr marL="0" marR="0" lvl="0" indent="0" algn="justLow" defTabSz="914400" rtl="1"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1" eaLnBrk="0" fontAlgn="base" latinLnBrk="0" hangingPunct="0">
              <a:lnSpc>
                <a:spcPct val="100000"/>
              </a:lnSpc>
              <a:spcBef>
                <a:spcPct val="0"/>
              </a:spcBef>
              <a:spcAft>
                <a:spcPct val="0"/>
              </a:spcAft>
              <a:buClrTx/>
              <a:buSzTx/>
              <a:buFontTx/>
              <a:buNone/>
              <a:tabLst/>
            </a:pPr>
            <a:r>
              <a:rPr kumimoji="0" lang="ar-IQ" sz="24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2- فريق من العمال قام بإنتاج (400) وحدة من منتج  يباع ب</a:t>
            </a:r>
            <a:r>
              <a:rPr kumimoji="0" lang="ar-IQ" sz="2400" b="1" i="0" strike="noStrike" cap="none" normalizeH="0" baseline="0" dirty="0" smtClean="0">
                <a:ln>
                  <a:noFill/>
                </a:ln>
                <a:effectLst/>
                <a:latin typeface="Arial" pitchFamily="34" charset="0"/>
                <a:ea typeface="Times New Roman" pitchFamily="18" charset="0"/>
                <a:cs typeface="Arial" pitchFamily="34" charset="0"/>
              </a:rPr>
              <a:t>سعر </a:t>
            </a:r>
            <a:r>
              <a:rPr kumimoji="0" lang="ar-IQ" sz="24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( 10 ) $ - وحسب تقارير قسم المحاسبة – فان الكلفة الفعلية كانت (400) $  كأجور للعمال,و( 1000) </a:t>
            </a:r>
            <a:r>
              <a:rPr kumimoji="0" lang="ar-IQ" sz="2400" b="1" i="0" u="none" strike="noStrike" cap="none" normalizeH="0" baseline="0" dirty="0" smtClean="0">
                <a:ln>
                  <a:noFill/>
                </a:ln>
                <a:effectLst/>
                <a:latin typeface="Arial" pitchFamily="34" charset="0"/>
                <a:ea typeface="Times New Roman" pitchFamily="18" charset="0"/>
                <a:cs typeface="Arial" pitchFamily="34" charset="0"/>
              </a:rPr>
              <a:t>$ من اجل المواد , </a:t>
            </a:r>
            <a:r>
              <a:rPr kumimoji="0" lang="ar-IQ" sz="24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و(300) $ كانت  الكلف غير المباشرة . </a:t>
            </a:r>
            <a:endParaRPr kumimoji="0" lang="ar-IQ" sz="24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ransition spd="slow">
    <p:wipe dir="d"/>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Rectangle 1"/>
          <p:cNvSpPr>
            <a:spLocks noChangeArrowheads="1"/>
          </p:cNvSpPr>
          <p:nvPr/>
        </p:nvSpPr>
        <p:spPr bwMode="auto">
          <a:xfrm>
            <a:off x="4800600" y="381001"/>
            <a:ext cx="3581400" cy="6463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ar-IQ" sz="3600" b="1" i="0" u="sng" strike="noStrike" cap="none" normalizeH="0" baseline="0" dirty="0" smtClean="0">
                <a:ln>
                  <a:noFill/>
                </a:ln>
                <a:solidFill>
                  <a:srgbClr val="800000"/>
                </a:solidFill>
                <a:effectLst/>
                <a:latin typeface="Arial" pitchFamily="34" charset="0"/>
                <a:ea typeface="Times New Roman" pitchFamily="18" charset="0"/>
                <a:cs typeface="Arial" pitchFamily="34" charset="0"/>
              </a:rPr>
              <a:t>الحــــــــــــــــــــــــــل</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p:txBody>
      </p:sp>
      <p:sp>
        <p:nvSpPr>
          <p:cNvPr id="3" name="Rectangle 1"/>
          <p:cNvSpPr>
            <a:spLocks noChangeArrowheads="1"/>
          </p:cNvSpPr>
          <p:nvPr/>
        </p:nvSpPr>
        <p:spPr bwMode="auto">
          <a:xfrm>
            <a:off x="533400" y="1066800"/>
            <a:ext cx="7924800" cy="1631216"/>
          </a:xfrm>
          <a:prstGeom prst="rect">
            <a:avLst/>
          </a:prstGeom>
          <a:solidFill>
            <a:srgbClr val="FFFFFF"/>
          </a:solidFill>
          <a:ln>
            <a:headEnd/>
            <a:tailEnd/>
          </a:ln>
          <a:scene3d>
            <a:camera prst="orthographicFront"/>
            <a:lightRig rig="threePt" dir="t"/>
          </a:scene3d>
          <a:sp3d>
            <a:bevelT w="165100" prst="coolSlant"/>
          </a:sp3d>
        </p:spPr>
        <p:style>
          <a:lnRef idx="1">
            <a:schemeClr val="accent5"/>
          </a:lnRef>
          <a:fillRef idx="2">
            <a:schemeClr val="accent5"/>
          </a:fillRef>
          <a:effectRef idx="1">
            <a:schemeClr val="accent5"/>
          </a:effectRef>
          <a:fontRef idx="minor">
            <a:schemeClr val="dk1"/>
          </a:fontRef>
        </p:style>
        <p:txBody>
          <a:bodyPr vert="horz" wrap="square" lIns="91440" tIns="45720" rIns="91440" bIns="45720" numCol="1" anchor="ctr" anchorCtr="0" compatLnSpc="1">
            <a:prstTxWarp prst="textNoShape">
              <a:avLst/>
            </a:prstTxWarp>
            <a:spAutoFit/>
          </a:bodyPr>
          <a:lstStyle/>
          <a:p>
            <a:pPr marL="0" marR="0" lvl="0" indent="0" algn="r" defTabSz="914400" rtl="1" eaLnBrk="0" fontAlgn="base" latinLnBrk="0" hangingPunct="0">
              <a:lnSpc>
                <a:spcPct val="100000"/>
              </a:lnSpc>
              <a:spcBef>
                <a:spcPct val="0"/>
              </a:spcBef>
              <a:spcAft>
                <a:spcPct val="0"/>
              </a:spcAft>
              <a:buClrTx/>
              <a:buSzTx/>
              <a:buFontTx/>
              <a:buNone/>
              <a:tabLst/>
            </a:pPr>
            <a:r>
              <a:rPr kumimoji="0" lang="ar-IQ" sz="2000" b="1" i="0" u="none" strike="noStrike" cap="none" normalizeH="0" baseline="0" dirty="0" smtClean="0">
                <a:ln>
                  <a:noFill/>
                </a:ln>
                <a:solidFill>
                  <a:srgbClr val="000099"/>
                </a:solidFill>
                <a:effectLst/>
                <a:latin typeface="Arial" pitchFamily="34" charset="0"/>
                <a:ea typeface="Times New Roman" pitchFamily="18" charset="0"/>
                <a:cs typeface="Arial" pitchFamily="34" charset="0"/>
              </a:rPr>
              <a:t>                           الوثائق المعالجة            600         600</a:t>
            </a:r>
            <a:endParaRPr kumimoji="0" lang="en-US" sz="2000" b="0" i="0" u="none" strike="noStrike" cap="none" normalizeH="0" baseline="0" dirty="0" smtClean="0">
              <a:ln>
                <a:noFill/>
              </a:ln>
              <a:solidFill>
                <a:srgbClr val="000099"/>
              </a:solidFill>
              <a:effectLst/>
              <a:latin typeface="Arial" pitchFamily="34" charset="0"/>
              <a:cs typeface="Arial" pitchFamily="34" charset="0"/>
            </a:endParaRPr>
          </a:p>
          <a:p>
            <a:pPr marL="0" marR="0" lvl="0" indent="0" algn="r" defTabSz="914400" rtl="1" eaLnBrk="0" fontAlgn="base" latinLnBrk="0" hangingPunct="0">
              <a:lnSpc>
                <a:spcPct val="100000"/>
              </a:lnSpc>
              <a:spcBef>
                <a:spcPct val="0"/>
              </a:spcBef>
              <a:spcAft>
                <a:spcPct val="0"/>
              </a:spcAft>
              <a:buClrTx/>
              <a:buSzTx/>
              <a:buFontTx/>
              <a:buNone/>
              <a:tabLst/>
            </a:pPr>
            <a:r>
              <a:rPr kumimoji="0" lang="ar-IQ" sz="2000" b="1" i="0" u="none" strike="noStrike" cap="none" normalizeH="0" baseline="0" dirty="0" smtClean="0">
                <a:ln>
                  <a:noFill/>
                </a:ln>
                <a:solidFill>
                  <a:srgbClr val="000099"/>
                </a:solidFill>
                <a:effectLst/>
                <a:latin typeface="Arial" pitchFamily="34" charset="0"/>
                <a:ea typeface="Times New Roman" pitchFamily="18" charset="0"/>
                <a:cs typeface="Arial" pitchFamily="34" charset="0"/>
              </a:rPr>
              <a:t>1-انتاجية العامل  = ــــــــــــــــــــــــــــــ = ــــــــــــــــــــــ = ـــــــــــــــ =  5  وثائق / ساعة</a:t>
            </a:r>
            <a:endParaRPr kumimoji="0" lang="en-US" sz="2000" b="0" i="0" u="none" strike="noStrike" cap="none" normalizeH="0" baseline="0" dirty="0" smtClean="0">
              <a:ln>
                <a:noFill/>
              </a:ln>
              <a:solidFill>
                <a:srgbClr val="000099"/>
              </a:solidFill>
              <a:effectLst/>
              <a:latin typeface="Arial" pitchFamily="34" charset="0"/>
              <a:cs typeface="Arial" pitchFamily="34" charset="0"/>
            </a:endParaRPr>
          </a:p>
          <a:p>
            <a:pPr marL="0" marR="0" lvl="0" indent="0" algn="r" defTabSz="914400" rtl="1" eaLnBrk="0" fontAlgn="base" latinLnBrk="0" hangingPunct="0">
              <a:lnSpc>
                <a:spcPct val="100000"/>
              </a:lnSpc>
              <a:spcBef>
                <a:spcPct val="0"/>
              </a:spcBef>
              <a:spcAft>
                <a:spcPct val="0"/>
              </a:spcAft>
              <a:buClrTx/>
              <a:buSzTx/>
              <a:buFontTx/>
              <a:buNone/>
              <a:tabLst/>
            </a:pPr>
            <a:r>
              <a:rPr kumimoji="0" lang="ar-IQ" sz="2000" b="1" i="0" u="none" strike="noStrike" cap="none" normalizeH="0" baseline="0" dirty="0" smtClean="0">
                <a:ln>
                  <a:noFill/>
                </a:ln>
                <a:solidFill>
                  <a:srgbClr val="000099"/>
                </a:solidFill>
                <a:effectLst/>
                <a:latin typeface="Arial" pitchFamily="34" charset="0"/>
                <a:ea typeface="Times New Roman" pitchFamily="18" charset="0"/>
                <a:cs typeface="Arial" pitchFamily="34" charset="0"/>
              </a:rPr>
              <a:t>                          عدد ساعات العمل        3(8*5)        120    </a:t>
            </a:r>
          </a:p>
          <a:p>
            <a:pPr marL="0" marR="0" lvl="0" indent="0" algn="r" defTabSz="914400" rtl="1"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p:txBody>
      </p:sp>
      <p:sp>
        <p:nvSpPr>
          <p:cNvPr id="4" name="Rectangle 1"/>
          <p:cNvSpPr>
            <a:spLocks noChangeArrowheads="1"/>
          </p:cNvSpPr>
          <p:nvPr/>
        </p:nvSpPr>
        <p:spPr bwMode="auto">
          <a:xfrm>
            <a:off x="533400" y="2362200"/>
            <a:ext cx="7924800" cy="3785652"/>
          </a:xfrm>
          <a:prstGeom prst="rect">
            <a:avLst/>
          </a:prstGeom>
          <a:ln>
            <a:headEnd/>
            <a:tailEnd/>
          </a:ln>
          <a:scene3d>
            <a:camera prst="orthographicFront"/>
            <a:lightRig rig="threePt" dir="t"/>
          </a:scene3d>
          <a:sp3d>
            <a:bevelT w="165100" prst="coolSlant"/>
          </a:sp3d>
        </p:spPr>
        <p:style>
          <a:lnRef idx="1">
            <a:schemeClr val="accent3"/>
          </a:lnRef>
          <a:fillRef idx="2">
            <a:schemeClr val="accent3"/>
          </a:fillRef>
          <a:effectRef idx="1">
            <a:schemeClr val="accent3"/>
          </a:effectRef>
          <a:fontRef idx="minor">
            <a:schemeClr val="dk1"/>
          </a:fontRef>
        </p:style>
        <p:txBody>
          <a:bodyPr vert="horz" wrap="square" lIns="91440" tIns="45720" rIns="91440" bIns="45720" numCol="1" anchor="ctr" anchorCtr="0" compatLnSpc="1">
            <a:prstTxWarp prst="textNoShape">
              <a:avLst/>
            </a:prstTxWarp>
            <a:spAutoFit/>
          </a:bodyPr>
          <a:lstStyle/>
          <a:p>
            <a:pPr marL="0" marR="0" lvl="0" indent="0" algn="r" defTabSz="914400" rtl="1" eaLnBrk="0" fontAlgn="base" latinLnBrk="0" hangingPunct="0">
              <a:lnSpc>
                <a:spcPct val="100000"/>
              </a:lnSpc>
              <a:spcBef>
                <a:spcPct val="0"/>
              </a:spcBef>
              <a:spcAft>
                <a:spcPct val="0"/>
              </a:spcAft>
              <a:buClrTx/>
              <a:buSzTx/>
              <a:buFontTx/>
              <a:buNone/>
              <a:tabLst/>
            </a:pPr>
            <a:r>
              <a:rPr kumimoji="0" lang="ar-IQ" sz="2000" b="1" i="0" u="none" strike="noStrike" cap="none" normalizeH="0" baseline="0" dirty="0" smtClean="0">
                <a:ln>
                  <a:noFill/>
                </a:ln>
                <a:solidFill>
                  <a:srgbClr val="660033"/>
                </a:solidFill>
                <a:effectLst/>
                <a:latin typeface="Arial" pitchFamily="34" charset="0"/>
                <a:ea typeface="Times New Roman" pitchFamily="18" charset="0"/>
                <a:cs typeface="Arial" pitchFamily="34" charset="0"/>
              </a:rPr>
              <a:t>                                                         الكمية المنتجة *سعر الوحدة </a:t>
            </a:r>
            <a:endParaRPr kumimoji="0" lang="en-US" sz="2000" b="0" i="0" u="none" strike="noStrike" cap="none" normalizeH="0" baseline="0" dirty="0" smtClean="0">
              <a:ln>
                <a:noFill/>
              </a:ln>
              <a:solidFill>
                <a:srgbClr val="660033"/>
              </a:solidFill>
              <a:effectLst/>
              <a:latin typeface="Arial" pitchFamily="34" charset="0"/>
              <a:cs typeface="Arial" pitchFamily="34" charset="0"/>
            </a:endParaRPr>
          </a:p>
          <a:p>
            <a:pPr marL="0" marR="0" lvl="0" indent="0" algn="r" defTabSz="914400" rtl="1" eaLnBrk="0" fontAlgn="base" latinLnBrk="0" hangingPunct="0">
              <a:lnSpc>
                <a:spcPct val="100000"/>
              </a:lnSpc>
              <a:spcBef>
                <a:spcPct val="0"/>
              </a:spcBef>
              <a:spcAft>
                <a:spcPct val="0"/>
              </a:spcAft>
              <a:buClrTx/>
              <a:buSzTx/>
              <a:buFontTx/>
              <a:buNone/>
              <a:tabLst/>
            </a:pPr>
            <a:r>
              <a:rPr kumimoji="0" lang="ar-IQ" sz="2000" b="1" i="0" u="none" strike="noStrike" cap="none" normalizeH="0" baseline="0" dirty="0" smtClean="0">
                <a:ln>
                  <a:noFill/>
                </a:ln>
                <a:solidFill>
                  <a:srgbClr val="660033"/>
                </a:solidFill>
                <a:effectLst/>
                <a:latin typeface="Arial" pitchFamily="34" charset="0"/>
                <a:ea typeface="Times New Roman" pitchFamily="18" charset="0"/>
                <a:cs typeface="Arial" pitchFamily="34" charset="0"/>
              </a:rPr>
              <a:t>2-الانتاجية الكلية ( بالدولار )   = ـــــــــــــــــــــــــــــــــــــــــــــــــــــــــــــــــــــــــــــــــــــــ  </a:t>
            </a:r>
            <a:endParaRPr kumimoji="0" lang="en-US" sz="2000" b="0" i="0" u="none" strike="noStrike" cap="none" normalizeH="0" baseline="0" dirty="0" smtClean="0">
              <a:ln>
                <a:noFill/>
              </a:ln>
              <a:solidFill>
                <a:srgbClr val="660033"/>
              </a:solidFill>
              <a:effectLst/>
              <a:latin typeface="Arial" pitchFamily="34" charset="0"/>
              <a:cs typeface="Arial" pitchFamily="34" charset="0"/>
            </a:endParaRPr>
          </a:p>
          <a:p>
            <a:pPr marL="0" marR="0" lvl="0" indent="0" algn="r" defTabSz="914400" rtl="1" eaLnBrk="0" fontAlgn="base" latinLnBrk="0" hangingPunct="0">
              <a:lnSpc>
                <a:spcPct val="100000"/>
              </a:lnSpc>
              <a:spcBef>
                <a:spcPct val="0"/>
              </a:spcBef>
              <a:spcAft>
                <a:spcPct val="0"/>
              </a:spcAft>
              <a:buClrTx/>
              <a:buSzTx/>
              <a:buFontTx/>
              <a:buNone/>
              <a:tabLst/>
            </a:pPr>
            <a:r>
              <a:rPr kumimoji="0" lang="ar-IQ" sz="2000" b="1" i="0" u="none" strike="noStrike" cap="none" normalizeH="0" baseline="0" dirty="0" smtClean="0">
                <a:ln>
                  <a:noFill/>
                </a:ln>
                <a:solidFill>
                  <a:srgbClr val="660033"/>
                </a:solidFill>
                <a:effectLst/>
                <a:latin typeface="Arial" pitchFamily="34" charset="0"/>
                <a:ea typeface="Times New Roman" pitchFamily="18" charset="0"/>
                <a:cs typeface="Arial" pitchFamily="34" charset="0"/>
              </a:rPr>
              <a:t>                                             كلفة العمل +كلفة المواد + الكلف غير المباشرة </a:t>
            </a:r>
            <a:endParaRPr kumimoji="0" lang="en-US" sz="2000" b="0" i="0" u="none" strike="noStrike" cap="none" normalizeH="0" baseline="0" dirty="0" smtClean="0">
              <a:ln>
                <a:noFill/>
              </a:ln>
              <a:solidFill>
                <a:srgbClr val="660033"/>
              </a:solidFill>
              <a:effectLst/>
              <a:latin typeface="Arial" pitchFamily="34" charset="0"/>
              <a:cs typeface="Arial" pitchFamily="34" charset="0"/>
            </a:endParaRPr>
          </a:p>
          <a:p>
            <a:pPr marL="0" marR="0" lvl="0" indent="0" algn="r" defTabSz="914400" rtl="1" eaLnBrk="0" fontAlgn="base" latinLnBrk="0" hangingPunct="0">
              <a:lnSpc>
                <a:spcPct val="100000"/>
              </a:lnSpc>
              <a:spcBef>
                <a:spcPct val="0"/>
              </a:spcBef>
              <a:spcAft>
                <a:spcPct val="0"/>
              </a:spcAft>
              <a:buClrTx/>
              <a:buSzTx/>
              <a:buFontTx/>
              <a:buNone/>
              <a:tabLst/>
            </a:pPr>
            <a:r>
              <a:rPr kumimoji="0" lang="ar-IQ" sz="2000" b="1" i="0" u="none" strike="noStrike" cap="none" normalizeH="0" baseline="0" dirty="0" smtClean="0">
                <a:ln>
                  <a:noFill/>
                </a:ln>
                <a:solidFill>
                  <a:srgbClr val="660033"/>
                </a:solidFill>
                <a:effectLst/>
                <a:latin typeface="Arial" pitchFamily="34" charset="0"/>
                <a:ea typeface="Times New Roman" pitchFamily="18" charset="0"/>
                <a:cs typeface="Arial" pitchFamily="34" charset="0"/>
              </a:rPr>
              <a:t> </a:t>
            </a:r>
            <a:endParaRPr kumimoji="0" lang="en-US" sz="2000" b="0" i="0" u="none" strike="noStrike" cap="none" normalizeH="0" baseline="0" dirty="0" smtClean="0">
              <a:ln>
                <a:noFill/>
              </a:ln>
              <a:solidFill>
                <a:srgbClr val="660033"/>
              </a:solidFill>
              <a:effectLst/>
              <a:latin typeface="Arial" pitchFamily="34" charset="0"/>
              <a:cs typeface="Arial" pitchFamily="34" charset="0"/>
            </a:endParaRPr>
          </a:p>
          <a:p>
            <a:pPr marL="0" marR="0" lvl="0" indent="0" algn="r" defTabSz="914400" rtl="1" eaLnBrk="0" fontAlgn="base" latinLnBrk="0" hangingPunct="0">
              <a:lnSpc>
                <a:spcPct val="100000"/>
              </a:lnSpc>
              <a:spcBef>
                <a:spcPct val="0"/>
              </a:spcBef>
              <a:spcAft>
                <a:spcPct val="0"/>
              </a:spcAft>
              <a:buClrTx/>
              <a:buSzTx/>
              <a:buFontTx/>
              <a:buNone/>
              <a:tabLst/>
            </a:pPr>
            <a:r>
              <a:rPr kumimoji="0" lang="ar-IQ" sz="20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400 * 10                      4000</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r" defTabSz="914400" rtl="1" eaLnBrk="0" fontAlgn="base" latinLnBrk="0" hangingPunct="0">
              <a:lnSpc>
                <a:spcPct val="100000"/>
              </a:lnSpc>
              <a:spcBef>
                <a:spcPct val="0"/>
              </a:spcBef>
              <a:spcAft>
                <a:spcPct val="0"/>
              </a:spcAft>
              <a:buClrTx/>
              <a:buSzTx/>
              <a:buFontTx/>
              <a:buNone/>
              <a:tabLst/>
            </a:pPr>
            <a:r>
              <a:rPr kumimoji="0" lang="ar-IQ" sz="20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ــــــــــــــــــــــــــــــــــــــــــ = ـــــــــــــــــــــــــ = 2.35  $</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r" defTabSz="914400" rtl="1" eaLnBrk="0" fontAlgn="base" latinLnBrk="0" hangingPunct="0">
              <a:lnSpc>
                <a:spcPct val="100000"/>
              </a:lnSpc>
              <a:spcBef>
                <a:spcPct val="0"/>
              </a:spcBef>
              <a:spcAft>
                <a:spcPct val="0"/>
              </a:spcAft>
              <a:buClrTx/>
              <a:buSzTx/>
              <a:buFontTx/>
              <a:buNone/>
              <a:tabLst/>
            </a:pPr>
            <a:r>
              <a:rPr kumimoji="0" lang="ar-IQ" sz="20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400+1000+ 300               1700  </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r" defTabSz="914400" rtl="1" eaLnBrk="0" fontAlgn="base" latinLnBrk="0" hangingPunct="0">
              <a:lnSpc>
                <a:spcPct val="100000"/>
              </a:lnSpc>
              <a:spcBef>
                <a:spcPct val="0"/>
              </a:spcBef>
              <a:spcAft>
                <a:spcPct val="0"/>
              </a:spcAft>
              <a:buClrTx/>
              <a:buSzTx/>
              <a:buFontTx/>
              <a:buNone/>
              <a:tabLst/>
            </a:pPr>
            <a:r>
              <a:rPr kumimoji="0" lang="ar-IQ" sz="20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r" defTabSz="914400" rtl="1" eaLnBrk="0" fontAlgn="base" latinLnBrk="0" hangingPunct="0">
              <a:lnSpc>
                <a:spcPct val="100000"/>
              </a:lnSpc>
              <a:spcBef>
                <a:spcPct val="0"/>
              </a:spcBef>
              <a:spcAft>
                <a:spcPct val="0"/>
              </a:spcAft>
              <a:buClrTx/>
              <a:buSzTx/>
              <a:buFontTx/>
              <a:buNone/>
              <a:tabLst/>
            </a:pPr>
            <a:r>
              <a:rPr kumimoji="0" lang="ar-IQ" sz="20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400      </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r" defTabSz="914400" rtl="1" eaLnBrk="0" fontAlgn="base" latinLnBrk="0" hangingPunct="0">
              <a:lnSpc>
                <a:spcPct val="100000"/>
              </a:lnSpc>
              <a:spcBef>
                <a:spcPct val="0"/>
              </a:spcBef>
              <a:spcAft>
                <a:spcPct val="0"/>
              </a:spcAft>
              <a:buClrTx/>
              <a:buSzTx/>
              <a:buFontTx/>
              <a:buNone/>
              <a:tabLst/>
            </a:pPr>
            <a:r>
              <a:rPr kumimoji="0" lang="ar-IQ" sz="20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3-الانتاجية الكلية ( بالوحدة  ) = ـــــــــــــــــــــــــــــ = 0.24     وحدة / دولا ر</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r" defTabSz="914400" rtl="1" eaLnBrk="0" fontAlgn="base" latinLnBrk="0" hangingPunct="0">
              <a:lnSpc>
                <a:spcPct val="100000"/>
              </a:lnSpc>
              <a:spcBef>
                <a:spcPct val="0"/>
              </a:spcBef>
              <a:spcAft>
                <a:spcPct val="0"/>
              </a:spcAft>
              <a:buClrTx/>
              <a:buSzTx/>
              <a:buFontTx/>
              <a:buNone/>
              <a:tabLst/>
            </a:pPr>
            <a:r>
              <a:rPr kumimoji="0" lang="ar-IQ" sz="20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1700</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ransition spd="slow">
    <p:plus/>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 y="1143000"/>
            <a:ext cx="8305800" cy="4419600"/>
          </a:xfrm>
          <a:prstGeom prst="rect">
            <a:avLst/>
          </a:prstGeom>
          <a:ln/>
        </p:spPr>
        <p:style>
          <a:lnRef idx="1">
            <a:schemeClr val="accent3"/>
          </a:lnRef>
          <a:fillRef idx="2">
            <a:schemeClr val="accent3"/>
          </a:fillRef>
          <a:effectRef idx="1">
            <a:schemeClr val="accent3"/>
          </a:effectRef>
          <a:fontRef idx="minor">
            <a:schemeClr val="dk1"/>
          </a:fontRef>
        </p:style>
        <p:txBody>
          <a:bodyPr rtlCol="1" anchor="ctr"/>
          <a:lstStyle/>
          <a:p>
            <a:pPr algn="ctr"/>
            <a:endParaRPr lang="ar-IQ" sz="4400" b="1" dirty="0"/>
          </a:p>
        </p:txBody>
      </p:sp>
      <p:sp>
        <p:nvSpPr>
          <p:cNvPr id="48129" name="Rectangle 1"/>
          <p:cNvSpPr>
            <a:spLocks noChangeArrowheads="1"/>
          </p:cNvSpPr>
          <p:nvPr/>
        </p:nvSpPr>
        <p:spPr bwMode="auto">
          <a:xfrm>
            <a:off x="609600" y="1066800"/>
            <a:ext cx="8001000" cy="418427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Low" defTabSz="914400" rtl="1" eaLnBrk="1" fontAlgn="base" latinLnBrk="0" hangingPunct="1">
              <a:lnSpc>
                <a:spcPct val="100000"/>
              </a:lnSpc>
              <a:spcBef>
                <a:spcPct val="0"/>
              </a:spcBef>
              <a:spcAft>
                <a:spcPct val="0"/>
              </a:spcAft>
              <a:buClrTx/>
              <a:buSzTx/>
              <a:buFontTx/>
              <a:buNone/>
              <a:tabLst/>
            </a:pPr>
            <a:r>
              <a:rPr kumimoji="0" lang="ar-IQ" sz="4000" b="1" i="0" u="sng" strike="noStrike" cap="none" normalizeH="0" baseline="0" dirty="0" smtClean="0">
                <a:ln>
                  <a:noFill/>
                </a:ln>
                <a:solidFill>
                  <a:srgbClr val="800000"/>
                </a:solidFill>
                <a:effectLst/>
                <a:latin typeface="Arial" pitchFamily="34" charset="0"/>
                <a:ea typeface="Times New Roman" pitchFamily="18" charset="0"/>
                <a:cs typeface="Arial" pitchFamily="34" charset="0"/>
              </a:rPr>
              <a:t>مثال (  2-1 )</a:t>
            </a:r>
          </a:p>
          <a:p>
            <a:pPr marL="0" marR="0" lvl="0" indent="0" algn="justLow" defTabSz="914400" rtl="1" eaLnBrk="1" fontAlgn="base" latinLnBrk="0" hangingPunct="1">
              <a:lnSpc>
                <a:spcPct val="100000"/>
              </a:lnSpc>
              <a:spcBef>
                <a:spcPct val="0"/>
              </a:spcBef>
              <a:spcAft>
                <a:spcPct val="0"/>
              </a:spcAft>
              <a:buClrTx/>
              <a:buSzTx/>
              <a:buFontTx/>
              <a:buNone/>
              <a:tabLst/>
            </a:pPr>
            <a:endParaRPr kumimoji="0" lang="en-US"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1" eaLnBrk="0" fontAlgn="base" latinLnBrk="0" hangingPunct="0">
              <a:lnSpc>
                <a:spcPct val="100000"/>
              </a:lnSpc>
              <a:spcBef>
                <a:spcPct val="0"/>
              </a:spcBef>
              <a:spcAft>
                <a:spcPct val="0"/>
              </a:spcAft>
              <a:buClrTx/>
              <a:buSzTx/>
              <a:buFontTx/>
              <a:buNone/>
              <a:tabLst/>
            </a:pPr>
            <a:r>
              <a:rPr kumimoji="0" lang="ar-IQ" sz="28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افترض ان المخرجات في شركة لانتاج اجهزة التحسس بالحريق (</a:t>
            </a:r>
            <a:r>
              <a:rPr kumimoji="0" lang="en-US" sz="28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Fad</a:t>
            </a:r>
            <a:r>
              <a:rPr kumimoji="0" lang="ar-IQ" sz="28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بلغت     40000  وحدة   في عام 2000   - وان قيمة المدخلات لهذه الشركة  كانت 1000000 $ كما ان الانتاج المخطط لعام 2000    يبلغ 50000  وحدة .</a:t>
            </a:r>
          </a:p>
          <a:p>
            <a:pPr marL="0" marR="0" lvl="0" indent="0" algn="justLow" defTabSz="914400" rtl="1" eaLnBrk="0" fontAlgn="base" latinLnBrk="0" hangingPunct="0">
              <a:lnSpc>
                <a:spcPct val="100000"/>
              </a:lnSpc>
              <a:spcBef>
                <a:spcPct val="0"/>
              </a:spcBef>
              <a:spcAft>
                <a:spcPct val="0"/>
              </a:spcAft>
              <a:buClrTx/>
              <a:buSzTx/>
              <a:buFontTx/>
              <a:buNone/>
              <a:tabLst/>
            </a:pPr>
            <a:endParaRPr kumimoji="0" lang="en-US"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1" eaLnBrk="0" fontAlgn="base" latinLnBrk="0" hangingPunct="0">
              <a:lnSpc>
                <a:spcPct val="100000"/>
              </a:lnSpc>
              <a:spcBef>
                <a:spcPct val="0"/>
              </a:spcBef>
              <a:spcAft>
                <a:spcPct val="0"/>
              </a:spcAft>
              <a:buClrTx/>
              <a:buSzTx/>
              <a:buFontTx/>
              <a:buNone/>
              <a:tabLst/>
            </a:pPr>
            <a:r>
              <a:rPr kumimoji="0" lang="ar-IQ" sz="28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احسب الكفاءة والفاعلية لهذه الشركة لعام 2000  اذا علمت هناك نسبة  تلف في الانتاج تبلغ 10%  </a:t>
            </a:r>
            <a:endParaRPr kumimoji="0" lang="ar-IQ" sz="2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ransition spd="slow">
    <p:wipe dir="d"/>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Rectangle 1"/>
          <p:cNvSpPr>
            <a:spLocks noChangeArrowheads="1"/>
          </p:cNvSpPr>
          <p:nvPr/>
        </p:nvSpPr>
        <p:spPr bwMode="auto">
          <a:xfrm>
            <a:off x="990600" y="0"/>
            <a:ext cx="7010400" cy="627864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ar-IQ" sz="4000" b="1" i="0" u="sng" strike="noStrike" cap="none" normalizeH="0" baseline="0" dirty="0" smtClean="0">
                <a:ln>
                  <a:noFill/>
                </a:ln>
                <a:solidFill>
                  <a:srgbClr val="800000"/>
                </a:solidFill>
                <a:effectLst/>
                <a:latin typeface="Arial" pitchFamily="34" charset="0"/>
                <a:ea typeface="Times New Roman" pitchFamily="18" charset="0"/>
                <a:cs typeface="Arial" pitchFamily="34" charset="0"/>
              </a:rPr>
              <a:t>الحــــــــــــــــــــــــــل</a:t>
            </a:r>
          </a:p>
          <a:p>
            <a:pPr marL="0" marR="0" lvl="0" indent="0" algn="r" defTabSz="914400" rtl="1" eaLnBrk="1" fontAlgn="base" latinLnBrk="0" hangingPunct="1">
              <a:lnSpc>
                <a:spcPct val="100000"/>
              </a:lnSpc>
              <a:spcBef>
                <a:spcPct val="0"/>
              </a:spcBef>
              <a:spcAft>
                <a:spcPct val="0"/>
              </a:spcAft>
              <a:buClrTx/>
              <a:buSzTx/>
              <a:buFontTx/>
              <a:buNone/>
              <a:tabLst/>
            </a:pPr>
            <a:endParaRPr kumimoji="0" lang="en-US"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r" defTabSz="914400" rtl="1" eaLnBrk="0" fontAlgn="base" latinLnBrk="0" hangingPunct="0">
              <a:lnSpc>
                <a:spcPct val="100000"/>
              </a:lnSpc>
              <a:spcBef>
                <a:spcPct val="0"/>
              </a:spcBef>
              <a:spcAft>
                <a:spcPct val="0"/>
              </a:spcAft>
              <a:buClrTx/>
              <a:buSzTx/>
              <a:buFontTx/>
              <a:buNone/>
              <a:tabLst/>
            </a:pPr>
            <a:r>
              <a:rPr kumimoji="0" lang="ar-IQ" sz="22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الانتاج الصالح  = كمية المخرجات – الانتاج التالف </a:t>
            </a:r>
            <a:endParaRPr kumimoji="0" lang="en-US" sz="2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r" defTabSz="914400" rtl="1" eaLnBrk="0" fontAlgn="base" latinLnBrk="0" hangingPunct="0">
              <a:lnSpc>
                <a:spcPct val="100000"/>
              </a:lnSpc>
              <a:spcBef>
                <a:spcPct val="0"/>
              </a:spcBef>
              <a:spcAft>
                <a:spcPct val="0"/>
              </a:spcAft>
              <a:buClrTx/>
              <a:buSzTx/>
              <a:buFontTx/>
              <a:buNone/>
              <a:tabLst/>
            </a:pPr>
            <a:r>
              <a:rPr kumimoji="0" lang="ar-IQ" sz="22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 40000- ( 40000*10 % ) </a:t>
            </a:r>
            <a:endParaRPr kumimoji="0" lang="en-US" sz="2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r" defTabSz="914400" rtl="1" eaLnBrk="0" fontAlgn="base" latinLnBrk="0" hangingPunct="0">
              <a:lnSpc>
                <a:spcPct val="100000"/>
              </a:lnSpc>
              <a:spcBef>
                <a:spcPct val="0"/>
              </a:spcBef>
              <a:spcAft>
                <a:spcPct val="0"/>
              </a:spcAft>
              <a:buClrTx/>
              <a:buSzTx/>
              <a:buFontTx/>
              <a:buNone/>
              <a:tabLst/>
            </a:pPr>
            <a:r>
              <a:rPr kumimoji="0" lang="ar-IQ" sz="22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 40000 – 4000 </a:t>
            </a:r>
            <a:endParaRPr kumimoji="0" lang="en-US" sz="2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r" defTabSz="914400" rtl="1" eaLnBrk="0" fontAlgn="base" latinLnBrk="0" hangingPunct="0">
              <a:lnSpc>
                <a:spcPct val="100000"/>
              </a:lnSpc>
              <a:spcBef>
                <a:spcPct val="0"/>
              </a:spcBef>
              <a:spcAft>
                <a:spcPct val="0"/>
              </a:spcAft>
              <a:buClrTx/>
              <a:buSzTx/>
              <a:buFontTx/>
              <a:buNone/>
              <a:tabLst/>
            </a:pPr>
            <a:r>
              <a:rPr kumimoji="0" lang="ar-IQ" sz="22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 36000 وحدة </a:t>
            </a:r>
          </a:p>
          <a:p>
            <a:pPr marL="0" marR="0" lvl="0" indent="0" algn="r" defTabSz="914400" rtl="1" eaLnBrk="0" fontAlgn="base" latinLnBrk="0" hangingPunct="0">
              <a:lnSpc>
                <a:spcPct val="100000"/>
              </a:lnSpc>
              <a:spcBef>
                <a:spcPct val="0"/>
              </a:spcBef>
              <a:spcAft>
                <a:spcPct val="0"/>
              </a:spcAft>
              <a:buClrTx/>
              <a:buSzTx/>
              <a:buFontTx/>
              <a:buNone/>
              <a:tabLst/>
            </a:pPr>
            <a:endParaRPr kumimoji="0" lang="en-US" sz="2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r" defTabSz="914400" rtl="1" eaLnBrk="0" fontAlgn="base" latinLnBrk="0" hangingPunct="0">
              <a:lnSpc>
                <a:spcPct val="100000"/>
              </a:lnSpc>
              <a:spcBef>
                <a:spcPct val="0"/>
              </a:spcBef>
              <a:spcAft>
                <a:spcPct val="0"/>
              </a:spcAft>
              <a:buClrTx/>
              <a:buSzTx/>
              <a:buFontTx/>
              <a:buNone/>
              <a:tabLst/>
            </a:pPr>
            <a:r>
              <a:rPr kumimoji="0" lang="ar-IQ" sz="22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كلفة الوحدة الواحدة  = 0100000/ 40000 </a:t>
            </a:r>
            <a:endParaRPr kumimoji="0" lang="en-US" sz="2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r" defTabSz="914400" rtl="1" eaLnBrk="0" fontAlgn="base" latinLnBrk="0" hangingPunct="0">
              <a:lnSpc>
                <a:spcPct val="100000"/>
              </a:lnSpc>
              <a:spcBef>
                <a:spcPct val="0"/>
              </a:spcBef>
              <a:spcAft>
                <a:spcPct val="0"/>
              </a:spcAft>
              <a:buClrTx/>
              <a:buSzTx/>
              <a:buFontTx/>
              <a:buNone/>
              <a:tabLst/>
            </a:pPr>
            <a:r>
              <a:rPr kumimoji="0" lang="ar-IQ" sz="22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 25 $ </a:t>
            </a:r>
            <a:endParaRPr kumimoji="0" lang="en-US" sz="2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r" defTabSz="914400" rtl="1" eaLnBrk="0" fontAlgn="base" latinLnBrk="0" hangingPunct="0">
              <a:lnSpc>
                <a:spcPct val="100000"/>
              </a:lnSpc>
              <a:spcBef>
                <a:spcPct val="0"/>
              </a:spcBef>
              <a:spcAft>
                <a:spcPct val="0"/>
              </a:spcAft>
              <a:buClrTx/>
              <a:buSzTx/>
              <a:buFontTx/>
              <a:buNone/>
              <a:tabLst/>
            </a:pPr>
            <a:r>
              <a:rPr kumimoji="0" lang="ar-IQ" sz="22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قيمة الانتاج الصالح ( المخرجات ) = 25 * 36000</a:t>
            </a:r>
            <a:endParaRPr kumimoji="0" lang="en-US" sz="2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r" defTabSz="914400" rtl="1" eaLnBrk="0" fontAlgn="base" latinLnBrk="0" hangingPunct="0">
              <a:lnSpc>
                <a:spcPct val="100000"/>
              </a:lnSpc>
              <a:spcBef>
                <a:spcPct val="0"/>
              </a:spcBef>
              <a:spcAft>
                <a:spcPct val="0"/>
              </a:spcAft>
              <a:buClrTx/>
              <a:buSzTx/>
              <a:buFontTx/>
              <a:buNone/>
              <a:tabLst/>
            </a:pPr>
            <a:r>
              <a:rPr kumimoji="0" lang="ar-IQ" sz="22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 900000 $ </a:t>
            </a:r>
            <a:endParaRPr kumimoji="0" lang="en-US" sz="2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r" defTabSz="914400" rtl="1" eaLnBrk="0" fontAlgn="base" latinLnBrk="0" hangingPunct="0">
              <a:lnSpc>
                <a:spcPct val="100000"/>
              </a:lnSpc>
              <a:spcBef>
                <a:spcPct val="0"/>
              </a:spcBef>
              <a:spcAft>
                <a:spcPct val="0"/>
              </a:spcAft>
              <a:buClrTx/>
              <a:buSzTx/>
              <a:buFontTx/>
              <a:buNone/>
              <a:tabLst/>
            </a:pPr>
            <a:r>
              <a:rPr kumimoji="0" lang="ar-IQ" sz="2200" b="1" i="0" u="none" strike="noStrike" cap="none" normalizeH="0" baseline="0" dirty="0" smtClean="0">
                <a:ln>
                  <a:noFill/>
                </a:ln>
                <a:solidFill>
                  <a:srgbClr val="000099"/>
                </a:solidFill>
                <a:effectLst/>
                <a:latin typeface="Arial" pitchFamily="34" charset="0"/>
                <a:ea typeface="Times New Roman" pitchFamily="18" charset="0"/>
                <a:cs typeface="Arial" pitchFamily="34" charset="0"/>
              </a:rPr>
              <a:t>                     900000 </a:t>
            </a:r>
            <a:endParaRPr kumimoji="0" lang="en-US" sz="2200" b="0" i="0" u="none" strike="noStrike" cap="none" normalizeH="0" baseline="0" dirty="0" smtClean="0">
              <a:ln>
                <a:noFill/>
              </a:ln>
              <a:solidFill>
                <a:srgbClr val="000099"/>
              </a:solidFill>
              <a:effectLst/>
              <a:latin typeface="Arial" pitchFamily="34" charset="0"/>
              <a:cs typeface="Arial" pitchFamily="34" charset="0"/>
            </a:endParaRPr>
          </a:p>
          <a:p>
            <a:pPr marL="0" marR="0" lvl="0" indent="0" algn="r" defTabSz="914400" rtl="1" eaLnBrk="0" fontAlgn="base" latinLnBrk="0" hangingPunct="0">
              <a:lnSpc>
                <a:spcPct val="100000"/>
              </a:lnSpc>
              <a:spcBef>
                <a:spcPct val="0"/>
              </a:spcBef>
              <a:spcAft>
                <a:spcPct val="0"/>
              </a:spcAft>
              <a:buClrTx/>
              <a:buSzTx/>
              <a:buFontTx/>
              <a:buNone/>
              <a:tabLst/>
            </a:pPr>
            <a:r>
              <a:rPr kumimoji="0" lang="ar-IQ" sz="2200" b="1" i="0" u="none" strike="noStrike" cap="none" normalizeH="0" baseline="0" dirty="0" smtClean="0">
                <a:ln>
                  <a:noFill/>
                </a:ln>
                <a:solidFill>
                  <a:srgbClr val="000099"/>
                </a:solidFill>
                <a:effectLst/>
                <a:latin typeface="Arial" pitchFamily="34" charset="0"/>
                <a:ea typeface="Times New Roman" pitchFamily="18" charset="0"/>
                <a:cs typeface="Arial" pitchFamily="34" charset="0"/>
              </a:rPr>
              <a:t>    الكفاءة = ــــــــــــــــــــــــــــــــ *100        = 90 %</a:t>
            </a:r>
            <a:endParaRPr kumimoji="0" lang="en-US" sz="2200" b="0" i="0" u="none" strike="noStrike" cap="none" normalizeH="0" baseline="0" dirty="0" smtClean="0">
              <a:ln>
                <a:noFill/>
              </a:ln>
              <a:solidFill>
                <a:srgbClr val="000099"/>
              </a:solidFill>
              <a:effectLst/>
              <a:latin typeface="Arial" pitchFamily="34" charset="0"/>
              <a:cs typeface="Arial" pitchFamily="34" charset="0"/>
            </a:endParaRPr>
          </a:p>
          <a:p>
            <a:pPr marL="0" marR="0" lvl="0" indent="0" algn="r" defTabSz="914400" rtl="1" eaLnBrk="0" fontAlgn="base" latinLnBrk="0" hangingPunct="0">
              <a:lnSpc>
                <a:spcPct val="100000"/>
              </a:lnSpc>
              <a:spcBef>
                <a:spcPct val="0"/>
              </a:spcBef>
              <a:spcAft>
                <a:spcPct val="0"/>
              </a:spcAft>
              <a:buClrTx/>
              <a:buSzTx/>
              <a:buFontTx/>
              <a:buNone/>
              <a:tabLst/>
            </a:pPr>
            <a:r>
              <a:rPr kumimoji="0" lang="ar-IQ" sz="2200" b="1" i="0" u="none" strike="noStrike" cap="none" normalizeH="0" baseline="0" dirty="0" smtClean="0">
                <a:ln>
                  <a:noFill/>
                </a:ln>
                <a:solidFill>
                  <a:srgbClr val="000099"/>
                </a:solidFill>
                <a:effectLst/>
                <a:latin typeface="Arial" pitchFamily="34" charset="0"/>
                <a:ea typeface="Times New Roman" pitchFamily="18" charset="0"/>
                <a:cs typeface="Arial" pitchFamily="34" charset="0"/>
              </a:rPr>
              <a:t>                    1000000 </a:t>
            </a:r>
            <a:endParaRPr kumimoji="0" lang="en-US" sz="2200" b="0" i="0" u="none" strike="noStrike" cap="none" normalizeH="0" baseline="0" dirty="0" smtClean="0">
              <a:ln>
                <a:noFill/>
              </a:ln>
              <a:solidFill>
                <a:srgbClr val="000099"/>
              </a:solidFill>
              <a:effectLst/>
              <a:latin typeface="Arial" pitchFamily="34" charset="0"/>
              <a:cs typeface="Arial" pitchFamily="34" charset="0"/>
            </a:endParaRPr>
          </a:p>
          <a:p>
            <a:pPr marL="0" marR="0" lvl="0" indent="0" algn="r" defTabSz="914400" rtl="1" eaLnBrk="0" fontAlgn="base" latinLnBrk="0" hangingPunct="0">
              <a:lnSpc>
                <a:spcPct val="100000"/>
              </a:lnSpc>
              <a:spcBef>
                <a:spcPct val="0"/>
              </a:spcBef>
              <a:spcAft>
                <a:spcPct val="0"/>
              </a:spcAft>
              <a:buClrTx/>
              <a:buSzTx/>
              <a:buFontTx/>
              <a:buNone/>
              <a:tabLst/>
            </a:pPr>
            <a:r>
              <a:rPr kumimoji="0" lang="ar-IQ" sz="2200" b="1" i="0" u="none" strike="noStrike" cap="none" normalizeH="0" baseline="0" dirty="0" smtClean="0">
                <a:ln>
                  <a:noFill/>
                </a:ln>
                <a:solidFill>
                  <a:srgbClr val="800000"/>
                </a:solidFill>
                <a:effectLst/>
                <a:latin typeface="Arial" pitchFamily="34" charset="0"/>
                <a:ea typeface="Times New Roman" pitchFamily="18" charset="0"/>
                <a:cs typeface="Arial" pitchFamily="34" charset="0"/>
              </a:rPr>
              <a:t>                      40000</a:t>
            </a:r>
            <a:endParaRPr kumimoji="0" lang="en-US" sz="2200" b="0" i="0" u="none" strike="noStrike" cap="none" normalizeH="0" baseline="0" dirty="0" smtClean="0">
              <a:ln>
                <a:noFill/>
              </a:ln>
              <a:solidFill>
                <a:srgbClr val="800000"/>
              </a:solidFill>
              <a:effectLst/>
              <a:latin typeface="Arial" pitchFamily="34" charset="0"/>
              <a:cs typeface="Arial" pitchFamily="34" charset="0"/>
            </a:endParaRPr>
          </a:p>
          <a:p>
            <a:pPr marL="0" marR="0" lvl="0" indent="0" algn="r" defTabSz="914400" rtl="1" eaLnBrk="0" fontAlgn="base" latinLnBrk="0" hangingPunct="0">
              <a:lnSpc>
                <a:spcPct val="100000"/>
              </a:lnSpc>
              <a:spcBef>
                <a:spcPct val="0"/>
              </a:spcBef>
              <a:spcAft>
                <a:spcPct val="0"/>
              </a:spcAft>
              <a:buClrTx/>
              <a:buSzTx/>
              <a:buFontTx/>
              <a:buNone/>
              <a:tabLst/>
            </a:pPr>
            <a:r>
              <a:rPr kumimoji="0" lang="ar-IQ" sz="2200" b="1" i="0" u="none" strike="noStrike" cap="none" normalizeH="0" baseline="0" dirty="0" smtClean="0">
                <a:ln>
                  <a:noFill/>
                </a:ln>
                <a:solidFill>
                  <a:srgbClr val="800000"/>
                </a:solidFill>
                <a:effectLst/>
                <a:latin typeface="Arial" pitchFamily="34" charset="0"/>
                <a:ea typeface="Times New Roman" pitchFamily="18" charset="0"/>
                <a:cs typeface="Arial" pitchFamily="34" charset="0"/>
              </a:rPr>
              <a:t>     الفاعلية = ـــــــــــــــــــــــــــــــ = 100    = 80 %   </a:t>
            </a:r>
            <a:endParaRPr kumimoji="0" lang="en-US" sz="2200" b="0" i="0" u="none" strike="noStrike" cap="none" normalizeH="0" baseline="0" dirty="0" smtClean="0">
              <a:ln>
                <a:noFill/>
              </a:ln>
              <a:solidFill>
                <a:srgbClr val="800000"/>
              </a:solidFill>
              <a:effectLst/>
              <a:latin typeface="Arial" pitchFamily="34" charset="0"/>
              <a:cs typeface="Arial" pitchFamily="34" charset="0"/>
            </a:endParaRPr>
          </a:p>
          <a:p>
            <a:pPr marL="0" marR="0" lvl="0" indent="0" algn="r" defTabSz="914400" rtl="1" eaLnBrk="0" fontAlgn="base" latinLnBrk="0" hangingPunct="0">
              <a:lnSpc>
                <a:spcPct val="100000"/>
              </a:lnSpc>
              <a:spcBef>
                <a:spcPct val="0"/>
              </a:spcBef>
              <a:spcAft>
                <a:spcPct val="0"/>
              </a:spcAft>
              <a:buClrTx/>
              <a:buSzTx/>
              <a:buFontTx/>
              <a:buNone/>
              <a:tabLst/>
            </a:pPr>
            <a:r>
              <a:rPr kumimoji="0" lang="ar-IQ" sz="2200" b="1" i="0" u="none" strike="noStrike" cap="none" normalizeH="0" baseline="0" dirty="0" smtClean="0">
                <a:ln>
                  <a:noFill/>
                </a:ln>
                <a:solidFill>
                  <a:srgbClr val="800000"/>
                </a:solidFill>
                <a:effectLst/>
                <a:latin typeface="Arial" pitchFamily="34" charset="0"/>
                <a:ea typeface="Times New Roman" pitchFamily="18" charset="0"/>
                <a:cs typeface="Arial" pitchFamily="34" charset="0"/>
              </a:rPr>
              <a:t>                       50000</a:t>
            </a:r>
            <a:endParaRPr kumimoji="0" lang="en-US" sz="2400" b="0" i="0" u="none" strike="noStrike" cap="none" normalizeH="0" baseline="0" dirty="0" smtClean="0">
              <a:ln>
                <a:noFill/>
              </a:ln>
              <a:solidFill>
                <a:srgbClr val="800000"/>
              </a:solidFill>
              <a:effectLst/>
              <a:latin typeface="Arial" pitchFamily="34" charset="0"/>
              <a:cs typeface="Arial" pitchFamily="34" charset="0"/>
            </a:endParaRPr>
          </a:p>
        </p:txBody>
      </p:sp>
    </p:spTree>
  </p:cSld>
  <p:clrMapOvr>
    <a:masterClrMapping/>
  </p:clrMapOvr>
  <p:transition spd="slow">
    <p:dissolv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descr="C:\Users\ASUS\Desktop\28.jpg"/>
          <p:cNvPicPr>
            <a:picLocks noChangeAspect="1" noChangeArrowheads="1"/>
          </p:cNvPicPr>
          <p:nvPr/>
        </p:nvPicPr>
        <p:blipFill>
          <a:blip r:embed="rId3"/>
          <a:srcRect/>
          <a:stretch>
            <a:fillRect/>
          </a:stretch>
        </p:blipFill>
        <p:spPr bwMode="auto">
          <a:xfrm>
            <a:off x="0" y="4572000"/>
            <a:ext cx="9144000" cy="2286000"/>
          </a:xfrm>
          <a:prstGeom prst="rect">
            <a:avLst/>
          </a:prstGeom>
          <a:ln>
            <a:noFill/>
          </a:ln>
          <a:effectLst>
            <a:softEdge rad="112500"/>
          </a:effectLst>
        </p:spPr>
      </p:pic>
      <p:sp>
        <p:nvSpPr>
          <p:cNvPr id="3" name="Rectangle 2"/>
          <p:cNvSpPr/>
          <p:nvPr/>
        </p:nvSpPr>
        <p:spPr>
          <a:xfrm>
            <a:off x="1828800" y="0"/>
            <a:ext cx="4876800" cy="1446550"/>
          </a:xfrm>
          <a:prstGeom prst="rect">
            <a:avLst/>
          </a:prstGeom>
          <a:noFill/>
        </p:spPr>
        <p:txBody>
          <a:bodyPr wrap="square" lIns="91440" tIns="45720" rIns="91440" bIns="45720">
            <a:spAutoFit/>
          </a:bodyPr>
          <a:lstStyle/>
          <a:p>
            <a:pPr algn="ctr"/>
            <a:r>
              <a:rPr lang="ar-IQ" sz="8800" b="1" dirty="0" smtClean="0">
                <a:ln w="10541" cmpd="sng">
                  <a:solidFill>
                    <a:schemeClr val="accent1">
                      <a:shade val="88000"/>
                      <a:satMod val="110000"/>
                    </a:schemeClr>
                  </a:solidFill>
                  <a:prstDash val="solid"/>
                </a:ln>
                <a:solidFill>
                  <a:srgbClr val="000099"/>
                </a:solidFill>
              </a:rPr>
              <a:t>المصادر</a:t>
            </a:r>
            <a:r>
              <a:rPr lang="ar-IQ" sz="8800" b="1" dirty="0" smtClean="0">
                <a:ln w="10541" cmpd="sng">
                  <a:solidFill>
                    <a:schemeClr val="accent1">
                      <a:shade val="88000"/>
                      <a:satMod val="110000"/>
                    </a:schemeClr>
                  </a:solidFill>
                  <a:prstDash val="solid"/>
                </a:ln>
                <a:solidFill>
                  <a:schemeClr val="bg1"/>
                </a:solidFill>
              </a:rPr>
              <a:t>  </a:t>
            </a:r>
            <a:endParaRPr lang="en-US" sz="8800" b="1" cap="none" spc="0" dirty="0">
              <a:ln w="10541" cmpd="sng">
                <a:solidFill>
                  <a:schemeClr val="accent1">
                    <a:shade val="88000"/>
                    <a:satMod val="110000"/>
                  </a:schemeClr>
                </a:solidFill>
                <a:prstDash val="solid"/>
              </a:ln>
              <a:solidFill>
                <a:schemeClr val="bg1"/>
              </a:solidFill>
              <a:effectLst/>
            </a:endParaRPr>
          </a:p>
        </p:txBody>
      </p:sp>
      <p:sp>
        <p:nvSpPr>
          <p:cNvPr id="4" name="Rectangle 3"/>
          <p:cNvSpPr/>
          <p:nvPr/>
        </p:nvSpPr>
        <p:spPr>
          <a:xfrm>
            <a:off x="0" y="1371600"/>
            <a:ext cx="8991600" cy="2431435"/>
          </a:xfrm>
          <a:prstGeom prst="rect">
            <a:avLst/>
          </a:prstGeom>
          <a:noFill/>
        </p:spPr>
        <p:txBody>
          <a:bodyPr wrap="square" lIns="91440" tIns="45720" rIns="91440" bIns="4572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r" rtl="1"/>
            <a:r>
              <a:rPr lang="ar-IQ" sz="2400" b="1" cap="all" dirty="0" smtClean="0">
                <a:ln w="0"/>
                <a:solidFill>
                  <a:srgbClr val="000099"/>
                </a:solidFill>
                <a:effectLst>
                  <a:reflection blurRad="12700" stA="50000" endPos="50000" dist="5000" dir="5400000" sy="-100000" rotWithShape="0"/>
                </a:effectLst>
                <a:latin typeface="Times New Roman" pitchFamily="18" charset="0"/>
                <a:cs typeface="Times New Roman" pitchFamily="18" charset="0"/>
              </a:rPr>
              <a:t>1</a:t>
            </a:r>
            <a:r>
              <a:rPr lang="ar-IQ" sz="2400" b="1" dirty="0" smtClean="0">
                <a:solidFill>
                  <a:srgbClr val="000099"/>
                </a:solidFill>
                <a:latin typeface="Times New Roman" pitchFamily="18" charset="0"/>
                <a:cs typeface="Times New Roman" pitchFamily="18" charset="0"/>
              </a:rPr>
              <a:t>-نجم . عبود نجم " مدخل الى ادارة العمليات " جامعة الزيتونة الاردنية , دار المناهج للنشر والتوزيع ( 2007 ).</a:t>
            </a:r>
            <a:endParaRPr lang="en-US" sz="2400" b="1" dirty="0" smtClean="0">
              <a:solidFill>
                <a:srgbClr val="000099"/>
              </a:solidFill>
              <a:latin typeface="Times New Roman" pitchFamily="18" charset="0"/>
              <a:cs typeface="Times New Roman" pitchFamily="18" charset="0"/>
            </a:endParaRPr>
          </a:p>
          <a:p>
            <a:pPr algn="r" rtl="1"/>
            <a:r>
              <a:rPr lang="ar-IQ" sz="2400" b="1" dirty="0" smtClean="0">
                <a:solidFill>
                  <a:srgbClr val="000099"/>
                </a:solidFill>
                <a:latin typeface="Times New Roman" pitchFamily="18" charset="0"/>
                <a:cs typeface="Times New Roman" pitchFamily="18" charset="0"/>
              </a:rPr>
              <a:t>2-محسن . عبد الكريم &amp; النجار .صباح مجيد " ادارة  الا نتاج والعمليات ” مكتبة الذاكرة , دار وائل للنشر –عمان – الاردن (2009 ). </a:t>
            </a:r>
            <a:endParaRPr lang="en-US" sz="2400" b="1" dirty="0" smtClean="0">
              <a:solidFill>
                <a:srgbClr val="000099"/>
              </a:solidFill>
              <a:latin typeface="Times New Roman" pitchFamily="18" charset="0"/>
              <a:cs typeface="Times New Roman" pitchFamily="18" charset="0"/>
            </a:endParaRPr>
          </a:p>
          <a:p>
            <a:pPr algn="r"/>
            <a:endParaRPr lang="ar-IQ" sz="2800" b="1" cap="all" dirty="0" smtClean="0">
              <a:ln>
                <a:solidFill>
                  <a:sysClr val="windowText" lastClr="000000"/>
                </a:solidFill>
              </a:ln>
              <a:solidFill>
                <a:sysClr val="windowText" lastClr="000000"/>
              </a:solidFill>
              <a:effectLst>
                <a:reflection blurRad="12700" stA="50000" endPos="50000" dist="5000" dir="5400000" sy="-100000" rotWithShape="0"/>
              </a:effectLst>
            </a:endParaRPr>
          </a:p>
          <a:p>
            <a:pPr algn="r"/>
            <a:endPar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p:txBody>
      </p:sp>
      <p:sp>
        <p:nvSpPr>
          <p:cNvPr id="17409" name="Rectangle 1"/>
          <p:cNvSpPr>
            <a:spLocks noChangeArrowheads="1"/>
          </p:cNvSpPr>
          <p:nvPr/>
        </p:nvSpPr>
        <p:spPr bwMode="auto">
          <a:xfrm>
            <a:off x="381000" y="3124200"/>
            <a:ext cx="8382000" cy="101566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Low"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dirty="0" smtClean="0">
                <a:ln>
                  <a:noFill/>
                </a:ln>
                <a:solidFill>
                  <a:srgbClr val="000099"/>
                </a:solidFill>
                <a:effectLst/>
                <a:latin typeface="Times New Roman" pitchFamily="18" charset="0"/>
                <a:ea typeface="Times New Roman" pitchFamily="18" charset="0"/>
                <a:cs typeface="Times New Roman" pitchFamily="18" charset="0"/>
              </a:rPr>
              <a:t>3- </a:t>
            </a:r>
            <a:r>
              <a:rPr kumimoji="0" lang="en-US" sz="2000" b="1" i="0" u="none" strike="noStrike" cap="none" normalizeH="0" baseline="0" dirty="0" err="1" smtClean="0">
                <a:ln>
                  <a:noFill/>
                </a:ln>
                <a:solidFill>
                  <a:srgbClr val="000099"/>
                </a:solidFill>
                <a:effectLst/>
                <a:latin typeface="Times New Roman" pitchFamily="18" charset="0"/>
                <a:ea typeface="Times New Roman" pitchFamily="18" charset="0"/>
                <a:cs typeface="Times New Roman" pitchFamily="18" charset="0"/>
              </a:rPr>
              <a:t>Krahewsky</a:t>
            </a:r>
            <a:r>
              <a:rPr kumimoji="0" lang="en-US" sz="2000" b="1" i="0" u="none" strike="noStrike" cap="none" normalizeH="0" baseline="0" dirty="0" smtClean="0">
                <a:ln>
                  <a:noFill/>
                </a:ln>
                <a:solidFill>
                  <a:srgbClr val="000099"/>
                </a:solidFill>
                <a:effectLst/>
                <a:latin typeface="Times New Roman" pitchFamily="18" charset="0"/>
                <a:ea typeface="Times New Roman" pitchFamily="18" charset="0"/>
                <a:cs typeface="Times New Roman" pitchFamily="18" charset="0"/>
              </a:rPr>
              <a:t> , Lee j. and  </a:t>
            </a:r>
            <a:r>
              <a:rPr kumimoji="0" lang="en-US" sz="2000" b="1" i="0" u="none" strike="noStrike" cap="none" normalizeH="0" baseline="0" dirty="0" err="1" smtClean="0">
                <a:ln>
                  <a:noFill/>
                </a:ln>
                <a:solidFill>
                  <a:srgbClr val="000099"/>
                </a:solidFill>
                <a:effectLst/>
                <a:latin typeface="Times New Roman" pitchFamily="18" charset="0"/>
                <a:ea typeface="Times New Roman" pitchFamily="18" charset="0"/>
                <a:cs typeface="Times New Roman" pitchFamily="18" charset="0"/>
              </a:rPr>
              <a:t>Ritzman</a:t>
            </a:r>
            <a:r>
              <a:rPr kumimoji="0" lang="en-US" sz="2000" b="1" i="0" u="none" strike="noStrike" cap="none" normalizeH="0" baseline="0" dirty="0" smtClean="0">
                <a:ln>
                  <a:noFill/>
                </a:ln>
                <a:solidFill>
                  <a:srgbClr val="000099"/>
                </a:solidFill>
                <a:effectLst/>
                <a:latin typeface="Times New Roman" pitchFamily="18" charset="0"/>
                <a:ea typeface="Times New Roman" pitchFamily="18" charset="0"/>
                <a:cs typeface="Times New Roman" pitchFamily="18" charset="0"/>
              </a:rPr>
              <a:t> , Larry P. and  </a:t>
            </a:r>
            <a:r>
              <a:rPr kumimoji="0" lang="en-US" sz="2000" b="1" i="0" u="none" strike="noStrike" cap="none" normalizeH="0" baseline="0" dirty="0" err="1" smtClean="0">
                <a:ln>
                  <a:noFill/>
                </a:ln>
                <a:solidFill>
                  <a:srgbClr val="000099"/>
                </a:solidFill>
                <a:effectLst/>
                <a:latin typeface="Times New Roman" pitchFamily="18" charset="0"/>
                <a:ea typeface="Times New Roman" pitchFamily="18" charset="0"/>
                <a:cs typeface="Times New Roman" pitchFamily="18" charset="0"/>
              </a:rPr>
              <a:t>Malhotra</a:t>
            </a:r>
            <a:r>
              <a:rPr kumimoji="0" lang="en-US" sz="2000" b="1" i="0" u="none" strike="noStrike" cap="none" normalizeH="0" baseline="0" dirty="0" smtClean="0">
                <a:ln>
                  <a:noFill/>
                </a:ln>
                <a:solidFill>
                  <a:srgbClr val="000099"/>
                </a:solidFill>
                <a:effectLst/>
                <a:latin typeface="Times New Roman" pitchFamily="18" charset="0"/>
                <a:ea typeface="Times New Roman" pitchFamily="18" charset="0"/>
                <a:cs typeface="Times New Roman" pitchFamily="18" charset="0"/>
              </a:rPr>
              <a:t> .</a:t>
            </a:r>
            <a:r>
              <a:rPr kumimoji="0" lang="en-US" sz="2000" b="1" i="0" u="none" strike="noStrike" cap="none" normalizeH="0" baseline="0" dirty="0" err="1" smtClean="0">
                <a:ln>
                  <a:noFill/>
                </a:ln>
                <a:solidFill>
                  <a:srgbClr val="000099"/>
                </a:solidFill>
                <a:effectLst/>
                <a:latin typeface="Times New Roman" pitchFamily="18" charset="0"/>
                <a:ea typeface="Times New Roman" pitchFamily="18" charset="0"/>
                <a:cs typeface="Times New Roman" pitchFamily="18" charset="0"/>
              </a:rPr>
              <a:t>Manoj</a:t>
            </a:r>
            <a:r>
              <a:rPr kumimoji="0" lang="en-US" sz="2000" b="1" i="0" u="none" strike="noStrike" cap="none" normalizeH="0" baseline="0" dirty="0" smtClean="0">
                <a:ln>
                  <a:noFill/>
                </a:ln>
                <a:solidFill>
                  <a:srgbClr val="000099"/>
                </a:solidFill>
                <a:effectLst/>
                <a:latin typeface="Times New Roman" pitchFamily="18" charset="0"/>
                <a:ea typeface="Times New Roman" pitchFamily="18" charset="0"/>
                <a:cs typeface="Times New Roman" pitchFamily="18" charset="0"/>
              </a:rPr>
              <a:t> .K        “ Operations Management – Processes and Value Chains " Eighth Edition ,Library of Congress Cataloging –in- publication Data, (2007).</a:t>
            </a:r>
            <a:endParaRPr kumimoji="0" lang="en-US" sz="2000" b="1" i="0" u="none" strike="noStrike" cap="none" normalizeH="0" baseline="0" dirty="0" smtClean="0">
              <a:ln>
                <a:noFill/>
              </a:ln>
              <a:solidFill>
                <a:srgbClr val="000099"/>
              </a:solidFill>
              <a:effectLst/>
              <a:latin typeface="Times New Roman" pitchFamily="18" charset="0"/>
              <a:cs typeface="Times New Roman" pitchFamily="18" charset="0"/>
            </a:endParaRPr>
          </a:p>
        </p:txBody>
      </p:sp>
      <p:graphicFrame>
        <p:nvGraphicFramePr>
          <p:cNvPr id="16386" name="Object 2"/>
          <p:cNvGraphicFramePr>
            <a:graphicFrameLocks noChangeAspect="1"/>
          </p:cNvGraphicFramePr>
          <p:nvPr/>
        </p:nvGraphicFramePr>
        <p:xfrm>
          <a:off x="304800" y="4876800"/>
          <a:ext cx="1600200" cy="1752600"/>
        </p:xfrm>
        <a:graphic>
          <a:graphicData uri="http://schemas.openxmlformats.org/presentationml/2006/ole">
            <p:oleObj spid="_x0000_s16386" r:id="rId4" imgW="630000" imgH="643680" progId="">
              <p:embed/>
            </p:oleObj>
          </a:graphicData>
        </a:graphic>
      </p:graphicFrame>
      <p:graphicFrame>
        <p:nvGraphicFramePr>
          <p:cNvPr id="16387" name="Object 3"/>
          <p:cNvGraphicFramePr>
            <a:graphicFrameLocks noChangeAspect="1"/>
          </p:cNvGraphicFramePr>
          <p:nvPr/>
        </p:nvGraphicFramePr>
        <p:xfrm>
          <a:off x="2057400" y="4724400"/>
          <a:ext cx="1447800" cy="1981200"/>
        </p:xfrm>
        <a:graphic>
          <a:graphicData uri="http://schemas.openxmlformats.org/presentationml/2006/ole">
            <p:oleObj spid="_x0000_s16387" r:id="rId5" imgW="630000" imgH="643680" progId="">
              <p:embed/>
            </p:oleObj>
          </a:graphicData>
        </a:graphic>
      </p:graphicFrame>
      <p:graphicFrame>
        <p:nvGraphicFramePr>
          <p:cNvPr id="16388" name="Object 4"/>
          <p:cNvGraphicFramePr>
            <a:graphicFrameLocks noChangeAspect="1"/>
          </p:cNvGraphicFramePr>
          <p:nvPr/>
        </p:nvGraphicFramePr>
        <p:xfrm>
          <a:off x="3810000" y="4419600"/>
          <a:ext cx="2895600" cy="2200275"/>
        </p:xfrm>
        <a:graphic>
          <a:graphicData uri="http://schemas.openxmlformats.org/presentationml/2006/ole">
            <p:oleObj spid="_x0000_s16388" r:id="rId6" imgW="630000" imgH="643680" progId="">
              <p:embed/>
            </p:oleObj>
          </a:graphicData>
        </a:graphic>
      </p:graphicFrame>
      <p:graphicFrame>
        <p:nvGraphicFramePr>
          <p:cNvPr id="16389" name="Object 5"/>
          <p:cNvGraphicFramePr>
            <a:graphicFrameLocks noChangeAspect="1"/>
          </p:cNvGraphicFramePr>
          <p:nvPr/>
        </p:nvGraphicFramePr>
        <p:xfrm>
          <a:off x="7467600" y="4038600"/>
          <a:ext cx="1447800" cy="2590800"/>
        </p:xfrm>
        <a:graphic>
          <a:graphicData uri="http://schemas.openxmlformats.org/presentationml/2006/ole">
            <p:oleObj spid="_x0000_s16389" r:id="rId7" imgW="630000" imgH="643680" progId="">
              <p:embed/>
            </p:oleObj>
          </a:graphicData>
        </a:graphic>
      </p:graphicFrame>
    </p:spTree>
  </p:cSld>
  <p:clrMapOvr>
    <a:masterClrMapping/>
  </p:clrMapOvr>
  <p:transition spd="slow">
    <p:wheel spokes="8"/>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ASUS\Desktop\show9.jpg"/>
          <p:cNvPicPr>
            <a:picLocks noChangeAspect="1" noChangeArrowheads="1"/>
          </p:cNvPicPr>
          <p:nvPr/>
        </p:nvPicPr>
        <p:blipFill>
          <a:blip r:embed="rId2"/>
          <a:srcRect/>
          <a:stretch>
            <a:fillRect/>
          </a:stretch>
        </p:blipFill>
        <p:spPr bwMode="auto">
          <a:xfrm>
            <a:off x="0" y="-1"/>
            <a:ext cx="9144000" cy="6893719"/>
          </a:xfrm>
          <a:prstGeom prst="rect">
            <a:avLst/>
          </a:prstGeom>
          <a:noFill/>
        </p:spPr>
      </p:pic>
      <p:sp>
        <p:nvSpPr>
          <p:cNvPr id="4" name="Rectangle 3"/>
          <p:cNvSpPr/>
          <p:nvPr/>
        </p:nvSpPr>
        <p:spPr>
          <a:xfrm>
            <a:off x="533400" y="1447800"/>
            <a:ext cx="8229600" cy="4093428"/>
          </a:xfrm>
          <a:prstGeom prst="rect">
            <a:avLst/>
          </a:prstGeom>
          <a:noFill/>
        </p:spPr>
        <p:txBody>
          <a:bodyPr wrap="squar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ar-IQ" sz="13000" b="1" cap="none" spc="50" dirty="0" smtClean="0">
                <a:ln w="11430"/>
                <a:solidFill>
                  <a:srgbClr val="00FFFF"/>
                </a:solidFill>
                <a:effectLst>
                  <a:outerShdw blurRad="76200" dist="50800" dir="5400000" algn="tl" rotWithShape="0">
                    <a:srgbClr val="000000">
                      <a:alpha val="65000"/>
                    </a:srgbClr>
                  </a:outerShdw>
                </a:effectLst>
              </a:rPr>
              <a:t>شكرا لحسن اصغائكم</a:t>
            </a:r>
            <a:endParaRPr lang="en-US" sz="13000" b="1" cap="none" spc="50" dirty="0">
              <a:ln w="11430"/>
              <a:solidFill>
                <a:srgbClr val="00FFFF"/>
              </a:solidFill>
              <a:effectLst>
                <a:outerShdw blurRad="76200" dist="50800" dir="5400000" algn="tl" rotWithShape="0">
                  <a:srgbClr val="000000">
                    <a:alpha val="65000"/>
                  </a:srgbClr>
                </a:outerShdw>
              </a:effectLst>
            </a:endParaRPr>
          </a:p>
        </p:txBody>
      </p:sp>
    </p:spTree>
  </p:cSld>
  <p:clrMapOvr>
    <a:masterClrMapping/>
  </p:clrMapOvr>
  <p:transition spd="slow">
    <p:wipe dir="d"/>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a:spLocks noChangeArrowheads="1"/>
          </p:cNvSpPr>
          <p:nvPr/>
        </p:nvSpPr>
        <p:spPr bwMode="auto">
          <a:xfrm>
            <a:off x="4114800" y="685800"/>
            <a:ext cx="4648200" cy="830997"/>
          </a:xfrm>
          <a:prstGeom prst="rect">
            <a:avLst/>
          </a:prstGeom>
          <a:noFill/>
          <a:ln w="9525">
            <a:noFill/>
            <a:miter lim="800000"/>
            <a:headEnd/>
            <a:tailEnd/>
          </a:ln>
        </p:spPr>
        <p:txBody>
          <a:bodyPr wrap="square" anchor="ctr">
            <a:spAutoFit/>
          </a:bodyPr>
          <a:lstStyle/>
          <a:p>
            <a:pPr algn="ctr" rtl="1"/>
            <a:r>
              <a:rPr lang="ar-IQ" sz="4800" b="1" dirty="0" smtClean="0">
                <a:solidFill>
                  <a:srgbClr val="A50021"/>
                </a:solidFill>
                <a:latin typeface="AGA Arabesque" pitchFamily="2" charset="2"/>
                <a:ea typeface="Times New Roman" pitchFamily="18" charset="0"/>
                <a:cs typeface="Arabic Transparent" pitchFamily="2" charset="-78"/>
              </a:rPr>
              <a:t>الهدف من المحاضرة </a:t>
            </a:r>
            <a:endParaRPr lang="en-US" sz="4800" b="1" dirty="0">
              <a:solidFill>
                <a:srgbClr val="A50021"/>
              </a:solidFill>
              <a:latin typeface="AGA Arabesque" pitchFamily="2" charset="2"/>
              <a:ea typeface="Times New Roman" pitchFamily="18" charset="0"/>
              <a:cs typeface="Arabic Transparent" pitchFamily="2" charset="-78"/>
            </a:endParaRPr>
          </a:p>
        </p:txBody>
      </p:sp>
      <p:sp>
        <p:nvSpPr>
          <p:cNvPr id="5" name="Rectangle 4"/>
          <p:cNvSpPr>
            <a:spLocks noChangeArrowheads="1"/>
          </p:cNvSpPr>
          <p:nvPr/>
        </p:nvSpPr>
        <p:spPr bwMode="auto">
          <a:xfrm>
            <a:off x="228600" y="1828800"/>
            <a:ext cx="8610600" cy="3539430"/>
          </a:xfrm>
          <a:prstGeom prst="rect">
            <a:avLst/>
          </a:prstGeom>
          <a:solidFill>
            <a:srgbClr val="FFFFFF"/>
          </a:solidFill>
          <a:ln>
            <a:headEnd/>
            <a:tailEnd/>
          </a:ln>
          <a:effectLst>
            <a:glow rad="228600">
              <a:schemeClr val="accent2">
                <a:satMod val="175000"/>
                <a:alpha val="40000"/>
              </a:schemeClr>
            </a:glow>
            <a:outerShdw blurRad="57150" dist="38100" dir="5400000" algn="ctr" rotWithShape="0">
              <a:schemeClr val="accent3">
                <a:shade val="9000"/>
                <a:satMod val="105000"/>
                <a:alpha val="48000"/>
              </a:schemeClr>
            </a:outerShdw>
          </a:effectLst>
          <a:scene3d>
            <a:camera prst="obliqueTopRight"/>
            <a:lightRig rig="threePt" dir="t"/>
          </a:scene3d>
          <a:sp3d>
            <a:bevelT/>
          </a:sp3d>
        </p:spPr>
        <p:style>
          <a:lnRef idx="1">
            <a:schemeClr val="accent3"/>
          </a:lnRef>
          <a:fillRef idx="2">
            <a:schemeClr val="accent3"/>
          </a:fillRef>
          <a:effectRef idx="1">
            <a:schemeClr val="accent3"/>
          </a:effectRef>
          <a:fontRef idx="minor">
            <a:schemeClr val="dk1"/>
          </a:fontRef>
        </p:style>
        <p:txBody>
          <a:bodyPr wrap="square" anchor="ctr">
            <a:spAutoFit/>
          </a:bodyPr>
          <a:lstStyle/>
          <a:p>
            <a:pPr algn="r" rtl="1"/>
            <a:r>
              <a:rPr lang="ar-IQ" sz="3200" b="1" dirty="0" smtClean="0">
                <a:solidFill>
                  <a:srgbClr val="000099"/>
                </a:solidFill>
                <a:latin typeface="AGA Arabesque" pitchFamily="2" charset="2"/>
                <a:ea typeface="Times New Roman" pitchFamily="18" charset="0"/>
                <a:cs typeface="Arabic Transparent" pitchFamily="2" charset="-78"/>
              </a:rPr>
              <a:t>1- ان يكون الطالب قادرا على فهم معنى الانتاج والانتاجية </a:t>
            </a:r>
          </a:p>
          <a:p>
            <a:pPr algn="r" rtl="1"/>
            <a:r>
              <a:rPr lang="ar-IQ" sz="3200" b="1" dirty="0" smtClean="0">
                <a:solidFill>
                  <a:srgbClr val="000099"/>
                </a:solidFill>
                <a:latin typeface="AGA Arabesque" pitchFamily="2" charset="2"/>
                <a:ea typeface="Times New Roman" pitchFamily="18" charset="0"/>
                <a:cs typeface="Arabic Transparent" pitchFamily="2" charset="-78"/>
              </a:rPr>
              <a:t>2- التعرف على مقاييس الانتاجية .</a:t>
            </a:r>
          </a:p>
          <a:p>
            <a:pPr algn="r" rtl="1"/>
            <a:r>
              <a:rPr lang="ar-IQ" sz="3200" b="1" dirty="0" smtClean="0">
                <a:solidFill>
                  <a:srgbClr val="000099"/>
                </a:solidFill>
                <a:latin typeface="AGA Arabesque" pitchFamily="2" charset="2"/>
                <a:ea typeface="Times New Roman" pitchFamily="18" charset="0"/>
                <a:cs typeface="Arabic Transparent" pitchFamily="2" charset="-78"/>
              </a:rPr>
              <a:t>3- ان يكون الطالب قادرا على التمييز بين مفهومي  الكفاءة والفاعلية     </a:t>
            </a:r>
            <a:r>
              <a:rPr lang="en-US" sz="3200" b="1" dirty="0" smtClean="0">
                <a:solidFill>
                  <a:srgbClr val="000099"/>
                </a:solidFill>
              </a:rPr>
              <a:t> Effectiveness</a:t>
            </a:r>
            <a:r>
              <a:rPr lang="ar-IQ" sz="3200" b="1" dirty="0" smtClean="0">
                <a:solidFill>
                  <a:srgbClr val="000099"/>
                </a:solidFill>
              </a:rPr>
              <a:t> </a:t>
            </a:r>
            <a:r>
              <a:rPr lang="en-US" sz="3200" b="1" dirty="0" smtClean="0">
                <a:solidFill>
                  <a:srgbClr val="000099"/>
                </a:solidFill>
              </a:rPr>
              <a:t>Efficiency  &amp;</a:t>
            </a:r>
            <a:r>
              <a:rPr lang="ar-IQ" sz="3200" b="1" dirty="0" smtClean="0">
                <a:solidFill>
                  <a:srgbClr val="000099"/>
                </a:solidFill>
                <a:latin typeface="AGA Arabesque" pitchFamily="2" charset="2"/>
                <a:ea typeface="Times New Roman" pitchFamily="18" charset="0"/>
                <a:cs typeface="Arabic Transparent" pitchFamily="2" charset="-78"/>
              </a:rPr>
              <a:t>. </a:t>
            </a:r>
          </a:p>
          <a:p>
            <a:pPr algn="r" rtl="1"/>
            <a:endParaRPr lang="ar-IQ" sz="3200" b="1" dirty="0" smtClean="0">
              <a:solidFill>
                <a:srgbClr val="000099"/>
              </a:solidFill>
              <a:latin typeface="AGA Arabesque" pitchFamily="2" charset="2"/>
              <a:ea typeface="Times New Roman" pitchFamily="18" charset="0"/>
              <a:cs typeface="Arabic Transparent" pitchFamily="2" charset="-78"/>
            </a:endParaRPr>
          </a:p>
          <a:p>
            <a:pPr algn="r" rtl="1"/>
            <a:r>
              <a:rPr lang="ar-IQ" sz="3200" b="1" dirty="0" smtClean="0">
                <a:solidFill>
                  <a:srgbClr val="000099"/>
                </a:solidFill>
                <a:latin typeface="AGA Arabesque" pitchFamily="2" charset="2"/>
                <a:ea typeface="Times New Roman" pitchFamily="18" charset="0"/>
                <a:cs typeface="Arabic Transparent" pitchFamily="2" charset="-78"/>
              </a:rPr>
              <a:t>4- التعرف على الاساليب الكمية في تقييم أنتاجية المشروع. </a:t>
            </a:r>
          </a:p>
          <a:p>
            <a:pPr algn="r" rtl="1"/>
            <a:r>
              <a:rPr lang="ar-IQ" sz="3200" b="1" dirty="0" smtClean="0">
                <a:solidFill>
                  <a:srgbClr val="000099"/>
                </a:solidFill>
                <a:latin typeface="AGA Arabesque" pitchFamily="2" charset="2"/>
                <a:ea typeface="Times New Roman" pitchFamily="18" charset="0"/>
                <a:cs typeface="Arabic Transparent" pitchFamily="2" charset="-78"/>
              </a:rPr>
              <a:t>5-القدرة على معالجة المسائل الرياضية ذات العلاقة .</a:t>
            </a:r>
          </a:p>
        </p:txBody>
      </p:sp>
    </p:spTree>
  </p:cSld>
  <p:clrMapOvr>
    <a:masterClrMapping/>
  </p:clrMapOvr>
  <p:transition spd="slow">
    <p:zoom/>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ChangeArrowheads="1"/>
          </p:cNvSpPr>
          <p:nvPr/>
        </p:nvSpPr>
        <p:spPr bwMode="auto">
          <a:xfrm>
            <a:off x="228600" y="228600"/>
            <a:ext cx="7467600" cy="830997"/>
          </a:xfrm>
          <a:prstGeom prst="rect">
            <a:avLst/>
          </a:prstGeom>
          <a:ln>
            <a:noFill/>
            <a:headEnd/>
            <a:tailEnd/>
          </a:ln>
          <a:effectLst/>
          <a:scene3d>
            <a:camera prst="orthographicFront">
              <a:rot lat="0" lon="0" rev="0"/>
            </a:camera>
            <a:lightRig rig="glow" dir="t">
              <a:rot lat="0" lon="0" rev="14100000"/>
            </a:lightRig>
          </a:scene3d>
          <a:sp3d prstMaterial="softEdge">
            <a:bevelT w="127000" prst="artDeco"/>
          </a:sp3d>
        </p:spPr>
        <p:style>
          <a:lnRef idx="1">
            <a:schemeClr val="accent5"/>
          </a:lnRef>
          <a:fillRef idx="3">
            <a:schemeClr val="accent5"/>
          </a:fillRef>
          <a:effectRef idx="2">
            <a:schemeClr val="accent5"/>
          </a:effectRef>
          <a:fontRef idx="minor">
            <a:schemeClr val="lt1"/>
          </a:fontRef>
        </p:style>
        <p:txBody>
          <a:bodyPr wrap="square" anchor="ctr">
            <a:spAutoFit/>
          </a:bodyPr>
          <a:lstStyle/>
          <a:p>
            <a:pPr algn="ctr" rtl="1"/>
            <a:r>
              <a:rPr lang="ar-IQ" sz="4800" b="1" dirty="0" smtClean="0">
                <a:solidFill>
                  <a:srgbClr val="A50021"/>
                </a:solidFill>
                <a:latin typeface="AGA Arabesque" pitchFamily="2" charset="2"/>
                <a:ea typeface="Times New Roman" pitchFamily="18" charset="0"/>
                <a:cs typeface="Arabic Transparent" pitchFamily="2" charset="-78"/>
              </a:rPr>
              <a:t>تناقش المحاضرة ما يلي : </a:t>
            </a:r>
            <a:endParaRPr lang="en-US" sz="4800" b="1" dirty="0">
              <a:solidFill>
                <a:srgbClr val="A50021"/>
              </a:solidFill>
              <a:latin typeface="AGA Arabesque" pitchFamily="2" charset="2"/>
              <a:ea typeface="Times New Roman" pitchFamily="18" charset="0"/>
              <a:cs typeface="Arabic Transparent" pitchFamily="2" charset="-78"/>
            </a:endParaRPr>
          </a:p>
        </p:txBody>
      </p:sp>
      <p:sp>
        <p:nvSpPr>
          <p:cNvPr id="3" name="Rectangle 2"/>
          <p:cNvSpPr>
            <a:spLocks noChangeArrowheads="1"/>
          </p:cNvSpPr>
          <p:nvPr/>
        </p:nvSpPr>
        <p:spPr bwMode="auto">
          <a:xfrm>
            <a:off x="381000" y="1143000"/>
            <a:ext cx="7848600" cy="5262979"/>
          </a:xfrm>
          <a:prstGeom prst="rect">
            <a:avLst/>
          </a:prstGeom>
          <a:ln>
            <a:noFill/>
            <a:headEnd/>
            <a:tailEnd/>
          </a:ln>
          <a:effectLst>
            <a:outerShdw blurRad="190500" dist="228600" dir="2700000" algn="ctr">
              <a:srgbClr val="000000">
                <a:alpha val="30000"/>
              </a:srgbClr>
            </a:outerShdw>
          </a:effectLst>
          <a:scene3d>
            <a:camera prst="perspectiveFront"/>
            <a:lightRig rig="glow" dir="t">
              <a:rot lat="0" lon="0" rev="4800000"/>
            </a:lightRig>
          </a:scene3d>
          <a:sp3d prstMaterial="matte">
            <a:bevelT w="127000" h="63500"/>
          </a:sp3d>
        </p:spPr>
        <p:style>
          <a:lnRef idx="1">
            <a:schemeClr val="accent1"/>
          </a:lnRef>
          <a:fillRef idx="2">
            <a:schemeClr val="accent1"/>
          </a:fillRef>
          <a:effectRef idx="1">
            <a:schemeClr val="accent1"/>
          </a:effectRef>
          <a:fontRef idx="minor">
            <a:schemeClr val="dk1"/>
          </a:fontRef>
        </p:style>
        <p:txBody>
          <a:bodyPr wrap="square" anchor="ctr">
            <a:spAutoFit/>
          </a:bodyPr>
          <a:lstStyle/>
          <a:p>
            <a:pPr algn="r" rtl="1"/>
            <a:r>
              <a:rPr lang="ar-IQ" sz="2800" b="1" dirty="0" smtClean="0">
                <a:solidFill>
                  <a:srgbClr val="000066"/>
                </a:solidFill>
                <a:latin typeface="AGA Arabesque" pitchFamily="2" charset="2"/>
                <a:ea typeface="Times New Roman" pitchFamily="18" charset="0"/>
                <a:cs typeface="Arabic Transparent" pitchFamily="2" charset="-78"/>
              </a:rPr>
              <a:t>1- مفهوم الانتاج والانتاجية </a:t>
            </a:r>
            <a:r>
              <a:rPr lang="en-US" sz="2400" b="1" dirty="0" smtClean="0">
                <a:solidFill>
                  <a:srgbClr val="000066"/>
                </a:solidFill>
                <a:latin typeface="Times New Roman" pitchFamily="18" charset="0"/>
                <a:cs typeface="Times New Roman" pitchFamily="18" charset="0"/>
              </a:rPr>
              <a:t>Production And Productivity</a:t>
            </a:r>
            <a:r>
              <a:rPr lang="en-US" sz="2800" b="1" dirty="0" smtClean="0">
                <a:solidFill>
                  <a:srgbClr val="000066"/>
                </a:solidFill>
                <a:latin typeface="Arial" pitchFamily="34" charset="0"/>
                <a:cs typeface="Arial" pitchFamily="34" charset="0"/>
              </a:rPr>
              <a:t> </a:t>
            </a:r>
            <a:endParaRPr lang="ar-IQ" sz="2800" b="1" dirty="0" smtClean="0">
              <a:solidFill>
                <a:srgbClr val="000066"/>
              </a:solidFill>
              <a:latin typeface="AGA Arabesque" pitchFamily="2" charset="2"/>
              <a:ea typeface="Times New Roman" pitchFamily="18" charset="0"/>
              <a:cs typeface="Arabic Transparent" pitchFamily="2" charset="-78"/>
            </a:endParaRPr>
          </a:p>
          <a:p>
            <a:pPr algn="r" rtl="1"/>
            <a:r>
              <a:rPr lang="ar-IQ" sz="2800" b="1" dirty="0" smtClean="0">
                <a:solidFill>
                  <a:srgbClr val="000066"/>
                </a:solidFill>
                <a:latin typeface="AGA Arabesque" pitchFamily="2" charset="2"/>
                <a:ea typeface="Times New Roman" pitchFamily="18" charset="0"/>
                <a:cs typeface="Arabic Transparent" pitchFamily="2" charset="-78"/>
              </a:rPr>
              <a:t>2- </a:t>
            </a:r>
            <a:r>
              <a:rPr lang="ar-IQ" sz="2800" b="1" dirty="0" smtClean="0">
                <a:solidFill>
                  <a:srgbClr val="000066"/>
                </a:solidFill>
              </a:rPr>
              <a:t>قياس الانتاجية  </a:t>
            </a:r>
            <a:r>
              <a:rPr lang="en-US" sz="2800" b="1" dirty="0" smtClean="0">
                <a:solidFill>
                  <a:srgbClr val="000066"/>
                </a:solidFill>
              </a:rPr>
              <a:t>Measurement    Productivity </a:t>
            </a:r>
            <a:endParaRPr lang="en-US" sz="2800" dirty="0" smtClean="0">
              <a:solidFill>
                <a:srgbClr val="000066"/>
              </a:solidFill>
            </a:endParaRPr>
          </a:p>
          <a:p>
            <a:pPr algn="r" rtl="1"/>
            <a:r>
              <a:rPr lang="ar-IQ" sz="2800" b="1" dirty="0" smtClean="0">
                <a:solidFill>
                  <a:srgbClr val="000066"/>
                </a:solidFill>
                <a:latin typeface="AGA Arabesque" pitchFamily="2" charset="2"/>
                <a:ea typeface="Times New Roman" pitchFamily="18" charset="0"/>
                <a:cs typeface="Arabic Transparent" pitchFamily="2" charset="-78"/>
              </a:rPr>
              <a:t>3- </a:t>
            </a:r>
            <a:r>
              <a:rPr lang="ar-IQ" sz="2800" b="1" dirty="0" smtClean="0">
                <a:solidFill>
                  <a:srgbClr val="000066"/>
                </a:solidFill>
              </a:rPr>
              <a:t>مقاييس الانتاجية</a:t>
            </a:r>
          </a:p>
          <a:p>
            <a:pPr algn="r" rtl="1"/>
            <a:r>
              <a:rPr lang="ar-IQ" sz="2800" b="1" dirty="0" smtClean="0">
                <a:solidFill>
                  <a:srgbClr val="000066"/>
                </a:solidFill>
                <a:latin typeface="AGA Arabesque" pitchFamily="2" charset="2"/>
                <a:ea typeface="Times New Roman" pitchFamily="18" charset="0"/>
                <a:cs typeface="Arabic Transparent" pitchFamily="2" charset="-78"/>
              </a:rPr>
              <a:t>- </a:t>
            </a:r>
            <a:r>
              <a:rPr lang="ar-IQ" sz="2800" b="1" dirty="0" smtClean="0">
                <a:solidFill>
                  <a:srgbClr val="000066"/>
                </a:solidFill>
              </a:rPr>
              <a:t>الانتاجية </a:t>
            </a:r>
            <a:r>
              <a:rPr lang="ar-IQ" sz="2800" b="1" dirty="0" smtClean="0">
                <a:solidFill>
                  <a:srgbClr val="000066"/>
                </a:solidFill>
              </a:rPr>
              <a:t>الكلية   </a:t>
            </a:r>
            <a:r>
              <a:rPr lang="en-US" sz="2800" b="1" dirty="0" smtClean="0">
                <a:solidFill>
                  <a:srgbClr val="000066"/>
                </a:solidFill>
              </a:rPr>
              <a:t>Total Productivity </a:t>
            </a:r>
            <a:endParaRPr lang="ar-IQ" sz="2800" b="1" dirty="0" smtClean="0">
              <a:solidFill>
                <a:srgbClr val="000066"/>
              </a:solidFill>
              <a:latin typeface="AGA Arabesque" pitchFamily="2" charset="2"/>
              <a:ea typeface="Times New Roman" pitchFamily="18" charset="0"/>
              <a:cs typeface="Arabic Transparent" pitchFamily="2" charset="-78"/>
            </a:endParaRPr>
          </a:p>
          <a:p>
            <a:pPr algn="r" rtl="1"/>
            <a:r>
              <a:rPr lang="ar-IQ" sz="2800" b="1" dirty="0" smtClean="0">
                <a:solidFill>
                  <a:srgbClr val="000066"/>
                </a:solidFill>
                <a:latin typeface="AGA Arabesque" pitchFamily="2" charset="2"/>
                <a:ea typeface="Times New Roman" pitchFamily="18" charset="0"/>
                <a:cs typeface="Arabic Transparent" pitchFamily="2" charset="-78"/>
              </a:rPr>
              <a:t>- </a:t>
            </a:r>
            <a:r>
              <a:rPr lang="ar-IQ" sz="2800" b="1" dirty="0" smtClean="0">
                <a:solidFill>
                  <a:srgbClr val="000066"/>
                </a:solidFill>
              </a:rPr>
              <a:t> الانتاجية المتعددة العوامل </a:t>
            </a:r>
            <a:r>
              <a:rPr lang="en-US" sz="2800" b="1" dirty="0" smtClean="0">
                <a:solidFill>
                  <a:srgbClr val="000066"/>
                </a:solidFill>
              </a:rPr>
              <a:t>Multifactor Productivity </a:t>
            </a:r>
            <a:endParaRPr lang="ar-IQ" sz="2800" b="1" dirty="0" smtClean="0">
              <a:solidFill>
                <a:srgbClr val="000066"/>
              </a:solidFill>
              <a:latin typeface="AGA Arabesque" pitchFamily="2" charset="2"/>
              <a:ea typeface="Times New Roman" pitchFamily="18" charset="0"/>
              <a:cs typeface="Arabic Transparent" pitchFamily="2" charset="-78"/>
            </a:endParaRPr>
          </a:p>
          <a:p>
            <a:pPr algn="r" rtl="1">
              <a:buFont typeface="Arial" pitchFamily="34" charset="0"/>
              <a:buChar char="•"/>
            </a:pPr>
            <a:r>
              <a:rPr lang="ar-IQ" sz="2800" b="1" dirty="0" smtClean="0">
                <a:solidFill>
                  <a:srgbClr val="000066"/>
                </a:solidFill>
              </a:rPr>
              <a:t>- الانتاجية الجزئية    </a:t>
            </a:r>
            <a:r>
              <a:rPr lang="en-US" sz="2800" b="1" dirty="0" smtClean="0">
                <a:solidFill>
                  <a:srgbClr val="000066"/>
                </a:solidFill>
              </a:rPr>
              <a:t>Partial Productivity</a:t>
            </a:r>
          </a:p>
          <a:p>
            <a:pPr lvl="0" algn="r" rtl="1">
              <a:buFont typeface="Arial" pitchFamily="34" charset="0"/>
              <a:buChar char="•"/>
            </a:pPr>
            <a:r>
              <a:rPr lang="ar-IQ" sz="2800" b="1" dirty="0" smtClean="0">
                <a:solidFill>
                  <a:srgbClr val="000066"/>
                </a:solidFill>
                <a:latin typeface="AGA Arabesque" pitchFamily="2" charset="2"/>
                <a:ea typeface="Times New Roman" pitchFamily="18" charset="0"/>
                <a:cs typeface="Arabic Transparent" pitchFamily="2" charset="-78"/>
              </a:rPr>
              <a:t>4-</a:t>
            </a:r>
            <a:r>
              <a:rPr lang="ar-IQ" sz="2800" b="1" dirty="0" smtClean="0">
                <a:solidFill>
                  <a:srgbClr val="000066"/>
                </a:solidFill>
                <a:latin typeface="Arial" pitchFamily="34" charset="0"/>
                <a:ea typeface="Times New Roman" pitchFamily="18" charset="0"/>
                <a:cs typeface="Arial" pitchFamily="34" charset="0"/>
              </a:rPr>
              <a:t>مؤشر </a:t>
            </a:r>
            <a:r>
              <a:rPr lang="ar-IQ" sz="2800" b="1" dirty="0" smtClean="0">
                <a:solidFill>
                  <a:srgbClr val="000066"/>
                </a:solidFill>
                <a:latin typeface="Arial" pitchFamily="34" charset="0"/>
                <a:ea typeface="Times New Roman" pitchFamily="18" charset="0"/>
                <a:cs typeface="Arial" pitchFamily="34" charset="0"/>
              </a:rPr>
              <a:t>الانتاجية </a:t>
            </a:r>
            <a:r>
              <a:rPr lang="en-US" sz="2800" b="1" dirty="0" smtClean="0">
                <a:solidFill>
                  <a:srgbClr val="000066"/>
                </a:solidFill>
                <a:latin typeface="Arial" pitchFamily="34" charset="0"/>
                <a:ea typeface="Times New Roman" pitchFamily="18" charset="0"/>
                <a:cs typeface="Arial" pitchFamily="34" charset="0"/>
              </a:rPr>
              <a:t>Productivity Index (PI)   </a:t>
            </a:r>
            <a:endParaRPr lang="en-US" sz="2800" dirty="0" smtClean="0">
              <a:solidFill>
                <a:srgbClr val="000066"/>
              </a:solidFill>
              <a:latin typeface="Arial" pitchFamily="34" charset="0"/>
              <a:cs typeface="Arial" pitchFamily="34" charset="0"/>
            </a:endParaRPr>
          </a:p>
          <a:p>
            <a:pPr lvl="0" algn="r" rtl="1">
              <a:buFont typeface="Arial" pitchFamily="34" charset="0"/>
              <a:buChar char="•"/>
            </a:pPr>
            <a:r>
              <a:rPr lang="ar-IQ" sz="2800" b="1" dirty="0" smtClean="0">
                <a:solidFill>
                  <a:srgbClr val="000066"/>
                </a:solidFill>
                <a:latin typeface="AGA Arabesque" pitchFamily="2" charset="2"/>
                <a:ea typeface="Times New Roman" pitchFamily="18" charset="0"/>
                <a:cs typeface="Arabic Transparent" pitchFamily="2" charset="-78"/>
              </a:rPr>
              <a:t>5- </a:t>
            </a:r>
            <a:r>
              <a:rPr lang="ar-IQ" sz="2800" b="1" dirty="0" smtClean="0">
                <a:solidFill>
                  <a:srgbClr val="000066"/>
                </a:solidFill>
                <a:latin typeface="Arial" pitchFamily="34" charset="0"/>
                <a:ea typeface="Times New Roman" pitchFamily="18" charset="0"/>
                <a:cs typeface="Arial" pitchFamily="34" charset="0"/>
              </a:rPr>
              <a:t>تغيير الانتاجية </a:t>
            </a:r>
            <a:r>
              <a:rPr lang="en-US" sz="2800" b="1" dirty="0" smtClean="0">
                <a:solidFill>
                  <a:srgbClr val="000066"/>
                </a:solidFill>
                <a:latin typeface="Arial" pitchFamily="34" charset="0"/>
                <a:ea typeface="Times New Roman" pitchFamily="18" charset="0"/>
                <a:cs typeface="Arial" pitchFamily="34" charset="0"/>
              </a:rPr>
              <a:t>Productivity Change    </a:t>
            </a:r>
            <a:endParaRPr lang="en-US" sz="2800" dirty="0" smtClean="0">
              <a:solidFill>
                <a:srgbClr val="000066"/>
              </a:solidFill>
              <a:latin typeface="Arial" pitchFamily="34" charset="0"/>
              <a:cs typeface="Arial" pitchFamily="34" charset="0"/>
            </a:endParaRPr>
          </a:p>
          <a:p>
            <a:pPr algn="r" rtl="1"/>
            <a:r>
              <a:rPr lang="ar-IQ" sz="2800" b="1" dirty="0" smtClean="0">
                <a:solidFill>
                  <a:srgbClr val="000066"/>
                </a:solidFill>
                <a:latin typeface="AGA Arabesque" pitchFamily="2" charset="2"/>
                <a:ea typeface="Times New Roman" pitchFamily="18" charset="0"/>
                <a:cs typeface="Arabic Transparent" pitchFamily="2" charset="-78"/>
              </a:rPr>
              <a:t>6- </a:t>
            </a:r>
            <a:r>
              <a:rPr lang="ar-IQ" sz="2800" b="1" dirty="0" smtClean="0">
                <a:solidFill>
                  <a:srgbClr val="000066"/>
                </a:solidFill>
              </a:rPr>
              <a:t>الفاعلية والكفاءة  </a:t>
            </a:r>
            <a:r>
              <a:rPr lang="en-US" sz="2800" b="1" dirty="0" smtClean="0">
                <a:solidFill>
                  <a:srgbClr val="000066"/>
                </a:solidFill>
              </a:rPr>
              <a:t> Effectiveness</a:t>
            </a:r>
            <a:r>
              <a:rPr lang="ar-IQ" sz="2800" b="1" dirty="0" smtClean="0">
                <a:solidFill>
                  <a:srgbClr val="000066"/>
                </a:solidFill>
              </a:rPr>
              <a:t> </a:t>
            </a:r>
            <a:r>
              <a:rPr lang="en-US" sz="2800" b="1" dirty="0" smtClean="0">
                <a:solidFill>
                  <a:srgbClr val="000066"/>
                </a:solidFill>
              </a:rPr>
              <a:t>Efficiency  &amp;</a:t>
            </a:r>
            <a:endParaRPr lang="en-US" sz="2800" dirty="0" smtClean="0">
              <a:solidFill>
                <a:srgbClr val="000066"/>
              </a:solidFill>
            </a:endParaRPr>
          </a:p>
          <a:p>
            <a:pPr algn="r" rtl="1"/>
            <a:r>
              <a:rPr lang="ar-IQ" sz="2800" b="1" dirty="0" smtClean="0">
                <a:solidFill>
                  <a:srgbClr val="000066"/>
                </a:solidFill>
              </a:rPr>
              <a:t>7-العلاقة </a:t>
            </a:r>
            <a:r>
              <a:rPr lang="ar-IQ" sz="2800" b="1" dirty="0" smtClean="0">
                <a:solidFill>
                  <a:srgbClr val="000066"/>
                </a:solidFill>
              </a:rPr>
              <a:t>بين الانتاجية والفاعلية والكفاءة .</a:t>
            </a:r>
            <a:endParaRPr lang="en-US" sz="2800" dirty="0" smtClean="0">
              <a:solidFill>
                <a:srgbClr val="000066"/>
              </a:solidFill>
            </a:endParaRPr>
          </a:p>
          <a:p>
            <a:pPr algn="r" rtl="1"/>
            <a:r>
              <a:rPr lang="ar-IQ" sz="2800" b="1" dirty="0" smtClean="0">
                <a:solidFill>
                  <a:srgbClr val="000066"/>
                </a:solidFill>
                <a:latin typeface="AGA Arabesque" pitchFamily="2" charset="2"/>
                <a:ea typeface="Times New Roman" pitchFamily="18" charset="0"/>
                <a:cs typeface="Arabic Transparent" pitchFamily="2" charset="-78"/>
              </a:rPr>
              <a:t>8-</a:t>
            </a:r>
            <a:r>
              <a:rPr lang="ar-IQ" sz="2800" b="1" dirty="0" smtClean="0">
                <a:solidFill>
                  <a:srgbClr val="000066"/>
                </a:solidFill>
              </a:rPr>
              <a:t> </a:t>
            </a:r>
            <a:r>
              <a:rPr lang="ar-IQ" sz="2800" b="1" dirty="0" smtClean="0">
                <a:solidFill>
                  <a:srgbClr val="000066"/>
                </a:solidFill>
              </a:rPr>
              <a:t>أمثلة تطبيقية</a:t>
            </a:r>
          </a:p>
          <a:p>
            <a:pPr algn="r" rtl="1"/>
            <a:r>
              <a:rPr lang="ar-IQ" sz="2800" b="1" dirty="0" smtClean="0">
                <a:solidFill>
                  <a:srgbClr val="000066"/>
                </a:solidFill>
              </a:rPr>
              <a:t>9-</a:t>
            </a:r>
            <a:r>
              <a:rPr lang="ar-IQ" sz="2800" b="1" dirty="0" smtClean="0">
                <a:solidFill>
                  <a:srgbClr val="000066"/>
                </a:solidFill>
                <a:latin typeface="AGA Arabesque" pitchFamily="2" charset="2"/>
                <a:ea typeface="Times New Roman" pitchFamily="18" charset="0"/>
                <a:cs typeface="Arabic Transparent" pitchFamily="2" charset="-78"/>
              </a:rPr>
              <a:t> </a:t>
            </a:r>
            <a:r>
              <a:rPr lang="ar-IQ" sz="2800" b="1" dirty="0" smtClean="0">
                <a:solidFill>
                  <a:srgbClr val="000066"/>
                </a:solidFill>
                <a:latin typeface="AGA Arabesque" pitchFamily="2" charset="2"/>
                <a:ea typeface="Times New Roman" pitchFamily="18" charset="0"/>
                <a:cs typeface="Arabic Transparent" pitchFamily="2" charset="-78"/>
              </a:rPr>
              <a:t>المصادر </a:t>
            </a:r>
            <a:endParaRPr lang="en-US" sz="4800" b="1" dirty="0">
              <a:solidFill>
                <a:srgbClr val="000066"/>
              </a:solidFill>
              <a:latin typeface="AGA Arabesque" pitchFamily="2" charset="2"/>
              <a:ea typeface="Times New Roman" pitchFamily="18" charset="0"/>
              <a:cs typeface="Arabic Transparent" pitchFamily="2" charset="-78"/>
            </a:endParaRPr>
          </a:p>
        </p:txBody>
      </p:sp>
      <p:sp>
        <p:nvSpPr>
          <p:cNvPr id="4" name="Rectangle 3"/>
          <p:cNvSpPr/>
          <p:nvPr/>
        </p:nvSpPr>
        <p:spPr>
          <a:xfrm>
            <a:off x="8229600" y="228600"/>
            <a:ext cx="762000" cy="6248400"/>
          </a:xfrm>
          <a:prstGeom prst="rect">
            <a:avLst/>
          </a:prstGeom>
          <a:ln>
            <a:noFill/>
          </a:ln>
          <a:effectLst>
            <a:outerShdw blurRad="184150" dist="241300" dir="11520000" sx="110000" sy="110000" algn="ctr">
              <a:srgbClr val="000000">
                <a:alpha val="18000"/>
              </a:srgbClr>
            </a:outerShdw>
          </a:effectLst>
          <a:scene3d>
            <a:camera prst="perspectiveFront" fov="5100000">
              <a:rot lat="0" lon="2100000" rev="0"/>
            </a:camera>
            <a:lightRig rig="flood" dir="t">
              <a:rot lat="0" lon="0" rev="13800000"/>
            </a:lightRig>
          </a:scene3d>
          <a:sp3d extrusionH="107950" prstMaterial="plastic">
            <a:bevelT w="82550" h="63500" prst="divot"/>
            <a:bevelB/>
          </a:sp3d>
        </p:spPr>
        <p:style>
          <a:lnRef idx="1">
            <a:schemeClr val="accent5"/>
          </a:lnRef>
          <a:fillRef idx="3">
            <a:schemeClr val="accent5"/>
          </a:fillRef>
          <a:effectRef idx="2">
            <a:schemeClr val="accent5"/>
          </a:effectRef>
          <a:fontRef idx="minor">
            <a:schemeClr val="lt1"/>
          </a:fontRef>
        </p:style>
        <p:txBody>
          <a:bodyPr rtlCol="1" anchor="ctr"/>
          <a:lstStyle/>
          <a:p>
            <a:pPr algn="ctr"/>
            <a:endParaRPr lang="ar-IQ"/>
          </a:p>
        </p:txBody>
      </p:sp>
    </p:spTree>
  </p:cSld>
  <p:clrMapOvr>
    <a:masterClrMapping/>
  </p:clrMapOvr>
  <p:transition spd="slow">
    <p:wheel spokes="8"/>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4"/>
          <p:cNvSpPr>
            <a:spLocks noChangeArrowheads="1"/>
          </p:cNvSpPr>
          <p:nvPr/>
        </p:nvSpPr>
        <p:spPr bwMode="auto">
          <a:xfrm>
            <a:off x="228600" y="914400"/>
            <a:ext cx="8610600" cy="2431435"/>
          </a:xfrm>
          <a:prstGeom prst="rect">
            <a:avLst/>
          </a:prstGeom>
          <a:noFill/>
          <a:ln w="9525">
            <a:noFill/>
            <a:miter lim="800000"/>
            <a:headEnd/>
            <a:tailEnd/>
          </a:ln>
          <a:effectLst/>
        </p:spPr>
        <p:txBody>
          <a:bodyPr wrap="square" anchor="ctr">
            <a:spAutoFit/>
          </a:bodyPr>
          <a:lstStyle/>
          <a:p>
            <a:pPr algn="justLow" rtl="1"/>
            <a:r>
              <a:rPr lang="ar-IQ" sz="2000" b="1" dirty="0" smtClean="0"/>
              <a:t>     </a:t>
            </a:r>
            <a:r>
              <a:rPr lang="ar-IQ" sz="2400" b="1" dirty="0" smtClean="0">
                <a:solidFill>
                  <a:srgbClr val="800000"/>
                </a:solidFill>
              </a:rPr>
              <a:t>يعرف الانتاج  </a:t>
            </a:r>
            <a:r>
              <a:rPr lang="en-US" sz="2400" b="1" dirty="0" smtClean="0">
                <a:solidFill>
                  <a:srgbClr val="800000"/>
                </a:solidFill>
              </a:rPr>
              <a:t>Production</a:t>
            </a:r>
            <a:r>
              <a:rPr lang="ar-IQ" sz="2400" b="1" dirty="0" smtClean="0">
                <a:solidFill>
                  <a:srgbClr val="800000"/>
                </a:solidFill>
              </a:rPr>
              <a:t>:- </a:t>
            </a:r>
            <a:r>
              <a:rPr lang="ar-IQ" sz="2400" b="1" dirty="0" smtClean="0"/>
              <a:t>بأنه النشاط الذي يستهدف تحويل المدخلات الى مخرجات (سلع وخدمات ) .او هو حصيلة التكامل بين عناصر الانتاج المتمثلة بالارض , الاموال , العمال , الالات , لصنع السلع والخدمات . </a:t>
            </a:r>
            <a:endParaRPr lang="en-US" sz="2400" dirty="0" smtClean="0"/>
          </a:p>
          <a:p>
            <a:pPr algn="justLow" rtl="1"/>
            <a:r>
              <a:rPr lang="ar-IQ" sz="2400" b="1" dirty="0" smtClean="0"/>
              <a:t> </a:t>
            </a:r>
            <a:r>
              <a:rPr lang="ar-IQ" sz="2400" b="1" dirty="0" smtClean="0">
                <a:solidFill>
                  <a:srgbClr val="800000"/>
                </a:solidFill>
              </a:rPr>
              <a:t> أما الانتاجية  </a:t>
            </a:r>
            <a:r>
              <a:rPr lang="en-US" sz="2400" b="1" dirty="0" smtClean="0">
                <a:solidFill>
                  <a:srgbClr val="800000"/>
                </a:solidFill>
              </a:rPr>
              <a:t>Productivity</a:t>
            </a:r>
            <a:r>
              <a:rPr lang="ar-IQ" sz="2400" b="1" dirty="0" smtClean="0">
                <a:solidFill>
                  <a:srgbClr val="800000"/>
                </a:solidFill>
              </a:rPr>
              <a:t>  :- </a:t>
            </a:r>
            <a:r>
              <a:rPr lang="ar-IQ" sz="2400" b="1" dirty="0" smtClean="0"/>
              <a:t>فهي مقياس للعلاقة بين المخرجات والمدخلات .</a:t>
            </a:r>
            <a:endParaRPr lang="en-US" sz="2400" dirty="0" smtClean="0"/>
          </a:p>
          <a:p>
            <a:pPr algn="r" rtl="1"/>
            <a:r>
              <a:rPr lang="ar-IQ" sz="2400" b="1" dirty="0" smtClean="0"/>
              <a:t>او هي القدرة على تكوين النتائج بإستخدام عناصر أنتاج محددة .</a:t>
            </a:r>
          </a:p>
          <a:p>
            <a:pPr algn="ctr" rtl="1"/>
            <a:r>
              <a:rPr lang="ar-IQ" sz="3200" b="1" dirty="0" smtClean="0"/>
              <a:t> </a:t>
            </a:r>
            <a:r>
              <a:rPr lang="ar-IQ" sz="3200" b="1" dirty="0" smtClean="0">
                <a:solidFill>
                  <a:srgbClr val="800000"/>
                </a:solidFill>
              </a:rPr>
              <a:t>( الانتاجية هي مقياس لمدى أستغلال الموارد  )</a:t>
            </a:r>
            <a:r>
              <a:rPr lang="ar-IQ" sz="3200" b="1" dirty="0" smtClean="0"/>
              <a:t> </a:t>
            </a:r>
            <a:r>
              <a:rPr lang="en-US" sz="3200" dirty="0" smtClean="0"/>
              <a:t> </a:t>
            </a:r>
          </a:p>
        </p:txBody>
      </p:sp>
      <p:sp>
        <p:nvSpPr>
          <p:cNvPr id="5" name="Rectangle 4"/>
          <p:cNvSpPr/>
          <p:nvPr/>
        </p:nvSpPr>
        <p:spPr>
          <a:xfrm rot="10800000" flipV="1">
            <a:off x="1219200" y="136267"/>
            <a:ext cx="6553200" cy="769441"/>
          </a:xfrm>
          <a:prstGeom prst="rect">
            <a:avLst/>
          </a:prstGeom>
        </p:spPr>
        <p:txBody>
          <a:bodyPr wrap="square">
            <a:spAutoFit/>
          </a:bodyPr>
          <a:lstStyle/>
          <a:p>
            <a:pPr algn="ctr"/>
            <a:r>
              <a:rPr lang="ar-IQ" sz="4400" b="1" dirty="0" smtClean="0">
                <a:ln w="10541" cmpd="sng">
                  <a:solidFill>
                    <a:schemeClr val="accent1">
                      <a:shade val="88000"/>
                      <a:satMod val="110000"/>
                    </a:schemeClr>
                  </a:solidFill>
                  <a:prstDash val="solid"/>
                </a:ln>
                <a:solidFill>
                  <a:srgbClr val="993300"/>
                </a:solidFill>
              </a:rPr>
              <a:t>مفهوم الأنتاج والانتاجية </a:t>
            </a:r>
            <a:endParaRPr lang="en-US" sz="4400" b="1" dirty="0">
              <a:ln w="10541" cmpd="sng">
                <a:solidFill>
                  <a:schemeClr val="accent1">
                    <a:shade val="88000"/>
                    <a:satMod val="110000"/>
                  </a:schemeClr>
                </a:solidFill>
                <a:prstDash val="solid"/>
              </a:ln>
              <a:solidFill>
                <a:srgbClr val="993300"/>
              </a:solidFill>
            </a:endParaRPr>
          </a:p>
        </p:txBody>
      </p:sp>
      <p:sp>
        <p:nvSpPr>
          <p:cNvPr id="4" name="Rectangle 4"/>
          <p:cNvSpPr>
            <a:spLocks noChangeArrowheads="1"/>
          </p:cNvSpPr>
          <p:nvPr/>
        </p:nvSpPr>
        <p:spPr bwMode="auto">
          <a:xfrm>
            <a:off x="381000" y="3657600"/>
            <a:ext cx="8458200" cy="2923877"/>
          </a:xfrm>
          <a:prstGeom prst="rect">
            <a:avLst/>
          </a:prstGeom>
          <a:ln>
            <a:headEnd/>
            <a:tailEnd/>
          </a:ln>
          <a:effectLst>
            <a:glow rad="228600">
              <a:schemeClr val="accent1">
                <a:satMod val="175000"/>
                <a:alpha val="40000"/>
              </a:schemeClr>
            </a:glow>
            <a:outerShdw blurRad="57150" dist="38100" dir="5400000" algn="ctr" rotWithShape="0">
              <a:schemeClr val="accent3">
                <a:shade val="9000"/>
                <a:satMod val="105000"/>
                <a:alpha val="48000"/>
              </a:schemeClr>
            </a:outerShdw>
          </a:effectLst>
        </p:spPr>
        <p:style>
          <a:lnRef idx="1">
            <a:schemeClr val="accent3"/>
          </a:lnRef>
          <a:fillRef idx="2">
            <a:schemeClr val="accent3"/>
          </a:fillRef>
          <a:effectRef idx="1">
            <a:schemeClr val="accent3"/>
          </a:effectRef>
          <a:fontRef idx="minor">
            <a:schemeClr val="dk1"/>
          </a:fontRef>
        </p:style>
        <p:txBody>
          <a:bodyPr wrap="square" anchor="ctr">
            <a:spAutoFit/>
          </a:bodyPr>
          <a:lstStyle/>
          <a:p>
            <a:pPr lvl="1" algn="r" rtl="1"/>
            <a:r>
              <a:rPr lang="ar-IQ" sz="2800" b="1" u="sng" dirty="0" smtClean="0">
                <a:solidFill>
                  <a:srgbClr val="800000"/>
                </a:solidFill>
              </a:rPr>
              <a:t>قياس الانتاجية      </a:t>
            </a:r>
            <a:r>
              <a:rPr lang="en-US" sz="2800" b="1" u="sng" dirty="0" smtClean="0">
                <a:solidFill>
                  <a:srgbClr val="800000"/>
                </a:solidFill>
              </a:rPr>
              <a:t>Measurement</a:t>
            </a:r>
            <a:r>
              <a:rPr lang="ar-IQ" sz="2800" b="1" u="sng" dirty="0" smtClean="0">
                <a:solidFill>
                  <a:srgbClr val="800000"/>
                </a:solidFill>
              </a:rPr>
              <a:t> </a:t>
            </a:r>
            <a:r>
              <a:rPr lang="en-US" sz="2800" b="1" u="sng" dirty="0" smtClean="0">
                <a:solidFill>
                  <a:srgbClr val="800000"/>
                </a:solidFill>
              </a:rPr>
              <a:t>Productivity</a:t>
            </a:r>
            <a:endParaRPr lang="en-US" sz="2800" dirty="0" smtClean="0">
              <a:solidFill>
                <a:srgbClr val="800000"/>
              </a:solidFill>
            </a:endParaRPr>
          </a:p>
          <a:p>
            <a:pPr algn="r" rtl="1"/>
            <a:r>
              <a:rPr lang="en-US" sz="2400" b="1" dirty="0" smtClean="0"/>
              <a:t> </a:t>
            </a:r>
            <a:r>
              <a:rPr lang="ar-IQ" sz="2400" b="1" dirty="0" smtClean="0"/>
              <a:t>    </a:t>
            </a:r>
            <a:r>
              <a:rPr lang="ar-IQ" sz="2400" b="1" dirty="0" smtClean="0">
                <a:solidFill>
                  <a:srgbClr val="000066"/>
                </a:solidFill>
              </a:rPr>
              <a:t>يمكن قياس أنتاجية  أي نظام للانتاج وذلك بقسمة مخرجات النظام على </a:t>
            </a:r>
            <a:r>
              <a:rPr lang="ar-IQ" sz="2400" b="1" dirty="0" err="1" smtClean="0">
                <a:solidFill>
                  <a:srgbClr val="000066"/>
                </a:solidFill>
              </a:rPr>
              <a:t>مدخلاته</a:t>
            </a:r>
            <a:endParaRPr lang="ar-IQ" sz="2400" b="1" dirty="0" smtClean="0">
              <a:solidFill>
                <a:srgbClr val="000066"/>
              </a:solidFill>
            </a:endParaRPr>
          </a:p>
          <a:p>
            <a:pPr algn="r" rtl="1"/>
            <a:r>
              <a:rPr lang="ar-IQ" sz="2400" b="1" dirty="0" smtClean="0">
                <a:solidFill>
                  <a:srgbClr val="000066"/>
                </a:solidFill>
              </a:rPr>
              <a:t> اذ تمثل الانتاجية  قيمة المخرجات ( سلع وخدمات ) مقسومة على قيمة المدخلات . </a:t>
            </a:r>
            <a:endParaRPr lang="en-US" sz="2400" dirty="0" smtClean="0">
              <a:solidFill>
                <a:srgbClr val="000066"/>
              </a:solidFill>
            </a:endParaRPr>
          </a:p>
          <a:p>
            <a:pPr algn="r" rtl="1"/>
            <a:r>
              <a:rPr lang="ar-IQ" sz="2400" b="1" dirty="0" smtClean="0">
                <a:solidFill>
                  <a:srgbClr val="000066"/>
                </a:solidFill>
              </a:rPr>
              <a:t>وتحسب وفقا للقاعدة الاتية:</a:t>
            </a:r>
          </a:p>
          <a:p>
            <a:pPr algn="r" rtl="1"/>
            <a:r>
              <a:rPr lang="ar-IQ" sz="2800" b="1" dirty="0" smtClean="0"/>
              <a:t>               </a:t>
            </a:r>
            <a:r>
              <a:rPr lang="ar-IQ" sz="2800" b="1" dirty="0" smtClean="0">
                <a:solidFill>
                  <a:srgbClr val="800000"/>
                </a:solidFill>
              </a:rPr>
              <a:t>المخرجات (خلال مدة زمنية معينة )</a:t>
            </a:r>
            <a:endParaRPr lang="en-US" sz="2800" dirty="0" smtClean="0">
              <a:solidFill>
                <a:srgbClr val="800000"/>
              </a:solidFill>
            </a:endParaRPr>
          </a:p>
          <a:p>
            <a:pPr algn="r" rtl="1"/>
            <a:r>
              <a:rPr lang="ar-IQ" sz="2800" b="1" dirty="0" smtClean="0">
                <a:solidFill>
                  <a:srgbClr val="800000"/>
                </a:solidFill>
              </a:rPr>
              <a:t>الانتاجية = ـــــــــــــــــــــــــــــــــــــــــــــــــــــــــــــ  * 100%</a:t>
            </a:r>
            <a:endParaRPr lang="en-US" sz="2800" dirty="0" smtClean="0">
              <a:solidFill>
                <a:srgbClr val="800000"/>
              </a:solidFill>
            </a:endParaRPr>
          </a:p>
          <a:p>
            <a:pPr algn="r" rtl="1"/>
            <a:r>
              <a:rPr lang="ar-IQ" sz="2800" b="1" dirty="0" smtClean="0">
                <a:solidFill>
                  <a:srgbClr val="800000"/>
                </a:solidFill>
              </a:rPr>
              <a:t>                         </a:t>
            </a:r>
            <a:r>
              <a:rPr lang="ar-IQ" sz="2800" b="1" dirty="0" err="1" smtClean="0">
                <a:solidFill>
                  <a:srgbClr val="800000"/>
                </a:solidFill>
              </a:rPr>
              <a:t>المدخلات</a:t>
            </a:r>
            <a:r>
              <a:rPr lang="ar-IQ" sz="2800" b="1" dirty="0" smtClean="0">
                <a:solidFill>
                  <a:srgbClr val="800000"/>
                </a:solidFill>
              </a:rPr>
              <a:t>   </a:t>
            </a:r>
            <a:r>
              <a:rPr lang="en-US" dirty="0" smtClean="0">
                <a:solidFill>
                  <a:srgbClr val="800000"/>
                </a:solidFill>
              </a:rPr>
              <a:t> </a:t>
            </a:r>
            <a:endParaRPr lang="en-US" dirty="0">
              <a:solidFill>
                <a:srgbClr val="800000"/>
              </a:solidFill>
            </a:endParaRPr>
          </a:p>
        </p:txBody>
      </p:sp>
    </p:spTree>
  </p:cSld>
  <p:clrMapOvr>
    <a:masterClrMapping/>
  </p:clrMapOvr>
  <p:transition spd="slow">
    <p:wedg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Rectangle 1"/>
          <p:cNvSpPr>
            <a:spLocks noChangeArrowheads="1"/>
          </p:cNvSpPr>
          <p:nvPr/>
        </p:nvSpPr>
        <p:spPr bwMode="auto">
          <a:xfrm>
            <a:off x="685800" y="838200"/>
            <a:ext cx="7696200" cy="224676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Low" defTabSz="914400" rtl="1" eaLnBrk="1" fontAlgn="base" latinLnBrk="0" hangingPunct="1">
              <a:lnSpc>
                <a:spcPct val="100000"/>
              </a:lnSpc>
              <a:spcBef>
                <a:spcPct val="0"/>
              </a:spcBef>
              <a:spcAft>
                <a:spcPct val="0"/>
              </a:spcAft>
              <a:buClrTx/>
              <a:buSzTx/>
              <a:buFontTx/>
              <a:buNone/>
              <a:tabLst/>
            </a:pPr>
            <a:r>
              <a:rPr kumimoji="0" lang="en-US" sz="2800" b="1" i="0" u="none" strike="noStrike" cap="none" normalizeH="0" baseline="0" dirty="0" smtClean="0">
                <a:ln>
                  <a:noFill/>
                </a:ln>
                <a:solidFill>
                  <a:srgbClr val="800000"/>
                </a:solidFill>
                <a:effectLst/>
                <a:latin typeface="Arial" pitchFamily="34" charset="0"/>
                <a:ea typeface="Times New Roman" pitchFamily="18" charset="0"/>
                <a:cs typeface="Arial" pitchFamily="34" charset="0"/>
              </a:rPr>
              <a:t> </a:t>
            </a:r>
            <a:r>
              <a:rPr kumimoji="0" lang="ar-IQ" sz="2800" b="1" i="0" u="none" strike="noStrike" cap="none" normalizeH="0" baseline="0" dirty="0" smtClean="0">
                <a:ln>
                  <a:noFill/>
                </a:ln>
                <a:solidFill>
                  <a:srgbClr val="800000"/>
                </a:solidFill>
                <a:effectLst/>
                <a:latin typeface="Arial" pitchFamily="34" charset="0"/>
                <a:ea typeface="Times New Roman" pitchFamily="18" charset="0"/>
                <a:cs typeface="Arial" pitchFamily="34" charset="0"/>
              </a:rPr>
              <a:t>      كما وتعد الانتاجية طريقة لقياس فاعلية استخدام المصادر من قبل الافراد والمكائن والمنظمات والمجتمعات وعلى كل من هذه العناصر ان يحدد بشكل دوري الوسائل اوالمصادر اللازمة لتحسين الانتاجية . على سبيل المثال ( اعادة تدريب العاملين , اعادة التصميم , التحسين المستمر وفقا لمتطلبات الجودة ) .</a:t>
            </a:r>
            <a:endParaRPr kumimoji="0" lang="ar-IQ" sz="2800" b="0" i="0" u="none" strike="noStrike" cap="none" normalizeH="0" baseline="0" dirty="0" smtClean="0">
              <a:ln>
                <a:noFill/>
              </a:ln>
              <a:solidFill>
                <a:srgbClr val="800000"/>
              </a:solidFill>
              <a:effectLst/>
              <a:latin typeface="Arial" pitchFamily="34" charset="0"/>
              <a:cs typeface="Arial" pitchFamily="34" charset="0"/>
            </a:endParaRPr>
          </a:p>
        </p:txBody>
      </p:sp>
      <p:sp>
        <p:nvSpPr>
          <p:cNvPr id="41986" name="Rectangle 2"/>
          <p:cNvSpPr>
            <a:spLocks noChangeArrowheads="1"/>
          </p:cNvSpPr>
          <p:nvPr/>
        </p:nvSpPr>
        <p:spPr bwMode="auto">
          <a:xfrm>
            <a:off x="685800" y="3429000"/>
            <a:ext cx="7772400" cy="2677656"/>
          </a:xfrm>
          <a:prstGeom prst="rect">
            <a:avLst/>
          </a:prstGeom>
          <a:ln>
            <a:headEnd/>
            <a:tailEnd/>
          </a:ln>
          <a:effectLst>
            <a:glow rad="228600">
              <a:schemeClr val="accent1">
                <a:satMod val="175000"/>
                <a:alpha val="40000"/>
              </a:schemeClr>
            </a:glow>
            <a:outerShdw blurRad="57150" dist="38100" dir="5400000" algn="ctr" rotWithShape="0">
              <a:schemeClr val="accent4">
                <a:shade val="9000"/>
                <a:satMod val="105000"/>
                <a:alpha val="48000"/>
              </a:schemeClr>
            </a:outerShdw>
          </a:effectLst>
        </p:spPr>
        <p:style>
          <a:lnRef idx="1">
            <a:schemeClr val="accent4"/>
          </a:lnRef>
          <a:fillRef idx="2">
            <a:schemeClr val="accent4"/>
          </a:fillRef>
          <a:effectRef idx="1">
            <a:schemeClr val="accent4"/>
          </a:effectRef>
          <a:fontRef idx="minor">
            <a:schemeClr val="dk1"/>
          </a:fontRef>
        </p:style>
        <p:txBody>
          <a:bodyPr vert="horz" wrap="square" lIns="91440" tIns="45720" rIns="91440" bIns="45720" numCol="1" anchor="ctr" anchorCtr="0" compatLnSpc="1">
            <a:prstTxWarp prst="textNoShape">
              <a:avLst/>
            </a:prstTxWarp>
            <a:spAutoFit/>
          </a:bodyPr>
          <a:lstStyle/>
          <a:p>
            <a:pPr marL="0" marR="0" lvl="0" indent="0" algn="justLow" defTabSz="914400" rtl="1" eaLnBrk="1" fontAlgn="base" latinLnBrk="0" hangingPunct="1">
              <a:lnSpc>
                <a:spcPct val="100000"/>
              </a:lnSpc>
              <a:spcBef>
                <a:spcPct val="0"/>
              </a:spcBef>
              <a:spcAft>
                <a:spcPct val="0"/>
              </a:spcAft>
              <a:buClrTx/>
              <a:buSzTx/>
              <a:buFontTx/>
              <a:buNone/>
              <a:tabLst/>
            </a:pPr>
            <a:r>
              <a:rPr kumimoji="0" lang="ar-IQ" sz="16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ar-IQ" sz="28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ان الانتاجية تتضمن او تشير الى تعزيز عملية الانتاج . وان تعزيز عملية الانتاج يعني الوصول الى نتيجة او مقارنة جيدة بين المدخلات والمخرجات .اذا ازدادت المخرجات مع ثبات المدخلات , او اذا انخفضت المدخلات مع ثبات المخرجات  - فان ذلك يعني تحسين  الانتاجية .وهذا  يؤيد ان الانتاجية هي مقياس لحسن استغلال الاموارد وانتاج السلع والخدمات .</a:t>
            </a:r>
            <a:endParaRPr kumimoji="0" lang="ar-IQ" sz="2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ransition spd="slow">
    <p:wipe dir="d"/>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
          <p:cNvSpPr>
            <a:spLocks noChangeArrowheads="1"/>
          </p:cNvSpPr>
          <p:nvPr/>
        </p:nvSpPr>
        <p:spPr bwMode="auto">
          <a:xfrm>
            <a:off x="457200" y="1066800"/>
            <a:ext cx="8001000" cy="5078313"/>
          </a:xfrm>
          <a:prstGeom prst="rect">
            <a:avLst/>
          </a:prstGeom>
          <a:ln>
            <a:headEnd/>
            <a:tailEnd/>
          </a:ln>
          <a:effectLst>
            <a:glow rad="228600">
              <a:schemeClr val="accent2">
                <a:satMod val="175000"/>
                <a:alpha val="40000"/>
              </a:schemeClr>
            </a:glow>
            <a:outerShdw blurRad="57150" dist="38100" dir="5400000" algn="ctr" rotWithShape="0">
              <a:schemeClr val="accent4">
                <a:shade val="9000"/>
                <a:satMod val="105000"/>
                <a:alpha val="48000"/>
              </a:schemeClr>
            </a:outerShdw>
          </a:effectLst>
        </p:spPr>
        <p:style>
          <a:lnRef idx="1">
            <a:schemeClr val="accent4"/>
          </a:lnRef>
          <a:fillRef idx="2">
            <a:schemeClr val="accent4"/>
          </a:fillRef>
          <a:effectRef idx="1">
            <a:schemeClr val="accent4"/>
          </a:effectRef>
          <a:fontRef idx="minor">
            <a:schemeClr val="dk1"/>
          </a:fontRef>
        </p:style>
        <p:txBody>
          <a:bodyPr vert="horz" wrap="square" lIns="91440" tIns="45720" rIns="91440" bIns="45720" numCol="1" anchor="ctr" anchorCtr="0" compatLnSpc="1">
            <a:prstTxWarp prst="textNoShape">
              <a:avLst/>
            </a:prstTxWarp>
            <a:spAutoFit/>
          </a:bodyPr>
          <a:lstStyle/>
          <a:p>
            <a:pPr marL="0" marR="0" lvl="0" indent="0" algn="justLow" defTabSz="914400" rtl="1" eaLnBrk="1" fontAlgn="base" latinLnBrk="0" hangingPunct="1">
              <a:lnSpc>
                <a:spcPct val="100000"/>
              </a:lnSpc>
              <a:spcBef>
                <a:spcPct val="0"/>
              </a:spcBef>
              <a:spcAft>
                <a:spcPct val="0"/>
              </a:spcAft>
              <a:buClrTx/>
              <a:buSzTx/>
              <a:buFontTx/>
              <a:buNone/>
              <a:tabLst/>
            </a:pPr>
            <a:r>
              <a:rPr kumimoji="0" lang="ar-IQ" sz="3600" b="1" i="0" u="none" strike="noStrike" cap="none" normalizeH="0" baseline="0" dirty="0" smtClean="0">
                <a:ln>
                  <a:noFill/>
                </a:ln>
                <a:solidFill>
                  <a:srgbClr val="000099"/>
                </a:solidFill>
                <a:effectLst/>
                <a:latin typeface="Arial" pitchFamily="34" charset="0"/>
                <a:ea typeface="Times New Roman" pitchFamily="18" charset="0"/>
                <a:cs typeface="Arial" pitchFamily="34" charset="0"/>
              </a:rPr>
              <a:t>       بناءا على ذلك فأن زيادة الانتاج - لا تعني بالضرورة زيادة الانتاجية , وذلك أن هناك حالات تنخفض فيها الانتاجية على الرغم من زيادة الانتاج وبالعكس اذ ترتفع الانتاجية على الرغم من أنخفاض الانتاج , وترتيبا على ذلك فان زيادة حجم الانتاج دون زيادة الكلف أو زيادة أستخدام المواد أو أي تخفيض في كمية المواد المستخدمة دون تقليل حجم الانتاج او أي توفير في إندثار الالات والمعدات يحمل في مضمونه زيادة في الانتاجية . </a:t>
            </a:r>
            <a:endParaRPr kumimoji="0" lang="ar-IQ" sz="3600" b="0" i="0" u="none" strike="noStrike" cap="none" normalizeH="0" baseline="0" dirty="0" smtClean="0">
              <a:ln>
                <a:noFill/>
              </a:ln>
              <a:solidFill>
                <a:srgbClr val="000099"/>
              </a:solidFill>
              <a:effectLst/>
              <a:latin typeface="Arial" pitchFamily="34" charset="0"/>
              <a:cs typeface="Arial" pitchFamily="34" charset="0"/>
            </a:endParaRPr>
          </a:p>
        </p:txBody>
      </p:sp>
    </p:spTree>
  </p:cSld>
  <p:clrMapOvr>
    <a:masterClrMapping/>
  </p:clrMapOvr>
  <p:transition spd="slow">
    <p:zoom dir="in"/>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1066800"/>
            <a:ext cx="8458200" cy="5324535"/>
          </a:xfrm>
          <a:prstGeom prst="rect">
            <a:avLst/>
          </a:prstGeom>
          <a:effectLst>
            <a:glow rad="228600">
              <a:schemeClr val="accent2">
                <a:satMod val="175000"/>
                <a:alpha val="40000"/>
              </a:schemeClr>
            </a:glow>
            <a:outerShdw blurRad="57150" dist="38100" dir="5400000" algn="ctr" rotWithShape="0">
              <a:schemeClr val="accent4">
                <a:shade val="9000"/>
                <a:satMod val="105000"/>
                <a:alpha val="48000"/>
              </a:schemeClr>
            </a:outerShdw>
          </a:effectLst>
        </p:spPr>
        <p:style>
          <a:lnRef idx="1">
            <a:schemeClr val="accent4"/>
          </a:lnRef>
          <a:fillRef idx="2">
            <a:schemeClr val="accent4"/>
          </a:fillRef>
          <a:effectRef idx="1">
            <a:schemeClr val="accent4"/>
          </a:effectRef>
          <a:fontRef idx="minor">
            <a:schemeClr val="dk1"/>
          </a:fontRef>
        </p:style>
        <p:txBody>
          <a:bodyPr wrap="square">
            <a:spAutoFit/>
          </a:bodyPr>
          <a:lstStyle/>
          <a:p>
            <a:pPr algn="r" rtl="1"/>
            <a:r>
              <a:rPr lang="ar-IQ" sz="2800" b="1" dirty="0" smtClean="0"/>
              <a:t> </a:t>
            </a:r>
            <a:r>
              <a:rPr lang="ar-IQ" sz="3200" b="1" dirty="0" smtClean="0"/>
              <a:t>وهناك عدة طرق لزيادة الانتاجية منها :</a:t>
            </a:r>
          </a:p>
          <a:p>
            <a:pPr algn="r" rtl="1"/>
            <a:endParaRPr lang="en-US" sz="2800" dirty="0" smtClean="0">
              <a:solidFill>
                <a:srgbClr val="000099"/>
              </a:solidFill>
            </a:endParaRPr>
          </a:p>
          <a:p>
            <a:pPr algn="r" rtl="1"/>
            <a:r>
              <a:rPr lang="ar-IQ" sz="2800" b="1" dirty="0" smtClean="0">
                <a:solidFill>
                  <a:srgbClr val="800000"/>
                </a:solidFill>
              </a:rPr>
              <a:t>1- زيادة المخرجات – مع خفض المدخلات  ( وهي الحالة الافضل – اذ يتم عمل الأكثر بالاقل  حسب الرؤية اليابانية</a:t>
            </a:r>
          </a:p>
          <a:p>
            <a:pPr rtl="1"/>
            <a:r>
              <a:rPr lang="ar-IQ" sz="2800" b="1" dirty="0" smtClean="0">
                <a:solidFill>
                  <a:srgbClr val="800000"/>
                </a:solidFill>
              </a:rPr>
              <a:t> -</a:t>
            </a:r>
            <a:r>
              <a:rPr lang="en-US" sz="2800" b="1" dirty="0" smtClean="0">
                <a:solidFill>
                  <a:srgbClr val="800000"/>
                </a:solidFill>
              </a:rPr>
              <a:t>Make More With Less)</a:t>
            </a:r>
            <a:r>
              <a:rPr lang="ar-IQ" sz="2800" b="1" dirty="0" smtClean="0">
                <a:solidFill>
                  <a:srgbClr val="800000"/>
                </a:solidFill>
              </a:rPr>
              <a:t>).</a:t>
            </a:r>
            <a:endParaRPr lang="en-US" sz="2800" dirty="0" smtClean="0">
              <a:solidFill>
                <a:srgbClr val="800000"/>
              </a:solidFill>
            </a:endParaRPr>
          </a:p>
          <a:p>
            <a:pPr algn="r" rtl="1"/>
            <a:r>
              <a:rPr lang="ar-IQ" sz="2800" b="1" dirty="0" smtClean="0">
                <a:solidFill>
                  <a:srgbClr val="800000"/>
                </a:solidFill>
              </a:rPr>
              <a:t>2- زيادة المخرجات – مع ثبات المدخلات ( بقاء المدخلات على حالها ).</a:t>
            </a:r>
            <a:endParaRPr lang="en-US" sz="2800" dirty="0" smtClean="0">
              <a:solidFill>
                <a:srgbClr val="800000"/>
              </a:solidFill>
            </a:endParaRPr>
          </a:p>
          <a:p>
            <a:pPr algn="r" rtl="1"/>
            <a:r>
              <a:rPr lang="ar-IQ" sz="2800" b="1" dirty="0" smtClean="0">
                <a:solidFill>
                  <a:srgbClr val="800000"/>
                </a:solidFill>
              </a:rPr>
              <a:t>3- زيادة المخرجات بنسبة أكبر من زيادة </a:t>
            </a:r>
            <a:r>
              <a:rPr lang="ar-IQ" sz="2800" b="1" dirty="0" err="1" smtClean="0">
                <a:solidFill>
                  <a:srgbClr val="800000"/>
                </a:solidFill>
              </a:rPr>
              <a:t>المدخلات</a:t>
            </a:r>
            <a:r>
              <a:rPr lang="ar-IQ" sz="2800" b="1" dirty="0" smtClean="0">
                <a:solidFill>
                  <a:srgbClr val="800000"/>
                </a:solidFill>
              </a:rPr>
              <a:t> .</a:t>
            </a:r>
          </a:p>
          <a:p>
            <a:pPr algn="r" rtl="1"/>
            <a:r>
              <a:rPr lang="ar-IQ" sz="2800" b="1" dirty="0" smtClean="0">
                <a:solidFill>
                  <a:srgbClr val="800000"/>
                </a:solidFill>
              </a:rPr>
              <a:t>4- انخفاض </a:t>
            </a:r>
            <a:r>
              <a:rPr lang="ar-IQ" sz="2800" b="1" dirty="0" err="1" smtClean="0">
                <a:solidFill>
                  <a:srgbClr val="800000"/>
                </a:solidFill>
              </a:rPr>
              <a:t>المدخلات</a:t>
            </a:r>
            <a:r>
              <a:rPr lang="ar-IQ" sz="2800" b="1" dirty="0" smtClean="0">
                <a:solidFill>
                  <a:srgbClr val="800000"/>
                </a:solidFill>
              </a:rPr>
              <a:t> بنسبة اكبر من انخفاض المخرجات .</a:t>
            </a:r>
          </a:p>
          <a:p>
            <a:pPr algn="r" rtl="1"/>
            <a:r>
              <a:rPr lang="ar-IQ" sz="2800" b="1" dirty="0" smtClean="0">
                <a:solidFill>
                  <a:srgbClr val="800000"/>
                </a:solidFill>
              </a:rPr>
              <a:t>5- تحقيق نفس المخرجات بمدخلات أقل .</a:t>
            </a:r>
          </a:p>
          <a:p>
            <a:pPr algn="r" rtl="1"/>
            <a:endParaRPr lang="ar-IQ" sz="2800" b="1" dirty="0" smtClean="0">
              <a:solidFill>
                <a:srgbClr val="800000"/>
              </a:solidFill>
            </a:endParaRPr>
          </a:p>
          <a:p>
            <a:pPr algn="r" rtl="1"/>
            <a:r>
              <a:rPr lang="ar-IQ" sz="2800" b="1" dirty="0" smtClean="0">
                <a:solidFill>
                  <a:srgbClr val="000099"/>
                </a:solidFill>
              </a:rPr>
              <a:t>      وخلاصة ذلك ان الانتاجيةة تتمحور حول العلاقة بين المدخلات والمخرجات وبما يؤشر كفاءة وفاعلية </a:t>
            </a:r>
            <a:r>
              <a:rPr lang="ar-IQ" sz="2800" b="1" dirty="0" err="1" smtClean="0">
                <a:solidFill>
                  <a:srgbClr val="000099"/>
                </a:solidFill>
              </a:rPr>
              <a:t>أستخدام</a:t>
            </a:r>
            <a:r>
              <a:rPr lang="ar-IQ" sz="2800" b="1" dirty="0" smtClean="0">
                <a:solidFill>
                  <a:srgbClr val="000099"/>
                </a:solidFill>
              </a:rPr>
              <a:t> عناصر الانتاج . </a:t>
            </a:r>
            <a:endParaRPr lang="en-US" sz="2800" dirty="0">
              <a:solidFill>
                <a:srgbClr val="000099"/>
              </a:solidFill>
            </a:endParaRPr>
          </a:p>
        </p:txBody>
      </p:sp>
    </p:spTree>
  </p:cSld>
  <p:clrMapOvr>
    <a:masterClrMapping/>
  </p:clrMapOvr>
  <p:transition spd="slow">
    <p:wipe dir="d"/>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p:cNvSpPr>
            <a:spLocks noChangeArrowheads="1"/>
          </p:cNvSpPr>
          <p:nvPr/>
        </p:nvSpPr>
        <p:spPr bwMode="auto">
          <a:xfrm>
            <a:off x="457200" y="457200"/>
            <a:ext cx="8229600" cy="3657600"/>
          </a:xfrm>
          <a:prstGeom prst="rect">
            <a:avLst/>
          </a:prstGeom>
          <a:ln>
            <a:noFill/>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5"/>
          </a:lnRef>
          <a:fillRef idx="2">
            <a:schemeClr val="accent5"/>
          </a:fillRef>
          <a:effectRef idx="1">
            <a:schemeClr val="accent5"/>
          </a:effectRef>
          <a:fontRef idx="minor">
            <a:schemeClr val="dk1"/>
          </a:fontRef>
        </p:style>
        <p:txBody>
          <a:bodyPr vert="horz" wrap="square" lIns="91440" tIns="45720" rIns="91440" bIns="45720" numCol="1" anchor="t" anchorCtr="0" compatLnSpc="1">
            <a:prstTxWarp prst="textNoShape">
              <a:avLst/>
            </a:prstTxWarp>
          </a:bodyPr>
          <a:lstStyle/>
          <a:p>
            <a:pPr marL="0" marR="0" lvl="0" indent="0" algn="r" defTabSz="914400" rtl="1" eaLnBrk="1" fontAlgn="base" latinLnBrk="0" hangingPunct="1">
              <a:lnSpc>
                <a:spcPct val="100000"/>
              </a:lnSpc>
              <a:spcBef>
                <a:spcPct val="0"/>
              </a:spcBef>
              <a:spcAft>
                <a:spcPts val="1000"/>
              </a:spcAft>
              <a:buClrTx/>
              <a:buSzTx/>
              <a:buFontTx/>
              <a:buNone/>
              <a:tabLst/>
            </a:pPr>
            <a:r>
              <a:rPr kumimoji="0" lang="ar-IQ" sz="2000" b="1" i="0" u="none" strike="noStrike" cap="none" normalizeH="0" baseline="0" dirty="0" smtClean="0">
                <a:ln>
                  <a:noFill/>
                </a:ln>
                <a:solidFill>
                  <a:schemeClr val="tx1"/>
                </a:solidFill>
                <a:effectLst/>
                <a:latin typeface="Arial" pitchFamily="34" charset="0"/>
                <a:ea typeface="Arial" pitchFamily="34" charset="0"/>
                <a:cs typeface="+mj-cs"/>
              </a:rPr>
              <a:t>   </a:t>
            </a:r>
            <a:endParaRPr kumimoji="0" lang="en-US" sz="2000" b="1" i="0" u="none" strike="noStrike" cap="none" normalizeH="0" baseline="0" dirty="0" smtClean="0">
              <a:ln>
                <a:noFill/>
              </a:ln>
              <a:solidFill>
                <a:schemeClr val="tx1"/>
              </a:solidFill>
              <a:effectLst/>
              <a:latin typeface="Arial" pitchFamily="34" charset="0"/>
              <a:ea typeface="Arial" pitchFamily="34" charset="0"/>
              <a:cs typeface="+mj-cs"/>
            </a:endParaRPr>
          </a:p>
          <a:p>
            <a:pPr marL="0" marR="0" lvl="0" indent="0" algn="r" defTabSz="914400" rtl="1" eaLnBrk="1" fontAlgn="base" latinLnBrk="0" hangingPunct="1">
              <a:lnSpc>
                <a:spcPct val="100000"/>
              </a:lnSpc>
              <a:spcBef>
                <a:spcPct val="0"/>
              </a:spcBef>
              <a:spcAft>
                <a:spcPct val="0"/>
              </a:spcAft>
              <a:buClrTx/>
              <a:buSzTx/>
              <a:buFontTx/>
              <a:buNone/>
              <a:tabLst/>
            </a:pPr>
            <a:endParaRPr kumimoji="0" lang="ar-IQ" sz="2000" b="0" i="0" u="none" strike="noStrike" cap="none" normalizeH="0" baseline="0" dirty="0" smtClean="0">
              <a:ln>
                <a:noFill/>
              </a:ln>
              <a:solidFill>
                <a:schemeClr val="tx1"/>
              </a:solidFill>
              <a:effectLst/>
              <a:latin typeface="Arial" pitchFamily="34" charset="0"/>
              <a:cs typeface="+mj-cs"/>
            </a:endParaRPr>
          </a:p>
        </p:txBody>
      </p:sp>
      <p:sp>
        <p:nvSpPr>
          <p:cNvPr id="34817" name="Rectangle 1"/>
          <p:cNvSpPr>
            <a:spLocks noChangeArrowheads="1"/>
          </p:cNvSpPr>
          <p:nvPr/>
        </p:nvSpPr>
        <p:spPr bwMode="auto">
          <a:xfrm>
            <a:off x="457200" y="533400"/>
            <a:ext cx="8153400" cy="353943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1"/>
            <a:r>
              <a:rPr lang="ar-IQ" sz="4400" b="1" u="sng" dirty="0" smtClean="0">
                <a:solidFill>
                  <a:srgbClr val="800000"/>
                </a:solidFill>
              </a:rPr>
              <a:t>مقاييس الإنتاجية</a:t>
            </a:r>
          </a:p>
          <a:p>
            <a:pPr algn="r" rtl="1"/>
            <a:r>
              <a:rPr lang="ar-IQ" sz="3200" b="1" dirty="0" smtClean="0">
                <a:solidFill>
                  <a:srgbClr val="000099"/>
                </a:solidFill>
              </a:rPr>
              <a:t>   </a:t>
            </a:r>
            <a:r>
              <a:rPr lang="ar-IQ" sz="2400" b="1" dirty="0" smtClean="0">
                <a:solidFill>
                  <a:srgbClr val="000099"/>
                </a:solidFill>
              </a:rPr>
              <a:t>تعد المقاييس الانتاجية – أهم المقاييس العالمية المعتمدة في تقييم الشركات </a:t>
            </a:r>
            <a:endParaRPr lang="en-US" sz="2400" dirty="0" smtClean="0">
              <a:solidFill>
                <a:srgbClr val="000099"/>
              </a:solidFill>
            </a:endParaRPr>
          </a:p>
          <a:p>
            <a:pPr algn="r" rtl="1"/>
            <a:r>
              <a:rPr lang="ar-IQ" sz="2400" b="1" dirty="0" smtClean="0">
                <a:solidFill>
                  <a:srgbClr val="000099"/>
                </a:solidFill>
              </a:rPr>
              <a:t>لتحديد مدى قدرتها على أستخدام الموارد بكفاءة عالية .</a:t>
            </a:r>
            <a:endParaRPr lang="en-US" sz="2400" dirty="0" smtClean="0">
              <a:solidFill>
                <a:srgbClr val="800000"/>
              </a:solidFill>
            </a:endParaRPr>
          </a:p>
          <a:p>
            <a:pPr marL="0" marR="0" lvl="0" indent="0" algn="r" defTabSz="914400" rtl="1" eaLnBrk="1" fontAlgn="base" latinLnBrk="0" hangingPunct="1">
              <a:lnSpc>
                <a:spcPct val="100000"/>
              </a:lnSpc>
              <a:spcBef>
                <a:spcPct val="0"/>
              </a:spcBef>
              <a:spcAft>
                <a:spcPct val="0"/>
              </a:spcAft>
              <a:buClrTx/>
              <a:buSzTx/>
              <a:buFontTx/>
              <a:buNone/>
              <a:tabLst/>
            </a:pPr>
            <a:r>
              <a:rPr kumimoji="0" lang="ar-IQ" sz="2400" b="1" i="0" u="none" strike="noStrike" cap="none" normalizeH="0" baseline="0" dirty="0" smtClean="0">
                <a:ln>
                  <a:noFill/>
                </a:ln>
                <a:solidFill>
                  <a:srgbClr val="800000"/>
                </a:solidFill>
                <a:effectLst/>
                <a:latin typeface="Arial" pitchFamily="34" charset="0"/>
                <a:ea typeface="Times New Roman" pitchFamily="18" charset="0"/>
                <a:cs typeface="Arial" pitchFamily="34" charset="0"/>
              </a:rPr>
              <a:t>      ويعبر عن الانتاجية  بإحدى الطرق الاتية:</a:t>
            </a:r>
          </a:p>
          <a:p>
            <a:pPr marL="0" marR="0" lvl="0" indent="0" algn="r" defTabSz="914400" rtl="1" eaLnBrk="0" fontAlgn="base" latinLnBrk="0" hangingPunct="0">
              <a:lnSpc>
                <a:spcPct val="100000"/>
              </a:lnSpc>
              <a:spcBef>
                <a:spcPct val="0"/>
              </a:spcBef>
              <a:spcAft>
                <a:spcPct val="0"/>
              </a:spcAft>
              <a:buClrTx/>
              <a:buSzTx/>
              <a:buFontTx/>
              <a:buNone/>
              <a:tabLst/>
            </a:pPr>
            <a:r>
              <a:rPr kumimoji="0" lang="ar-IQ" sz="24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1- الانتاجية الكلية   </a:t>
            </a:r>
            <a:r>
              <a:rPr kumimoji="0" lang="en-US" sz="24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Total Productivity </a:t>
            </a:r>
            <a:r>
              <a:rPr kumimoji="0" lang="ar-IQ" sz="24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endParaRPr kumimoji="0" lang="en-US"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r" defTabSz="914400" rtl="1" eaLnBrk="0" fontAlgn="base" latinLnBrk="0" hangingPunct="0">
              <a:lnSpc>
                <a:spcPct val="100000"/>
              </a:lnSpc>
              <a:spcBef>
                <a:spcPct val="0"/>
              </a:spcBef>
              <a:spcAft>
                <a:spcPct val="0"/>
              </a:spcAft>
              <a:buClrTx/>
              <a:buSzTx/>
              <a:buFontTx/>
              <a:buNone/>
              <a:tabLst/>
            </a:pPr>
            <a:r>
              <a:rPr kumimoji="0" lang="ar-IQ" sz="24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2- الانتاجية المتعددة العوامل </a:t>
            </a:r>
            <a:r>
              <a:rPr kumimoji="0" lang="en-US" sz="24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Multifactor Productivity  </a:t>
            </a:r>
            <a:endParaRPr kumimoji="0" lang="en-US"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r" defTabSz="914400" rtl="1" eaLnBrk="0" fontAlgn="base" latinLnBrk="0" hangingPunct="0">
              <a:lnSpc>
                <a:spcPct val="100000"/>
              </a:lnSpc>
              <a:spcBef>
                <a:spcPct val="0"/>
              </a:spcBef>
              <a:spcAft>
                <a:spcPct val="0"/>
              </a:spcAft>
              <a:buClrTx/>
              <a:buSzTx/>
              <a:buFontTx/>
              <a:buNone/>
              <a:tabLst/>
            </a:pPr>
            <a:r>
              <a:rPr kumimoji="0" lang="ar-IQ" sz="24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3- الانتاجية الجزئية    </a:t>
            </a:r>
            <a:r>
              <a:rPr kumimoji="0" lang="en-US" sz="24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Partial Productivity</a:t>
            </a:r>
            <a:r>
              <a:rPr kumimoji="0" lang="ar-IQ" sz="24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p>
          <a:p>
            <a:pPr marL="0" marR="0" lvl="0" indent="0" algn="r" defTabSz="914400" rtl="1" eaLnBrk="0" fontAlgn="base" latinLnBrk="0" hangingPunct="0">
              <a:lnSpc>
                <a:spcPct val="100000"/>
              </a:lnSpc>
              <a:spcBef>
                <a:spcPct val="0"/>
              </a:spcBef>
              <a:spcAft>
                <a:spcPct val="0"/>
              </a:spcAft>
              <a:buClrTx/>
              <a:buSzTx/>
              <a:buFontTx/>
              <a:buNone/>
              <a:tabLst/>
            </a:pPr>
            <a:r>
              <a:rPr kumimoji="0" lang="ar-IQ" sz="24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وفي ادنا تفصيل لكل منها :</a:t>
            </a:r>
            <a:endParaRPr kumimoji="0" lang="en-US" sz="2400" b="0" i="0" u="none" strike="noStrike" cap="none" normalizeH="0" baseline="0" dirty="0" smtClean="0">
              <a:ln>
                <a:noFill/>
              </a:ln>
              <a:solidFill>
                <a:schemeClr val="tx1"/>
              </a:solidFill>
              <a:effectLst/>
              <a:latin typeface="Arial" pitchFamily="34" charset="0"/>
              <a:cs typeface="Arial" pitchFamily="34" charset="0"/>
            </a:endParaRPr>
          </a:p>
        </p:txBody>
      </p:sp>
      <p:sp>
        <p:nvSpPr>
          <p:cNvPr id="5" name="Rectangle 5"/>
          <p:cNvSpPr>
            <a:spLocks noChangeArrowheads="1"/>
          </p:cNvSpPr>
          <p:nvPr/>
        </p:nvSpPr>
        <p:spPr bwMode="auto">
          <a:xfrm>
            <a:off x="457200" y="4267200"/>
            <a:ext cx="8229600" cy="2185214"/>
          </a:xfrm>
          <a:prstGeom prst="rect">
            <a:avLst/>
          </a:prstGeom>
          <a:ln>
            <a:headEnd/>
            <a:tailEnd/>
          </a:ln>
          <a:effectLst>
            <a:glow rad="228600">
              <a:schemeClr val="accent2">
                <a:satMod val="175000"/>
                <a:alpha val="40000"/>
              </a:schemeClr>
            </a:glow>
            <a:outerShdw blurRad="57150" dist="38100" dir="5400000" algn="ctr" rotWithShape="0">
              <a:schemeClr val="accent4">
                <a:shade val="9000"/>
                <a:satMod val="105000"/>
                <a:alpha val="48000"/>
              </a:schemeClr>
            </a:outerShdw>
          </a:effectLst>
        </p:spPr>
        <p:style>
          <a:lnRef idx="1">
            <a:schemeClr val="accent4"/>
          </a:lnRef>
          <a:fillRef idx="2">
            <a:schemeClr val="accent4"/>
          </a:fillRef>
          <a:effectRef idx="1">
            <a:schemeClr val="accent4"/>
          </a:effectRef>
          <a:fontRef idx="minor">
            <a:schemeClr val="dk1"/>
          </a:fontRef>
        </p:style>
        <p:txBody>
          <a:bodyPr vert="horz" wrap="square" lIns="91440" tIns="45720" rIns="91440" bIns="45720" numCol="1" anchor="ctr" anchorCtr="0" compatLnSpc="1">
            <a:prstTxWarp prst="textNoShape">
              <a:avLst/>
            </a:prstTxWarp>
            <a:spAutoFit/>
          </a:bodyPr>
          <a:lstStyle/>
          <a:p>
            <a:pPr algn="r" rtl="1"/>
            <a:r>
              <a:rPr lang="ar-IQ" sz="2800" b="1" dirty="0" smtClean="0">
                <a:solidFill>
                  <a:srgbClr val="000099"/>
                </a:solidFill>
              </a:rPr>
              <a:t>  </a:t>
            </a:r>
            <a:r>
              <a:rPr lang="ar-IQ" sz="2400" b="1" dirty="0" smtClean="0">
                <a:solidFill>
                  <a:srgbClr val="000099"/>
                </a:solidFill>
              </a:rPr>
              <a:t>اولا :- الانتاجية الكلية  </a:t>
            </a:r>
            <a:r>
              <a:rPr lang="en-US" sz="2400" b="1" dirty="0" smtClean="0">
                <a:solidFill>
                  <a:srgbClr val="000099"/>
                </a:solidFill>
              </a:rPr>
              <a:t>Total Productivity  </a:t>
            </a:r>
            <a:r>
              <a:rPr lang="ar-IQ" sz="2400" b="1" dirty="0" smtClean="0">
                <a:solidFill>
                  <a:srgbClr val="000099"/>
                </a:solidFill>
              </a:rPr>
              <a:t>:- </a:t>
            </a:r>
            <a:r>
              <a:rPr lang="ar-IQ" sz="2400" b="1" dirty="0" smtClean="0"/>
              <a:t>وهي مجموعة المخرجات ( قيمة او كمية ) على مجموعة المدخلات (الكلفة  ) .</a:t>
            </a:r>
            <a:endParaRPr lang="en-US" sz="2400" dirty="0" smtClean="0"/>
          </a:p>
          <a:p>
            <a:pPr algn="r" rtl="1"/>
            <a:r>
              <a:rPr lang="ar-IQ" sz="2400" b="1" dirty="0" smtClean="0"/>
              <a:t>وكما في الصيغة الرياضية التالية :</a:t>
            </a:r>
            <a:endParaRPr lang="en-US" sz="2400" dirty="0" smtClean="0"/>
          </a:p>
          <a:p>
            <a:pPr algn="r" rtl="1"/>
            <a:r>
              <a:rPr lang="ar-IQ" sz="2000" b="1" dirty="0" smtClean="0">
                <a:solidFill>
                  <a:srgbClr val="800000"/>
                </a:solidFill>
              </a:rPr>
              <a:t>                         مجموع المخرجات ( قيمة او كمية )</a:t>
            </a:r>
            <a:endParaRPr lang="en-US" sz="2000" dirty="0" smtClean="0">
              <a:solidFill>
                <a:srgbClr val="800000"/>
              </a:solidFill>
            </a:endParaRPr>
          </a:p>
          <a:p>
            <a:pPr algn="r" rtl="1"/>
            <a:r>
              <a:rPr lang="ar-IQ" sz="2000" b="1" dirty="0" smtClean="0">
                <a:solidFill>
                  <a:srgbClr val="800000"/>
                </a:solidFill>
              </a:rPr>
              <a:t>الانتاجية الكلية  = ــــــــــــــــــــــــــــــــــــــــــــــــــــــــــــــــــ</a:t>
            </a:r>
            <a:endParaRPr lang="en-US" sz="2000" dirty="0" smtClean="0">
              <a:solidFill>
                <a:srgbClr val="800000"/>
              </a:solidFill>
            </a:endParaRPr>
          </a:p>
          <a:p>
            <a:pPr algn="r" rtl="1"/>
            <a:r>
              <a:rPr lang="ar-IQ" sz="2000" b="1" dirty="0" smtClean="0">
                <a:solidFill>
                  <a:srgbClr val="800000"/>
                </a:solidFill>
              </a:rPr>
              <a:t>                            مجموع المدخلات (الكلفة )</a:t>
            </a:r>
            <a:endParaRPr lang="en-US" sz="2800" dirty="0"/>
          </a:p>
        </p:txBody>
      </p:sp>
    </p:spTree>
  </p:cSld>
  <p:clrMapOvr>
    <a:masterClrMapping/>
  </p:clrMapOvr>
  <p:transition spd="slow">
    <p:wipe dir="d"/>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2172</TotalTime>
  <Words>2182</Words>
  <Application>Microsoft Office PowerPoint</Application>
  <PresentationFormat>On-screen Show (4:3)</PresentationFormat>
  <Paragraphs>219</Paragraphs>
  <Slides>27</Slides>
  <Notes>1</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27</vt:i4>
      </vt:variant>
    </vt:vector>
  </HeadingPairs>
  <TitlesOfParts>
    <vt:vector size="29" baseType="lpstr">
      <vt:lpstr>Flow</vt:lpstr>
      <vt:lpstr>Slide</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ASUS</dc:creator>
  <cp:lastModifiedBy>ها ي سوفت</cp:lastModifiedBy>
  <cp:revision>446</cp:revision>
  <dcterms:created xsi:type="dcterms:W3CDTF">2006-08-16T00:00:00Z</dcterms:created>
  <dcterms:modified xsi:type="dcterms:W3CDTF">2012-12-13T05:31:49Z</dcterms:modified>
</cp:coreProperties>
</file>