
<file path=[Content_Types].xml><?xml version="1.0" encoding="utf-8"?>
<Types xmlns="http://schemas.openxmlformats.org/package/2006/content-types">
  <Default Extension="png" ContentType="image/png"/>
  <Default Extension="m4a" ContentType="audio/mp4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07" r:id="rId1"/>
  </p:sldMasterIdLst>
  <p:notesMasterIdLst>
    <p:notesMasterId r:id="rId62"/>
  </p:notes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8" r:id="rId13"/>
    <p:sldId id="270" r:id="rId14"/>
    <p:sldId id="272" r:id="rId15"/>
    <p:sldId id="274" r:id="rId16"/>
    <p:sldId id="275" r:id="rId17"/>
    <p:sldId id="276" r:id="rId18"/>
    <p:sldId id="277" r:id="rId19"/>
    <p:sldId id="320" r:id="rId20"/>
    <p:sldId id="321" r:id="rId21"/>
    <p:sldId id="322" r:id="rId22"/>
    <p:sldId id="283" r:id="rId23"/>
    <p:sldId id="280" r:id="rId24"/>
    <p:sldId id="281" r:id="rId25"/>
    <p:sldId id="282" r:id="rId26"/>
    <p:sldId id="284" r:id="rId27"/>
    <p:sldId id="285" r:id="rId28"/>
    <p:sldId id="279" r:id="rId29"/>
    <p:sldId id="313" r:id="rId30"/>
    <p:sldId id="314" r:id="rId31"/>
    <p:sldId id="315" r:id="rId32"/>
    <p:sldId id="316" r:id="rId33"/>
    <p:sldId id="317" r:id="rId34"/>
    <p:sldId id="318" r:id="rId35"/>
    <p:sldId id="319" r:id="rId36"/>
    <p:sldId id="323" r:id="rId37"/>
    <p:sldId id="324" r:id="rId38"/>
    <p:sldId id="325" r:id="rId39"/>
    <p:sldId id="326" r:id="rId40"/>
    <p:sldId id="327" r:id="rId41"/>
    <p:sldId id="328" r:id="rId42"/>
    <p:sldId id="329" r:id="rId43"/>
    <p:sldId id="330" r:id="rId44"/>
    <p:sldId id="331" r:id="rId45"/>
    <p:sldId id="332" r:id="rId46"/>
    <p:sldId id="333" r:id="rId47"/>
    <p:sldId id="334" r:id="rId48"/>
    <p:sldId id="335" r:id="rId49"/>
    <p:sldId id="336" r:id="rId50"/>
    <p:sldId id="337" r:id="rId51"/>
    <p:sldId id="339" r:id="rId52"/>
    <p:sldId id="340" r:id="rId53"/>
    <p:sldId id="286" r:id="rId54"/>
    <p:sldId id="287" r:id="rId55"/>
    <p:sldId id="288" r:id="rId56"/>
    <p:sldId id="289" r:id="rId57"/>
    <p:sldId id="290" r:id="rId58"/>
    <p:sldId id="291" r:id="rId59"/>
    <p:sldId id="292" r:id="rId60"/>
    <p:sldId id="341" r:id="rId61"/>
  </p:sldIdLst>
  <p:sldSz cx="12192000" cy="6858000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87211F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7CE84F3-28C3-443E-9E96-99CF82512B78}" styleName="نمط داكن 1 - تمييز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2229" autoAdjust="0"/>
    <p:restoredTop sz="94660"/>
  </p:normalViewPr>
  <p:slideViewPr>
    <p:cSldViewPr snapToGrid="0">
      <p:cViewPr varScale="1">
        <p:scale>
          <a:sx n="88" d="100"/>
          <a:sy n="88" d="100"/>
        </p:scale>
        <p:origin x="11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013269BA-A011-431D-950A-90C7BD449A4E}" type="datetimeFigureOut">
              <a:rPr lang="ar-IQ" smtClean="0"/>
              <a:t>07/06/1438</a:t>
            </a:fld>
            <a:endParaRPr lang="ar-IQ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IQ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220DE706-A6BB-48D5-BFFA-07805117CBB5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176228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IQ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C4923-3813-45F0-BD6D-3BDED41705AF}" type="slidenum">
              <a:rPr lang="ar-IQ" smtClean="0"/>
              <a:t>49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7454636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8405C-31F5-4C22-8510-36E5DA39AB3C}" type="datetimeFigureOut">
              <a:rPr lang="ar-IQ" smtClean="0"/>
              <a:t>07/06/1438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312A9-3D46-4469-8768-9994E97DA13F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365596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 invX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العنوان والتسمية ال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8405C-31F5-4C22-8510-36E5DA39AB3C}" type="datetimeFigureOut">
              <a:rPr lang="ar-IQ" smtClean="0"/>
              <a:t>07/06/1438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312A9-3D46-4469-8768-9994E97DA13F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7279922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اقتباس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ar-SA" smtClean="0"/>
              <a:t>تحرير أنماط النص الرئيسي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8405C-31F5-4C22-8510-36E5DA39AB3C}" type="datetimeFigureOut">
              <a:rPr lang="ar-IQ" smtClean="0"/>
              <a:t>07/06/1438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312A9-3D46-4469-8768-9994E97DA13F}" type="slidenum">
              <a:rPr lang="ar-IQ" smtClean="0"/>
              <a:t>‹#›</a:t>
            </a:fld>
            <a:endParaRPr lang="ar-IQ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8896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بطاقة اس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8405C-31F5-4C22-8510-36E5DA39AB3C}" type="datetimeFigureOut">
              <a:rPr lang="ar-IQ" smtClean="0"/>
              <a:t>07/06/1438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312A9-3D46-4469-8768-9994E97DA13F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1859308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بطاقة اسم ذات اقتبا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ar-SA" smtClean="0"/>
              <a:t>تحرير أنماط النص الرئيسي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8405C-31F5-4C22-8510-36E5DA39AB3C}" type="datetimeFigureOut">
              <a:rPr lang="ar-IQ" smtClean="0"/>
              <a:t>07/06/1438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312A9-3D46-4469-8768-9994E97DA13F}" type="slidenum">
              <a:rPr lang="ar-IQ" smtClean="0"/>
              <a:t>‹#›</a:t>
            </a:fld>
            <a:endParaRPr lang="ar-IQ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9604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صواب أو خط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ar-SA" smtClean="0"/>
              <a:t>تحرير أنماط النص الرئيسي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8405C-31F5-4C22-8510-36E5DA39AB3C}" type="datetimeFigureOut">
              <a:rPr lang="ar-IQ" smtClean="0"/>
              <a:t>07/06/1438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312A9-3D46-4469-8768-9994E97DA13F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1635598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8405C-31F5-4C22-8510-36E5DA39AB3C}" type="datetimeFigureOut">
              <a:rPr lang="ar-IQ" smtClean="0"/>
              <a:t>07/06/1438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312A9-3D46-4469-8768-9994E97DA13F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1529927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 invX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ar-SA" smtClean="0"/>
              <a:t>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8405C-31F5-4C22-8510-36E5DA39AB3C}" type="datetimeFigureOut">
              <a:rPr lang="ar-IQ" smtClean="0"/>
              <a:t>07/06/1438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312A9-3D46-4469-8768-9994E97DA13F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1440144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 invX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8405C-31F5-4C22-8510-36E5DA39AB3C}" type="datetimeFigureOut">
              <a:rPr lang="ar-IQ" smtClean="0"/>
              <a:t>07/06/1438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312A9-3D46-4469-8768-9994E97DA13F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4802930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 invX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8405C-31F5-4C22-8510-36E5DA39AB3C}" type="datetimeFigureOut">
              <a:rPr lang="ar-IQ" smtClean="0"/>
              <a:t>07/06/1438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312A9-3D46-4469-8768-9994E97DA13F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2280320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 invX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ar-SA" smtClean="0"/>
              <a:t>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ar-SA" smtClean="0"/>
              <a:t>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8405C-31F5-4C22-8510-36E5DA39AB3C}" type="datetimeFigureOut">
              <a:rPr lang="ar-IQ" smtClean="0"/>
              <a:t>07/06/1438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312A9-3D46-4469-8768-9994E97DA13F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0535490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 invX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تحرير أنماط النص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8405C-31F5-4C22-8510-36E5DA39AB3C}" type="datetimeFigureOut">
              <a:rPr lang="ar-IQ" smtClean="0"/>
              <a:t>07/06/1438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312A9-3D46-4469-8768-9994E97DA13F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8466193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 invX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8405C-31F5-4C22-8510-36E5DA39AB3C}" type="datetimeFigureOut">
              <a:rPr lang="ar-IQ" smtClean="0"/>
              <a:t>07/06/1438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312A9-3D46-4469-8768-9994E97DA13F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0962142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 invX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8405C-31F5-4C22-8510-36E5DA39AB3C}" type="datetimeFigureOut">
              <a:rPr lang="ar-IQ" smtClean="0"/>
              <a:t>07/06/1438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312A9-3D46-4469-8768-9994E97DA13F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6756490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 invX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ar-SA" smtClean="0"/>
              <a:t>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8405C-31F5-4C22-8510-36E5DA39AB3C}" type="datetimeFigureOut">
              <a:rPr lang="ar-IQ" smtClean="0"/>
              <a:t>07/06/1438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312A9-3D46-4469-8768-9994E97DA13F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0105651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 invX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تحرير أنماط النص الرئيسي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312A9-3D46-4469-8768-9994E97DA13F}" type="slidenum">
              <a:rPr lang="ar-IQ" smtClean="0"/>
              <a:t>‹#›</a:t>
            </a:fld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8405C-31F5-4C22-8510-36E5DA39AB3C}" type="datetimeFigureOut">
              <a:rPr lang="ar-IQ" smtClean="0"/>
              <a:t>07/06/1438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1801436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 invX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F8405C-31F5-4C22-8510-36E5DA39AB3C}" type="datetimeFigureOut">
              <a:rPr lang="ar-IQ" smtClean="0"/>
              <a:t>07/06/1438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6B312A9-3D46-4469-8768-9994E97DA13F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712372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 invX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7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0" y="0"/>
            <a:ext cx="12191999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IQ" dirty="0" smtClean="0">
                <a:solidFill>
                  <a:srgbClr val="FF0000"/>
                </a:solidFill>
              </a:rPr>
              <a:t>وزاره التعليم العالي والبحث العلمي </a:t>
            </a:r>
          </a:p>
          <a:p>
            <a:pPr marL="0" indent="0">
              <a:buNone/>
            </a:pPr>
            <a:r>
              <a:rPr lang="ar-IQ" dirty="0" smtClean="0">
                <a:solidFill>
                  <a:srgbClr val="FF0000"/>
                </a:solidFill>
              </a:rPr>
              <a:t>جامعه </a:t>
            </a:r>
            <a:r>
              <a:rPr lang="ar-IQ" dirty="0" err="1" smtClean="0">
                <a:solidFill>
                  <a:srgbClr val="FF0000"/>
                </a:solidFill>
              </a:rPr>
              <a:t>التقنيه</a:t>
            </a:r>
            <a:r>
              <a:rPr lang="ar-IQ" dirty="0" smtClean="0">
                <a:solidFill>
                  <a:srgbClr val="FF0000"/>
                </a:solidFill>
              </a:rPr>
              <a:t> الوسطى</a:t>
            </a:r>
          </a:p>
          <a:p>
            <a:pPr marL="0" indent="0">
              <a:buNone/>
            </a:pPr>
            <a:r>
              <a:rPr lang="ar-IQ" dirty="0" smtClean="0">
                <a:solidFill>
                  <a:srgbClr val="FF0000"/>
                </a:solidFill>
              </a:rPr>
              <a:t>معهد اداره تقني </a:t>
            </a:r>
          </a:p>
          <a:p>
            <a:pPr marL="0" indent="0">
              <a:buNone/>
            </a:pPr>
            <a:r>
              <a:rPr lang="ar-IQ" dirty="0" smtClean="0">
                <a:solidFill>
                  <a:srgbClr val="FF0000"/>
                </a:solidFill>
              </a:rPr>
              <a:t>قسم انظمه الحاسوب </a:t>
            </a:r>
          </a:p>
          <a:p>
            <a:pPr marL="0" indent="0">
              <a:buNone/>
            </a:pPr>
            <a:r>
              <a:rPr lang="ar-IQ" dirty="0" err="1" smtClean="0">
                <a:solidFill>
                  <a:srgbClr val="FF0000"/>
                </a:solidFill>
              </a:rPr>
              <a:t>المرحلى</a:t>
            </a:r>
            <a:r>
              <a:rPr lang="ar-IQ" dirty="0" smtClean="0">
                <a:solidFill>
                  <a:srgbClr val="FF0000"/>
                </a:solidFill>
              </a:rPr>
              <a:t> الأولى </a:t>
            </a:r>
          </a:p>
          <a:p>
            <a:pPr marL="0" indent="0" algn="ctr">
              <a:buNone/>
            </a:pPr>
            <a:r>
              <a:rPr lang="ar-IQ" dirty="0">
                <a:solidFill>
                  <a:srgbClr val="FF0000"/>
                </a:solidFill>
              </a:rPr>
              <a:t> </a:t>
            </a:r>
            <a:r>
              <a:rPr lang="ar-IQ" dirty="0" smtClean="0">
                <a:solidFill>
                  <a:srgbClr val="FF0000"/>
                </a:solidFill>
              </a:rPr>
              <a:t>          </a:t>
            </a:r>
            <a:r>
              <a:rPr lang="ar-IQ" dirty="0" smtClean="0"/>
              <a:t> </a:t>
            </a:r>
            <a:r>
              <a:rPr lang="ar-IQ" sz="4400" b="1" i="1" dirty="0" smtClean="0">
                <a:solidFill>
                  <a:srgbClr val="FF0000"/>
                </a:solidFill>
              </a:rPr>
              <a:t>الرياضيات</a:t>
            </a:r>
          </a:p>
          <a:p>
            <a:pPr marL="0" indent="0">
              <a:buNone/>
            </a:pPr>
            <a:r>
              <a:rPr lang="ar-IQ" sz="2400" dirty="0" smtClean="0">
                <a:solidFill>
                  <a:srgbClr val="FF0000"/>
                </a:solidFill>
              </a:rPr>
              <a:t>اعداد الطلاب :- امير خالد ناجي </a:t>
            </a:r>
          </a:p>
          <a:p>
            <a:pPr marL="0" indent="0">
              <a:buNone/>
            </a:pPr>
            <a:r>
              <a:rPr lang="ar-IQ" sz="2400" dirty="0">
                <a:solidFill>
                  <a:srgbClr val="FF0000"/>
                </a:solidFill>
              </a:rPr>
              <a:t> </a:t>
            </a:r>
            <a:r>
              <a:rPr lang="ar-IQ" sz="2400" dirty="0" smtClean="0">
                <a:solidFill>
                  <a:srgbClr val="FF0000"/>
                </a:solidFill>
              </a:rPr>
              <a:t>                    </a:t>
            </a:r>
            <a:r>
              <a:rPr lang="ar-IQ" sz="2400" smtClean="0">
                <a:solidFill>
                  <a:srgbClr val="0070C0"/>
                </a:solidFill>
              </a:rPr>
              <a:t>علي باسم محمد</a:t>
            </a:r>
            <a:endParaRPr lang="ar-IQ" sz="24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ar-IQ" sz="2400" dirty="0">
                <a:solidFill>
                  <a:srgbClr val="FF0000"/>
                </a:solidFill>
              </a:rPr>
              <a:t> </a:t>
            </a:r>
            <a:r>
              <a:rPr lang="ar-IQ" sz="2400" dirty="0" smtClean="0">
                <a:solidFill>
                  <a:srgbClr val="FF0000"/>
                </a:solidFill>
              </a:rPr>
              <a:t>                    </a:t>
            </a:r>
            <a:r>
              <a:rPr lang="ar-IQ" sz="2400" dirty="0" smtClean="0">
                <a:solidFill>
                  <a:srgbClr val="7030A0"/>
                </a:solidFill>
              </a:rPr>
              <a:t>اسراء احمد خليل</a:t>
            </a:r>
          </a:p>
          <a:p>
            <a:pPr marL="0" indent="0">
              <a:buNone/>
            </a:pPr>
            <a:r>
              <a:rPr lang="ar-IQ" sz="2400" dirty="0">
                <a:solidFill>
                  <a:srgbClr val="FF0000"/>
                </a:solidFill>
              </a:rPr>
              <a:t> </a:t>
            </a:r>
            <a:r>
              <a:rPr lang="ar-IQ" sz="2400" dirty="0" smtClean="0">
                <a:solidFill>
                  <a:srgbClr val="FF0000"/>
                </a:solidFill>
              </a:rPr>
              <a:t>                    </a:t>
            </a:r>
            <a:r>
              <a:rPr lang="ar-IQ" sz="2400" dirty="0" smtClean="0">
                <a:solidFill>
                  <a:schemeClr val="tx1"/>
                </a:solidFill>
              </a:rPr>
              <a:t>تقى صباح مهدي</a:t>
            </a:r>
          </a:p>
          <a:p>
            <a:pPr marL="0" indent="0">
              <a:buNone/>
            </a:pPr>
            <a:endParaRPr lang="ar-IQ" sz="2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ar-IQ" dirty="0"/>
          </a:p>
          <a:p>
            <a:pPr marL="0" indent="0">
              <a:buNone/>
            </a:pPr>
            <a:endParaRPr lang="ar-IQ" dirty="0" smtClean="0"/>
          </a:p>
          <a:p>
            <a:pPr marL="0" indent="0" algn="l">
              <a:buNone/>
            </a:pPr>
            <a:r>
              <a:rPr lang="ar-IQ" dirty="0"/>
              <a:t> </a:t>
            </a:r>
            <a:r>
              <a:rPr lang="ar-IQ" dirty="0" smtClean="0"/>
              <a:t>                                                              </a:t>
            </a:r>
            <a:r>
              <a:rPr lang="ar-IQ" dirty="0" err="1" smtClean="0">
                <a:solidFill>
                  <a:srgbClr val="87211F"/>
                </a:solidFill>
              </a:rPr>
              <a:t>باشراف</a:t>
            </a:r>
            <a:r>
              <a:rPr lang="ar-IQ" dirty="0" smtClean="0">
                <a:solidFill>
                  <a:srgbClr val="87211F"/>
                </a:solidFill>
              </a:rPr>
              <a:t> استاذه </a:t>
            </a:r>
            <a:r>
              <a:rPr lang="ar-IQ" dirty="0" err="1" smtClean="0">
                <a:solidFill>
                  <a:srgbClr val="87211F"/>
                </a:solidFill>
              </a:rPr>
              <a:t>الماده</a:t>
            </a:r>
            <a:r>
              <a:rPr lang="ar-IQ" dirty="0" smtClean="0">
                <a:solidFill>
                  <a:srgbClr val="87211F"/>
                </a:solidFill>
              </a:rPr>
              <a:t> :-  وفاء كامل </a:t>
            </a:r>
          </a:p>
          <a:p>
            <a:pPr marL="0" indent="0" algn="l">
              <a:buNone/>
            </a:pPr>
            <a:r>
              <a:rPr lang="ar-IQ" dirty="0">
                <a:solidFill>
                  <a:srgbClr val="87211F"/>
                </a:solidFill>
              </a:rPr>
              <a:t> </a:t>
            </a:r>
            <a:r>
              <a:rPr lang="ar-IQ" dirty="0" smtClean="0">
                <a:solidFill>
                  <a:srgbClr val="87211F"/>
                </a:solidFill>
              </a:rPr>
              <a:t>                                                               مشرف على المشروع استاذه :- دنيا طالب</a:t>
            </a:r>
          </a:p>
        </p:txBody>
      </p:sp>
      <p:pic>
        <p:nvPicPr>
          <p:cNvPr id="4" name="موسيقى حزينة , ايزيل  Sad music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7465" y="0"/>
            <a:ext cx="609600" cy="609600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2925" y="3054621"/>
            <a:ext cx="4806778" cy="25588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6579820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5479">
        <p15:prstTrans prst="curtains"/>
      </p:transition>
    </mc:Choice>
    <mc:Fallback xmlns="">
      <p:transition spd="slow" advTm="547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2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  <p:extLst mod="1">
    <p:ext uri="{E180D4A7-C9FB-4DFB-919C-405C955672EB}">
      <p14:showEvtLst xmlns:p14="http://schemas.microsoft.com/office/powerpoint/2010/main">
        <p14:playEvt time="50" objId="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332470" y="222422"/>
            <a:ext cx="10515600" cy="1505336"/>
          </a:xfrm>
        </p:spPr>
        <p:txBody>
          <a:bodyPr>
            <a:normAutofit fontScale="90000"/>
          </a:bodyPr>
          <a:lstStyle/>
          <a:p>
            <a:pPr algn="r"/>
            <a:r>
              <a:rPr lang="ar-IQ" sz="2200" u="sng" dirty="0">
                <a:solidFill>
                  <a:srgbClr val="FF0000"/>
                </a:solidFill>
              </a:rPr>
              <a:t>7- المصفوفة المتساوية </a:t>
            </a:r>
            <a:r>
              <a:rPr lang="en-US" sz="2200" u="sng" dirty="0">
                <a:solidFill>
                  <a:srgbClr val="FF0000"/>
                </a:solidFill>
              </a:rPr>
              <a:t>Equal matrix</a:t>
            </a:r>
            <a:r>
              <a:rPr lang="en-US" sz="2200" dirty="0">
                <a:solidFill>
                  <a:srgbClr val="FF0000"/>
                </a:solidFill>
              </a:rPr>
              <a:t/>
            </a:r>
            <a:br>
              <a:rPr lang="en-US" sz="2200" dirty="0">
                <a:solidFill>
                  <a:srgbClr val="FF0000"/>
                </a:solidFill>
              </a:rPr>
            </a:br>
            <a:r>
              <a:rPr lang="ar-IQ" sz="2200" dirty="0">
                <a:solidFill>
                  <a:srgbClr val="FF0000"/>
                </a:solidFill>
              </a:rPr>
              <a:t>اذا كانت </a:t>
            </a:r>
            <a:r>
              <a:rPr lang="en-US" sz="2200" dirty="0">
                <a:solidFill>
                  <a:srgbClr val="FF0000"/>
                </a:solidFill>
              </a:rPr>
              <a:t>A</a:t>
            </a:r>
            <a:r>
              <a:rPr lang="ar-IQ" sz="2200" dirty="0">
                <a:solidFill>
                  <a:srgbClr val="FF0000"/>
                </a:solidFill>
              </a:rPr>
              <a:t> مصفوفة ذات رتبة </a:t>
            </a:r>
            <a:r>
              <a:rPr lang="en-US" sz="2200" dirty="0">
                <a:solidFill>
                  <a:srgbClr val="FF0000"/>
                </a:solidFill>
              </a:rPr>
              <a:t>M*N</a:t>
            </a:r>
            <a:r>
              <a:rPr lang="ar-IQ" sz="2200" dirty="0">
                <a:solidFill>
                  <a:srgbClr val="FF0000"/>
                </a:solidFill>
              </a:rPr>
              <a:t> و </a:t>
            </a:r>
            <a:r>
              <a:rPr lang="en-US" sz="2200" dirty="0">
                <a:solidFill>
                  <a:srgbClr val="FF0000"/>
                </a:solidFill>
              </a:rPr>
              <a:t>B</a:t>
            </a:r>
            <a:r>
              <a:rPr lang="ar-IQ" sz="2200" dirty="0">
                <a:solidFill>
                  <a:srgbClr val="FF0000"/>
                </a:solidFill>
              </a:rPr>
              <a:t> مصفوفة اخرى ذات رتبة</a:t>
            </a:r>
            <a:r>
              <a:rPr lang="en-US" sz="2200" dirty="0">
                <a:solidFill>
                  <a:srgbClr val="FF0000"/>
                </a:solidFill>
              </a:rPr>
              <a:t>M*N </a:t>
            </a:r>
            <a:r>
              <a:rPr lang="ar-IQ" sz="2200" dirty="0">
                <a:solidFill>
                  <a:srgbClr val="FF0000"/>
                </a:solidFill>
              </a:rPr>
              <a:t> فيقال ان المصفوفتين متساويتين اذا كانت عناصرها </a:t>
            </a:r>
            <a:r>
              <a:rPr lang="ar-IQ" sz="2200" dirty="0" err="1">
                <a:solidFill>
                  <a:srgbClr val="FF0000"/>
                </a:solidFill>
              </a:rPr>
              <a:t>المتناضرة</a:t>
            </a:r>
            <a:r>
              <a:rPr lang="ar-IQ" sz="2200" dirty="0">
                <a:solidFill>
                  <a:srgbClr val="FF0000"/>
                </a:solidFill>
              </a:rPr>
              <a:t> متساوية </a:t>
            </a:r>
            <a:r>
              <a:rPr lang="ar-IQ" dirty="0" smtClean="0">
                <a:solidFill>
                  <a:srgbClr val="FF0000"/>
                </a:solidFill>
              </a:rPr>
              <a:t>.</a:t>
            </a:r>
            <a:br>
              <a:rPr lang="ar-IQ" dirty="0" smtClean="0">
                <a:solidFill>
                  <a:srgbClr val="FF0000"/>
                </a:solidFill>
              </a:rPr>
            </a:br>
            <a:r>
              <a:rPr lang="ar-IQ" dirty="0">
                <a:solidFill>
                  <a:srgbClr val="FF0000"/>
                </a:solidFill>
              </a:rPr>
              <a:t/>
            </a:r>
            <a:br>
              <a:rPr lang="ar-IQ" dirty="0">
                <a:solidFill>
                  <a:srgbClr val="FF0000"/>
                </a:solidFill>
              </a:rPr>
            </a:br>
            <a:r>
              <a:rPr lang="en-US" dirty="0"/>
              <a:t/>
            </a:r>
            <a:br>
              <a:rPr lang="en-US" dirty="0"/>
            </a:br>
            <a:endParaRPr lang="ar-IQ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825625"/>
            <a:ext cx="6647821" cy="3705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77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6531">
        <p14:glitter dir="r"/>
      </p:transition>
    </mc:Choice>
    <mc:Fallback xmlns="">
      <p:transition spd="slow" advTm="653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388132" y="290984"/>
            <a:ext cx="10515600" cy="1325563"/>
          </a:xfrm>
        </p:spPr>
        <p:txBody>
          <a:bodyPr>
            <a:normAutofit fontScale="90000"/>
          </a:bodyPr>
          <a:lstStyle/>
          <a:p>
            <a:pPr algn="r"/>
            <a:r>
              <a:rPr lang="ar-IQ" sz="2200" b="1" dirty="0">
                <a:solidFill>
                  <a:srgbClr val="FF0000"/>
                </a:solidFill>
              </a:rPr>
              <a:t>العمليات الحسابية للمصفوفات </a:t>
            </a:r>
            <a:r>
              <a:rPr lang="en-US" sz="2200" dirty="0">
                <a:solidFill>
                  <a:srgbClr val="FF0000"/>
                </a:solidFill>
              </a:rPr>
              <a:t/>
            </a:r>
            <a:br>
              <a:rPr lang="en-US" sz="2200" dirty="0">
                <a:solidFill>
                  <a:srgbClr val="FF0000"/>
                </a:solidFill>
              </a:rPr>
            </a:br>
            <a:r>
              <a:rPr lang="ar-IQ" sz="2200" dirty="0">
                <a:solidFill>
                  <a:srgbClr val="FF0000"/>
                </a:solidFill>
              </a:rPr>
              <a:t>جمع وطرح المصفوفات </a:t>
            </a:r>
            <a:r>
              <a:rPr lang="en-US" sz="2200" dirty="0">
                <a:solidFill>
                  <a:srgbClr val="FF0000"/>
                </a:solidFill>
              </a:rPr>
              <a:t/>
            </a:r>
            <a:br>
              <a:rPr lang="en-US" sz="2200" dirty="0">
                <a:solidFill>
                  <a:srgbClr val="FF0000"/>
                </a:solidFill>
              </a:rPr>
            </a:br>
            <a:r>
              <a:rPr lang="ar-IQ" sz="2200" dirty="0">
                <a:solidFill>
                  <a:srgbClr val="FF0000"/>
                </a:solidFill>
              </a:rPr>
              <a:t>يمكن جمع المصفوفتين ذات نفس الرتبة وذلك بجمع العناصر المتناظرة فيها ونفس الحالة في عملية الطرح </a:t>
            </a:r>
            <a:r>
              <a:rPr lang="ar-IQ" dirty="0">
                <a:solidFill>
                  <a:srgbClr val="FF0000"/>
                </a:solidFill>
              </a:rPr>
              <a:t>.</a:t>
            </a:r>
            <a:r>
              <a:rPr lang="en-US" dirty="0">
                <a:solidFill>
                  <a:srgbClr val="FF0000"/>
                </a:solidFill>
              </a:rPr>
              <a:t/>
            </a:r>
            <a:br>
              <a:rPr lang="en-US" dirty="0">
                <a:solidFill>
                  <a:srgbClr val="FF0000"/>
                </a:solidFill>
              </a:rPr>
            </a:br>
            <a:endParaRPr lang="ar-IQ" dirty="0">
              <a:solidFill>
                <a:srgbClr val="FF0000"/>
              </a:solidFill>
            </a:endParaRPr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88132" y="2562598"/>
            <a:ext cx="6647821" cy="3245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545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848">
        <p:dissolve/>
      </p:transition>
    </mc:Choice>
    <mc:Fallback xmlns="">
      <p:transition spd="slow" advTm="5848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-684619" y="372378"/>
            <a:ext cx="9144000" cy="1583767"/>
          </a:xfrm>
        </p:spPr>
        <p:txBody>
          <a:bodyPr/>
          <a:lstStyle/>
          <a:p>
            <a:r>
              <a:rPr lang="ar-IQ" dirty="0" smtClean="0"/>
              <a:t>الاسبوع الثاني</a:t>
            </a:r>
            <a:endParaRPr lang="ar-IQ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524000" y="2261288"/>
            <a:ext cx="9144000" cy="4028302"/>
          </a:xfrm>
        </p:spPr>
        <p:txBody>
          <a:bodyPr/>
          <a:lstStyle/>
          <a:p>
            <a:pPr algn="ctr"/>
            <a:r>
              <a:rPr lang="ar-IQ" sz="2800" dirty="0" smtClean="0">
                <a:solidFill>
                  <a:srgbClr val="0070C0"/>
                </a:solidFill>
              </a:rPr>
              <a:t>    ضرب المصفوفات</a:t>
            </a:r>
          </a:p>
          <a:p>
            <a:endParaRPr lang="ar-IQ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0613" y="3234769"/>
            <a:ext cx="5725170" cy="28447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104744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4689">
        <p14:vortex/>
      </p:transition>
    </mc:Choice>
    <mc:Fallback xmlns="">
      <p:transition spd="slow" advTm="468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عنصر نائب للمحتوى 2"/>
              <p:cNvSpPr>
                <a:spLocks noGrp="1"/>
              </p:cNvSpPr>
              <p:nvPr>
                <p:ph idx="1"/>
              </p:nvPr>
            </p:nvSpPr>
            <p:spPr>
              <a:xfrm>
                <a:off x="367270" y="1757412"/>
                <a:ext cx="7846541" cy="4917989"/>
              </a:xfrm>
              <a:ln>
                <a:noFill/>
              </a:ln>
              <a:effec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>
                <a:normAutofit fontScale="92500" lnSpcReduction="10000"/>
              </a:bodyPr>
              <a:lstStyle/>
              <a:p>
                <a:pPr marL="0" indent="0" algn="l">
                  <a:buNone/>
                </a:pPr>
                <a:r>
                  <a:rPr lang="en-US" dirty="0" smtClean="0"/>
                  <a:t>Ex:- IF</a:t>
                </a:r>
              </a:p>
              <a:p>
                <a:pPr marL="0" indent="0" algn="l">
                  <a:buNone/>
                </a:pPr>
                <a:r>
                  <a:rPr lang="en-US" dirty="0" smtClean="0"/>
                  <a:t>X=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2"/>
                              <m:mcJc m:val="center"/>
                            </m:mcPr>
                          </m:mc>
                        </m:mcs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m:rPr>
                              <m:brk m:alnAt="7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mr>
                      <m:m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e>
                      </m:mr>
                      <m:mr>
                        <m:e>
                          <m:eqArr>
                            <m:eqArr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eqArr>
                        </m:e>
                        <m:e>
                          <m:eqArr>
                            <m:eqArr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eqArr>
                        </m:e>
                      </m:mr>
                    </m:m>
                  </m:oMath>
                </a14:m>
                <a:endParaRPr lang="en-US" dirty="0" smtClean="0"/>
              </a:p>
              <a:p>
                <a:pPr marL="0" indent="0">
                  <a:buNone/>
                </a:pPr>
                <a:endParaRPr lang="en-US" dirty="0" smtClean="0"/>
              </a:p>
              <a:p>
                <a:pPr marL="0" indent="0" algn="l">
                  <a:buNone/>
                </a:pPr>
                <a:r>
                  <a:rPr lang="en-US" dirty="0" smtClean="0"/>
                  <a:t>Sol/</a:t>
                </a:r>
              </a:p>
              <a:p>
                <a:pPr marL="0" indent="0" algn="l">
                  <a:buNone/>
                </a:pPr>
                <a:endParaRPr lang="en-US" dirty="0" smtClean="0"/>
              </a:p>
              <a:p>
                <a:pPr marL="0" indent="0" algn="l">
                  <a:buNone/>
                </a:pPr>
                <a:r>
                  <a:rPr lang="en-US" dirty="0" smtClean="0"/>
                  <a:t>-3</a:t>
                </a:r>
                <a14:m>
                  <m:oMath xmlns:m="http://schemas.openxmlformats.org/officeDocument/2006/math">
                    <m:d>
                      <m:dPr>
                        <m:begChr m:val="⌈"/>
                        <m:endChr m:val="⌉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</m:e>
                          </m:mr>
                          <m:mr>
                            <m:e>
                              <m:eqArr>
                                <m:eqArr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e>
                              </m:eqArr>
                            </m:e>
                            <m:e>
                              <m:eqArr>
                                <m:eqArr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eqArr>
                            </m:e>
                          </m:mr>
                        </m:m>
                      </m:e>
                    </m:d>
                  </m:oMath>
                </a14:m>
                <a:endParaRPr lang="en-US" dirty="0" smtClean="0"/>
              </a:p>
              <a:p>
                <a:pPr marL="0" indent="0" algn="l">
                  <a:buNone/>
                </a:pPr>
                <a:r>
                  <a:rPr lang="en-US" dirty="0" smtClean="0"/>
                  <a:t> </a:t>
                </a:r>
              </a:p>
              <a:p>
                <a:pPr marL="0" indent="0" algn="l">
                  <a:buNone/>
                </a:pPr>
                <a:r>
                  <a:rPr lang="en-US" dirty="0" smtClean="0"/>
                  <a:t>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eqArr>
                                <m:eqArr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m:rPr>
                                      <m:brk m:alnAt="7"/>
                                    </m:r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e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</m:e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eqArr>
                            </m:e>
                            <m:e>
                              <m:eqArr>
                                <m:eqArr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9</m:t>
                                  </m:r>
                                </m:e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e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9</m:t>
                                  </m:r>
                                </m:e>
                              </m:eqArr>
                            </m:e>
                          </m:mr>
                          <m:m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15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ar-IQ" dirty="0"/>
              </a:p>
            </p:txBody>
          </p:sp>
        </mc:Choice>
        <mc:Fallback xmlns="">
          <p:sp>
            <p:nvSpPr>
              <p:cNvPr id="3" name="عنصر نائب للمحتوى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67270" y="1757412"/>
                <a:ext cx="7846541" cy="4917989"/>
              </a:xfrm>
              <a:blipFill>
                <a:blip r:embed="rId2"/>
                <a:stretch>
                  <a:fillRect l="-389" t="-867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مستطيل 3"/>
          <p:cNvSpPr/>
          <p:nvPr/>
        </p:nvSpPr>
        <p:spPr>
          <a:xfrm>
            <a:off x="5949514" y="148281"/>
            <a:ext cx="60324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IQ" sz="4000" dirty="0">
                <a:solidFill>
                  <a:srgbClr val="FF0000"/>
                </a:solidFill>
              </a:rPr>
              <a:t>ضرب المصفوفات بكميه ثابته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2032000" y="1032560"/>
            <a:ext cx="9949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IQ" dirty="0">
                <a:solidFill>
                  <a:srgbClr val="FF0000"/>
                </a:solidFill>
              </a:rPr>
              <a:t>يمكن ضرب </a:t>
            </a:r>
            <a:r>
              <a:rPr lang="ar-IQ" dirty="0" err="1">
                <a:solidFill>
                  <a:srgbClr val="FF0000"/>
                </a:solidFill>
              </a:rPr>
              <a:t>المصفوفه</a:t>
            </a:r>
            <a:r>
              <a:rPr lang="ar-IQ" dirty="0">
                <a:solidFill>
                  <a:srgbClr val="FF0000"/>
                </a:solidFill>
              </a:rPr>
              <a:t> بكميه ثابته </a:t>
            </a:r>
            <a:r>
              <a:rPr lang="ar-IQ" dirty="0" err="1">
                <a:solidFill>
                  <a:srgbClr val="FF0000"/>
                </a:solidFill>
              </a:rPr>
              <a:t>وذالك</a:t>
            </a:r>
            <a:r>
              <a:rPr lang="ar-IQ" dirty="0">
                <a:solidFill>
                  <a:srgbClr val="FF0000"/>
                </a:solidFill>
              </a:rPr>
              <a:t> بضرب كل عنصر من العناصر </a:t>
            </a:r>
            <a:r>
              <a:rPr lang="ar-IQ" dirty="0" err="1">
                <a:solidFill>
                  <a:srgbClr val="FF0000"/>
                </a:solidFill>
              </a:rPr>
              <a:t>المصفوفه</a:t>
            </a:r>
            <a:r>
              <a:rPr lang="ar-IQ" dirty="0">
                <a:solidFill>
                  <a:srgbClr val="FF0000"/>
                </a:solidFill>
              </a:rPr>
              <a:t> بتلك الكميه </a:t>
            </a:r>
            <a:r>
              <a:rPr lang="ar-IQ" dirty="0" err="1">
                <a:solidFill>
                  <a:srgbClr val="FF0000"/>
                </a:solidFill>
              </a:rPr>
              <a:t>الثابته</a:t>
            </a:r>
            <a:endParaRPr lang="ar-IQ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7398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4281">
        <p15:prstTrans prst="origami" invX="1"/>
      </p:transition>
    </mc:Choice>
    <mc:Fallback xmlns="">
      <p:transition spd="slow" advTm="428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ar-IQ" dirty="0" smtClean="0"/>
              <a:t>ضرب المصفوفات أي مصفوفه في مصفوفه أخرى </a:t>
            </a:r>
          </a:p>
          <a:p>
            <a:r>
              <a:rPr lang="ar-IQ" dirty="0" smtClean="0"/>
              <a:t>لنفرض اننا نريد ضرب </a:t>
            </a:r>
            <a:r>
              <a:rPr lang="ar-IQ" dirty="0" err="1" smtClean="0"/>
              <a:t>المصفوفه</a:t>
            </a:r>
            <a:r>
              <a:rPr lang="ar-IQ" dirty="0" smtClean="0"/>
              <a:t> </a:t>
            </a:r>
            <a:r>
              <a:rPr lang="en-US" dirty="0" smtClean="0"/>
              <a:t>A </a:t>
            </a:r>
            <a:r>
              <a:rPr lang="ar-IQ" dirty="0" smtClean="0"/>
              <a:t>  </a:t>
            </a:r>
            <a:r>
              <a:rPr lang="ar-IQ" dirty="0" err="1" smtClean="0"/>
              <a:t>بالمصفوفه</a:t>
            </a:r>
            <a:r>
              <a:rPr lang="ar-IQ" dirty="0" smtClean="0"/>
              <a:t> </a:t>
            </a:r>
            <a:r>
              <a:rPr lang="en-US" dirty="0" smtClean="0"/>
              <a:t>B </a:t>
            </a:r>
            <a:r>
              <a:rPr lang="ar-IQ" dirty="0" smtClean="0"/>
              <a:t> و وضع الناتج في </a:t>
            </a:r>
            <a:r>
              <a:rPr lang="ar-IQ" dirty="0" err="1" smtClean="0"/>
              <a:t>المصفوفه</a:t>
            </a:r>
            <a:r>
              <a:rPr lang="ar-IQ" dirty="0" smtClean="0"/>
              <a:t> </a:t>
            </a:r>
            <a:r>
              <a:rPr lang="en-US" dirty="0" smtClean="0"/>
              <a:t>C </a:t>
            </a:r>
            <a:r>
              <a:rPr lang="ar-IQ" dirty="0" smtClean="0"/>
              <a:t>  أي ان</a:t>
            </a:r>
          </a:p>
          <a:p>
            <a:pPr algn="l"/>
            <a:r>
              <a:rPr lang="en-US" dirty="0" smtClean="0"/>
              <a:t>C = A – B</a:t>
            </a:r>
          </a:p>
          <a:p>
            <a:pPr algn="l"/>
            <a:r>
              <a:rPr lang="en-US" dirty="0" smtClean="0"/>
              <a:t>C = AB</a:t>
            </a:r>
          </a:p>
          <a:p>
            <a:pPr algn="l"/>
            <a:r>
              <a:rPr lang="en-US" dirty="0" smtClean="0"/>
              <a:t>C = A*B</a:t>
            </a:r>
          </a:p>
          <a:p>
            <a:endParaRPr lang="en-US" dirty="0" smtClean="0"/>
          </a:p>
          <a:p>
            <a:r>
              <a:rPr lang="ar-IQ" dirty="0" smtClean="0"/>
              <a:t>فيقال ان المصفوفتين </a:t>
            </a:r>
            <a:r>
              <a:rPr lang="en-US" dirty="0" smtClean="0"/>
              <a:t>A </a:t>
            </a:r>
            <a:r>
              <a:rPr lang="en-US" dirty="0"/>
              <a:t> </a:t>
            </a:r>
            <a:r>
              <a:rPr lang="ar-IQ" dirty="0" smtClean="0"/>
              <a:t>  و </a:t>
            </a:r>
            <a:r>
              <a:rPr lang="en-US" dirty="0" smtClean="0"/>
              <a:t>B</a:t>
            </a:r>
            <a:r>
              <a:rPr lang="ar-IQ" dirty="0" smtClean="0"/>
              <a:t> يمكن ضربهما اذا توفر الشرط</a:t>
            </a:r>
          </a:p>
          <a:p>
            <a:r>
              <a:rPr lang="ar-IQ" dirty="0" smtClean="0"/>
              <a:t>* عدد اعمده </a:t>
            </a:r>
            <a:r>
              <a:rPr lang="ar-IQ" dirty="0" err="1" smtClean="0"/>
              <a:t>المصفوفه</a:t>
            </a:r>
            <a:r>
              <a:rPr lang="ar-IQ" dirty="0" smtClean="0"/>
              <a:t> </a:t>
            </a:r>
            <a:r>
              <a:rPr lang="en-US" dirty="0" smtClean="0"/>
              <a:t>A</a:t>
            </a:r>
            <a:r>
              <a:rPr lang="ar-IQ" dirty="0" smtClean="0"/>
              <a:t> = عدد صفوف </a:t>
            </a:r>
            <a:r>
              <a:rPr lang="ar-IQ" dirty="0" err="1" smtClean="0"/>
              <a:t>المصفوفه</a:t>
            </a:r>
            <a:r>
              <a:rPr lang="ar-IQ" dirty="0" smtClean="0"/>
              <a:t> </a:t>
            </a:r>
            <a:r>
              <a:rPr lang="en-US" dirty="0" smtClean="0"/>
              <a:t>B</a:t>
            </a: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1503989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4061">
        <p14:warp dir="in"/>
      </p:transition>
    </mc:Choice>
    <mc:Fallback xmlns="">
      <p:transition spd="slow" advTm="406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عنصر نائب للمحتوى 2"/>
              <p:cNvSpPr>
                <a:spLocks noGrp="1"/>
              </p:cNvSpPr>
              <p:nvPr>
                <p:ph idx="1"/>
              </p:nvPr>
            </p:nvSpPr>
            <p:spPr>
              <a:xfrm>
                <a:off x="838205" y="135930"/>
                <a:ext cx="10515600" cy="6450228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ar-IQ" dirty="0" smtClean="0"/>
                  <a:t>علما ان </a:t>
                </a:r>
                <a:r>
                  <a:rPr lang="ar-IQ" dirty="0" err="1" smtClean="0"/>
                  <a:t>المصفوفه</a:t>
                </a:r>
                <a:r>
                  <a:rPr lang="ar-IQ" dirty="0" smtClean="0"/>
                  <a:t> </a:t>
                </a:r>
                <a:r>
                  <a:rPr lang="ar-IQ" dirty="0" err="1" smtClean="0"/>
                  <a:t>الناتجه</a:t>
                </a:r>
                <a:r>
                  <a:rPr lang="ar-IQ" dirty="0" smtClean="0"/>
                  <a:t> من حاصل الضرب والتي رمزنا لها بالرمز </a:t>
                </a:r>
                <a:r>
                  <a:rPr lang="en-US" dirty="0" smtClean="0"/>
                  <a:t>C </a:t>
                </a:r>
                <a:r>
                  <a:rPr lang="ar-IQ" dirty="0" smtClean="0"/>
                  <a:t> ويكون عدد صفوفها مساوي لعدد صفوف </a:t>
                </a:r>
                <a:r>
                  <a:rPr lang="ar-IQ" dirty="0" err="1" smtClean="0"/>
                  <a:t>المصفوفه</a:t>
                </a:r>
                <a:r>
                  <a:rPr lang="ar-IQ" dirty="0" smtClean="0"/>
                  <a:t> الأولى </a:t>
                </a:r>
                <a:r>
                  <a:rPr lang="en-US" dirty="0" smtClean="0"/>
                  <a:t>A </a:t>
                </a:r>
                <a:r>
                  <a:rPr lang="ar-IQ" dirty="0" smtClean="0"/>
                  <a:t> وعدد اعمدتها مساوي لعدد صفوف </a:t>
                </a:r>
                <a:r>
                  <a:rPr lang="ar-IQ" dirty="0" err="1" smtClean="0"/>
                  <a:t>المصفوفه</a:t>
                </a:r>
                <a:r>
                  <a:rPr lang="ar-IQ" dirty="0" smtClean="0"/>
                  <a:t> </a:t>
                </a:r>
                <a:r>
                  <a:rPr lang="ar-IQ" dirty="0" err="1" smtClean="0"/>
                  <a:t>الثانيه</a:t>
                </a:r>
                <a:r>
                  <a:rPr lang="ar-IQ" dirty="0" smtClean="0"/>
                  <a:t> </a:t>
                </a:r>
                <a:r>
                  <a:rPr lang="en-US" dirty="0" smtClean="0"/>
                  <a:t> B</a:t>
                </a:r>
                <a:r>
                  <a:rPr lang="ar-IQ" dirty="0" smtClean="0"/>
                  <a:t> وان كل عنصر من عناصرها اذا رمزنا له بالرمز (</a:t>
                </a:r>
                <a:r>
                  <a:rPr lang="en-US" dirty="0" err="1" smtClean="0"/>
                  <a:t>cij</a:t>
                </a:r>
                <a:r>
                  <a:rPr lang="ar-IQ" dirty="0" smtClean="0"/>
                  <a:t>) يمكن الحصول عليه من حاصل ضرب الصف (</a:t>
                </a:r>
                <a:r>
                  <a:rPr lang="en-US" dirty="0" err="1" smtClean="0"/>
                  <a:t>i</a:t>
                </a:r>
                <a:r>
                  <a:rPr lang="ar-IQ" dirty="0" smtClean="0"/>
                  <a:t>) من الصفوف الأولى </a:t>
                </a:r>
                <a:r>
                  <a:rPr lang="en-US" dirty="0" smtClean="0"/>
                  <a:t>A</a:t>
                </a:r>
                <a:r>
                  <a:rPr lang="ar-IQ" dirty="0" smtClean="0"/>
                  <a:t> في العمود (</a:t>
                </a:r>
                <a:r>
                  <a:rPr lang="en-US" dirty="0" smtClean="0"/>
                  <a:t>J</a:t>
                </a:r>
                <a:r>
                  <a:rPr lang="ar-IQ" dirty="0" smtClean="0"/>
                  <a:t>) من الصفوف </a:t>
                </a:r>
                <a:r>
                  <a:rPr lang="ar-IQ" dirty="0" err="1" smtClean="0"/>
                  <a:t>الثانيه</a:t>
                </a:r>
                <a:r>
                  <a:rPr lang="en-US" dirty="0" smtClean="0"/>
                  <a:t>B</a:t>
                </a:r>
              </a:p>
              <a:p>
                <a:pPr algn="l"/>
                <a:r>
                  <a:rPr lang="en-US" dirty="0" smtClean="0">
                    <a:solidFill>
                      <a:srgbClr val="FF0000"/>
                    </a:solidFill>
                  </a:rPr>
                  <a:t>EX:-IF A=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dirty="0" smtClean="0">
                    <a:solidFill>
                      <a:srgbClr val="FF0000"/>
                    </a:solidFill>
                  </a:rPr>
                  <a:t> , B 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       </m:t>
                              </m:r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    −</m:t>
                              </m:r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dirty="0" smtClean="0">
                    <a:solidFill>
                      <a:srgbClr val="FF0000"/>
                    </a:solidFill>
                  </a:rPr>
                  <a:t> Find AB and BA if possible</a:t>
                </a:r>
              </a:p>
              <a:p>
                <a:pPr algn="l"/>
                <a:r>
                  <a:rPr lang="en-US" dirty="0" smtClean="0">
                    <a:solidFill>
                      <a:srgbClr val="FF0000"/>
                    </a:solidFill>
                  </a:rPr>
                  <a:t>Sol/</a:t>
                </a:r>
              </a:p>
              <a:p>
                <a:pPr algn="l"/>
                <a:r>
                  <a:rPr lang="en-US" dirty="0" smtClean="0">
                    <a:solidFill>
                      <a:schemeClr val="tx1"/>
                    </a:solidFill>
                  </a:rPr>
                  <a:t>AB 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r>
                                <a:rPr lang="en-US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        </m:t>
                              </m:r>
                              <m:r>
                                <a:rPr lang="en-US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en-US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US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    −</m:t>
                              </m:r>
                              <m:r>
                                <a:rPr lang="en-US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dirty="0" smtClean="0"/>
              </a:p>
              <a:p>
                <a:pPr algn="l"/>
                <a:r>
                  <a:rPr lang="en-US" dirty="0" smtClean="0"/>
                  <a:t>C = AB=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e>
                              </m:d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e>
                              </m:d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.  </m:t>
                              </m:r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d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d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. </m:t>
                              </m:r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</m:d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(−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e>
                              </m:d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d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e>
                              </m:d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  .  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d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d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d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 .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</m:d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</m:e>
                            <m:e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d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(−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dirty="0" smtClean="0"/>
              </a:p>
              <a:p>
                <a:pPr marL="0" indent="0" algn="l">
                  <a:buNone/>
                </a:pPr>
                <a:r>
                  <a:rPr lang="en-US" dirty="0" smtClean="0"/>
                  <a:t>C=AB=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  </m:t>
                              </m:r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  <m:m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    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dirty="0" smtClean="0"/>
                  <a:t> </a:t>
                </a:r>
              </a:p>
              <a:p>
                <a:pPr marL="0" indent="0" algn="l">
                  <a:buNone/>
                </a:pPr>
                <a:r>
                  <a:rPr lang="en-US" dirty="0" smtClean="0"/>
                  <a:t>BA 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          </m:t>
                              </m:r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            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b="0" dirty="0" smtClean="0"/>
              </a:p>
              <a:p>
                <a:pPr marL="0" indent="0" algn="l">
                  <a:buNone/>
                </a:pPr>
                <a:r>
                  <a:rPr lang="ar-IQ" dirty="0" err="1" smtClean="0"/>
                  <a:t>لايمكن</a:t>
                </a:r>
                <a:r>
                  <a:rPr lang="ar-IQ" dirty="0" smtClean="0"/>
                  <a:t> اجراء عمليه الصرب </a:t>
                </a:r>
                <a:r>
                  <a:rPr lang="en-US" dirty="0" smtClean="0"/>
                  <a:t>BA</a:t>
                </a:r>
                <a:r>
                  <a:rPr lang="ar-IQ" dirty="0" smtClean="0"/>
                  <a:t> وذلك لان عدد اعمده </a:t>
                </a:r>
                <a:r>
                  <a:rPr lang="ar-IQ" dirty="0" err="1" smtClean="0"/>
                  <a:t>المصفوفه</a:t>
                </a:r>
                <a:r>
                  <a:rPr lang="ar-IQ" dirty="0" smtClean="0"/>
                  <a:t> </a:t>
                </a:r>
                <a:r>
                  <a:rPr lang="en-US" dirty="0" smtClean="0"/>
                  <a:t>B</a:t>
                </a:r>
                <a:r>
                  <a:rPr lang="ar-IQ" dirty="0" smtClean="0"/>
                  <a:t> لا يساوي عدد صفوف </a:t>
                </a:r>
                <a:r>
                  <a:rPr lang="ar-IQ" dirty="0" err="1" smtClean="0"/>
                  <a:t>المصفوفه</a:t>
                </a:r>
                <a:r>
                  <a:rPr lang="ar-IQ" dirty="0" smtClean="0"/>
                  <a:t> </a:t>
                </a:r>
                <a:r>
                  <a:rPr lang="en-US" dirty="0" smtClean="0"/>
                  <a:t>A </a:t>
                </a:r>
              </a:p>
              <a:p>
                <a:pPr marL="0" indent="0" algn="l">
                  <a:buNone/>
                </a:pPr>
                <a:endParaRPr lang="ar-IQ" dirty="0"/>
              </a:p>
            </p:txBody>
          </p:sp>
        </mc:Choice>
        <mc:Fallback xmlns="">
          <p:sp>
            <p:nvSpPr>
              <p:cNvPr id="3" name="عنصر نائب للمحتوى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5" y="135930"/>
                <a:ext cx="10515600" cy="6450228"/>
              </a:xfrm>
              <a:blipFill>
                <a:blip r:embed="rId2"/>
                <a:stretch>
                  <a:fillRect l="-464" t="-473" r="-464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10346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108">
        <p:dissolve/>
      </p:transition>
    </mc:Choice>
    <mc:Fallback xmlns="">
      <p:transition spd="slow" advTm="6108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عنوان 5"/>
              <p:cNvSpPr>
                <a:spLocks noGrp="1"/>
              </p:cNvSpPr>
              <p:nvPr>
                <p:ph type="title"/>
              </p:nvPr>
            </p:nvSpPr>
            <p:spPr>
              <a:xfrm>
                <a:off x="269561" y="164757"/>
                <a:ext cx="8596668" cy="1320800"/>
              </a:xfrm>
            </p:spPr>
            <p:txBody>
              <a:bodyPr>
                <a:normAutofit fontScale="90000"/>
              </a:bodyPr>
              <a:lstStyle/>
              <a:p>
                <a:pPr/>
                <a:r>
                  <a:rPr lang="en-US" dirty="0" smtClean="0">
                    <a:solidFill>
                      <a:srgbClr val="FF0000"/>
                    </a:solidFill>
                  </a:rPr>
                  <a:t>EX:- Find the value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p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 smtClean="0">
                    <a:solidFill>
                      <a:srgbClr val="FF0000"/>
                    </a:solidFill>
                  </a:rPr>
                  <a:t>- 4A + 5I2 if you know that A is matrix such that</a:t>
                </a:r>
                <a:br>
                  <a:rPr lang="en-US" dirty="0" smtClean="0">
                    <a:solidFill>
                      <a:srgbClr val="FF0000"/>
                    </a:solidFill>
                  </a:rPr>
                </a:br>
                <a:r>
                  <a:rPr lang="en-US" dirty="0" smtClean="0">
                    <a:solidFill>
                      <a:srgbClr val="FF0000"/>
                    </a:solidFill>
                  </a:rPr>
                  <a:t>A 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dirty="0" smtClean="0"/>
                  <a:t/>
                </a:r>
                <a:br>
                  <a:rPr lang="en-US" dirty="0" smtClean="0"/>
                </a:br>
                <a:r>
                  <a:rPr lang="en-US" dirty="0" smtClean="0">
                    <a:solidFill>
                      <a:schemeClr val="tx2">
                        <a:lumMod val="50000"/>
                      </a:schemeClr>
                    </a:solidFill>
                  </a:rPr>
                  <a:t>S0l/</a:t>
                </a:r>
                <a:r>
                  <a:rPr lang="en-US" dirty="0" smtClean="0"/>
                  <a:t/>
                </a:r>
                <a:br>
                  <a:rPr lang="en-US" dirty="0" smtClean="0"/>
                </a:b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−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4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5</m:t>
                    </m:r>
                    <m:sSub>
                      <m:sSubPr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I</m:t>
                        </m:r>
                      </m:e>
                      <m:sub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 smtClean="0">
                    <a:solidFill>
                      <a:schemeClr val="tx1"/>
                    </a:solidFill>
                  </a:rPr>
                  <a:t> order</a:t>
                </a:r>
                <a:r>
                  <a:rPr lang="en-US" dirty="0" smtClean="0"/>
                  <a:t/>
                </a:r>
                <a:br>
                  <a:rPr lang="en-US" dirty="0" smtClean="0"/>
                </a:b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. </m:t>
                      </m:r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r>
                  <a:rPr lang="en-US" b="0" dirty="0" smtClean="0">
                    <a:solidFill>
                      <a:schemeClr val="tx1"/>
                    </a:solidFill>
                  </a:rPr>
                  <a:t/>
                </a:r>
                <a:br>
                  <a:rPr lang="en-US" b="0" dirty="0" smtClean="0">
                    <a:solidFill>
                      <a:schemeClr val="tx1"/>
                    </a:solidFill>
                  </a:rPr>
                </a:br>
                <a:r>
                  <a:rPr lang="en-US" b="0" dirty="0" smtClean="0">
                    <a:solidFill>
                      <a:schemeClr val="tx1"/>
                    </a:solidFill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</m:m>
                      </m:e>
                    </m:d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dirty="0" smtClean="0">
                    <a:solidFill>
                      <a:schemeClr val="tx1"/>
                    </a:solidFill>
                  </a:rPr>
                  <a:t/>
                </a:r>
                <a:br>
                  <a:rPr lang="en-US" dirty="0" smtClean="0">
                    <a:solidFill>
                      <a:schemeClr val="tx1"/>
                    </a:solidFill>
                  </a:rPr>
                </a:br>
                <a:r>
                  <a:rPr lang="en-US" dirty="0" smtClean="0">
                    <a:solidFill>
                      <a:schemeClr val="tx1"/>
                    </a:solidFill>
                  </a:rPr>
                  <a:t/>
                </a:r>
                <a:br>
                  <a:rPr lang="en-US" dirty="0" smtClean="0">
                    <a:solidFill>
                      <a:schemeClr val="tx1"/>
                    </a:solidFill>
                  </a:rPr>
                </a:b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US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9</m:t>
                                </m:r>
                              </m:e>
                              <m:e>
                                <m:r>
                                  <a:rPr lang="en-US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r>
                  <a:rPr lang="en-US" dirty="0" smtClean="0">
                    <a:solidFill>
                      <a:schemeClr val="tx1"/>
                    </a:solidFill>
                  </a:rPr>
                  <a:t/>
                </a:r>
                <a:br>
                  <a:rPr lang="en-US" dirty="0" smtClean="0">
                    <a:solidFill>
                      <a:schemeClr val="tx1"/>
                    </a:solidFill>
                  </a:rPr>
                </a:br>
                <a:r>
                  <a:rPr lang="en-US" dirty="0">
                    <a:solidFill>
                      <a:schemeClr val="tx1"/>
                    </a:solidFill>
                  </a:rPr>
                  <a:t/>
                </a:r>
                <a:br>
                  <a:rPr lang="en-US" dirty="0">
                    <a:solidFill>
                      <a:schemeClr val="tx1"/>
                    </a:solidFill>
                  </a:rPr>
                </a:br>
                <a:r>
                  <a:rPr lang="en-US" dirty="0" smtClean="0">
                    <a:solidFill>
                      <a:schemeClr val="tx1"/>
                    </a:solidFill>
                  </a:rPr>
                  <a:t/>
                </a:r>
                <a:br>
                  <a:rPr lang="en-US" dirty="0" smtClean="0">
                    <a:solidFill>
                      <a:schemeClr val="tx1"/>
                    </a:solidFill>
                  </a:rPr>
                </a:br>
                <a:r>
                  <a:rPr lang="en-US" dirty="0" smtClean="0">
                    <a:solidFill>
                      <a:schemeClr val="tx1"/>
                    </a:solidFill>
                  </a:rPr>
                  <a:t>4A= 4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dirty="0" smtClean="0">
                    <a:solidFill>
                      <a:schemeClr val="tx1"/>
                    </a:solidFill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en-US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16</m:t>
                              </m:r>
                            </m:e>
                          </m:mr>
                          <m:mr>
                            <m:e>
                              <m:r>
                                <a:rPr lang="en-US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12</m:t>
                              </m:r>
                            </m:e>
                            <m:e>
                              <m:r>
                                <a:rPr lang="en-US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8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dirty="0" smtClean="0"/>
                  <a:t/>
                </a:r>
                <a:br>
                  <a:rPr lang="en-US" dirty="0" smtClean="0"/>
                </a:br>
                <a:r>
                  <a:rPr lang="en-US" dirty="0" smtClean="0"/>
                  <a:t/>
                </a:r>
                <a:br>
                  <a:rPr lang="en-US" dirty="0" smtClean="0"/>
                </a:br>
                <a:endParaRPr lang="ar-IQ" dirty="0"/>
              </a:p>
            </p:txBody>
          </p:sp>
        </mc:Choice>
        <mc:Fallback xmlns="">
          <p:sp>
            <p:nvSpPr>
              <p:cNvPr id="6" name="عنوان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269561" y="164757"/>
                <a:ext cx="8596668" cy="1320800"/>
              </a:xfrm>
              <a:blipFill>
                <a:blip r:embed="rId2"/>
                <a:stretch>
                  <a:fillRect l="-1702" t="-5991" b="-388479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713527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779">
        <p15:prstTrans prst="pageCurlDouble" invX="1"/>
      </p:transition>
    </mc:Choice>
    <mc:Fallback xmlns="">
      <p:transition spd="slow" advTm="577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" name="عنوان 6"/>
              <p:cNvSpPr>
                <a:spLocks noGrp="1"/>
              </p:cNvSpPr>
              <p:nvPr>
                <p:ph type="ctrTitle"/>
              </p:nvPr>
            </p:nvSpPr>
            <p:spPr>
              <a:xfrm>
                <a:off x="1235676" y="3566067"/>
                <a:ext cx="7766936" cy="1646302"/>
              </a:xfrm>
            </p:spPr>
            <p:txBody>
              <a:bodyPr/>
              <a:lstStyle/>
              <a:p>
                <a:pPr algn="l"/>
                <a:r>
                  <a:rPr lang="en-US" sz="4000" dirty="0" smtClean="0"/>
                  <a:t>5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4000" dirty="0" smtClean="0"/>
                  <a:t>=5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40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sz="4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sz="4000" b="0" i="1" smtClean="0">
                                  <a:latin typeface="Cambria Math" panose="02040503050406030204" pitchFamily="18" charset="0"/>
                                </a:rPr>
                                <m:t>𝑂</m:t>
                              </m:r>
                            </m:e>
                          </m:mr>
                          <m:mr>
                            <m:e>
                              <m:r>
                                <a:rPr lang="en-US" sz="4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sz="4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4000" dirty="0" smtClean="0"/>
                  <a:t>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400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4000" i="1" dirty="0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sz="4000" b="0" i="1" dirty="0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sz="4000" b="0" i="1" dirty="0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sz="4000" b="0" i="1" dirty="0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sz="4000" b="0" i="1" dirty="0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4000" dirty="0" smtClean="0"/>
                  <a:t/>
                </a:r>
                <a:br>
                  <a:rPr lang="en-US" sz="4000" dirty="0" smtClean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40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0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a:rPr lang="en-US" sz="4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4000" b="0" i="1" smtClean="0">
                          <a:latin typeface="Cambria Math" panose="02040503050406030204" pitchFamily="18" charset="0"/>
                        </a:rPr>
                        <m:t> −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lit/>
                        </m:rPr>
                        <a:rPr lang="en-US" sz="40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</a:rPr>
                        <m:t>5</m:t>
                      </m:r>
                      <m:sSub>
                        <m:sSubPr>
                          <m:ctrlPr>
                            <a:rPr lang="en-US" sz="4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400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4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r>
                  <a:rPr lang="en-US" sz="4000" b="0" dirty="0" smtClean="0"/>
                  <a:t/>
                </a:r>
                <a:br>
                  <a:rPr lang="en-US" sz="4000" b="0" dirty="0" smtClean="0"/>
                </a:br>
                <a:r>
                  <a:rPr lang="en-US" sz="4000" b="0" dirty="0" smtClean="0"/>
                  <a:t>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sz="4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US" sz="40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sz="4000" b="0" i="1" smtClean="0">
                                  <a:latin typeface="Cambria Math" panose="02040503050406030204" pitchFamily="18" charset="0"/>
                                </a:rPr>
                                <m:t>12</m:t>
                              </m:r>
                            </m:e>
                          </m:mr>
                          <m:mr>
                            <m:e>
                              <m:r>
                                <a:rPr lang="en-US" sz="4000" b="0" i="1" smtClean="0"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</m:e>
                            <m:e>
                              <m:r>
                                <a:rPr lang="en-US" sz="4000" b="0" i="1" smtClean="0">
                                  <a:latin typeface="Cambria Math" panose="02040503050406030204" pitchFamily="18" charset="0"/>
                                </a:rPr>
                                <m:t>16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4000" dirty="0" smtClean="0"/>
                  <a:t>-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400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4000" i="1" dirty="0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sz="4000" b="0" i="1" dirty="0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en-US" sz="4000" b="0" i="1" dirty="0" smtClean="0">
                                  <a:latin typeface="Cambria Math" panose="02040503050406030204" pitchFamily="18" charset="0"/>
                                </a:rPr>
                                <m:t>16</m:t>
                              </m:r>
                            </m:e>
                          </m:mr>
                          <m:mr>
                            <m:e>
                              <m:r>
                                <a:rPr lang="en-US" sz="4000" b="0" i="1" dirty="0" smtClean="0">
                                  <a:latin typeface="Cambria Math" panose="02040503050406030204" pitchFamily="18" charset="0"/>
                                </a:rPr>
                                <m:t>12</m:t>
                              </m:r>
                            </m:e>
                            <m:e>
                              <m:r>
                                <a:rPr lang="en-US" sz="4000" b="0" i="1" dirty="0" smtClean="0">
                                  <a:latin typeface="Cambria Math" panose="02040503050406030204" pitchFamily="18" charset="0"/>
                                </a:rPr>
                                <m:t>8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4000" dirty="0" smtClean="0"/>
                  <a:t>+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400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4000" i="1" dirty="0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sz="4000" b="0" i="1" dirty="0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sz="4000" b="0" i="1" dirty="0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sz="4000" b="0" i="1" dirty="0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sz="4000" b="0" i="1" dirty="0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4000" dirty="0" smtClean="0"/>
                  <a:t/>
                </a:r>
                <a:br>
                  <a:rPr lang="en-US" sz="4000" dirty="0" smtClean="0"/>
                </a:br>
                <a:r>
                  <a:rPr lang="en-US" sz="4000" dirty="0" smtClean="0"/>
                  <a:t>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40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sz="4000" b="0" i="1" smtClean="0"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</m:e>
                            <m:e>
                              <m:r>
                                <a:rPr lang="en-US" sz="40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40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en-US" sz="40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40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sz="4000" b="0" i="1" smtClean="0">
                                  <a:latin typeface="Cambria Math" panose="02040503050406030204" pitchFamily="18" charset="0"/>
                                </a:rPr>
                                <m:t>8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4000" dirty="0" smtClean="0"/>
                  <a:t>+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400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4000" i="1" dirty="0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sz="4000" b="0" i="1" dirty="0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sz="4000" b="0" i="1" dirty="0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sz="4000" b="0" i="1" dirty="0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sz="4000" b="0" i="1" dirty="0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4000" dirty="0" smtClean="0"/>
                  <a:t/>
                </a:r>
                <a:br>
                  <a:rPr lang="en-US" sz="4000" dirty="0" smtClean="0"/>
                </a:br>
                <a:r>
                  <a:rPr lang="en-US" sz="4000" dirty="0" smtClean="0"/>
                  <a:t>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40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sz="4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US" sz="40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en-US" sz="40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40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en-US" sz="40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40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sz="4000" b="0" i="1" smtClean="0">
                                  <a:latin typeface="Cambria Math" panose="02040503050406030204" pitchFamily="18" charset="0"/>
                                </a:rPr>
                                <m:t>13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ar-IQ" sz="4000" dirty="0"/>
              </a:p>
            </p:txBody>
          </p:sp>
        </mc:Choice>
        <mc:Fallback xmlns="">
          <p:sp>
            <p:nvSpPr>
              <p:cNvPr id="7" name="عنوان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ctrTitle"/>
              </p:nvPr>
            </p:nvSpPr>
            <p:spPr>
              <a:xfrm>
                <a:off x="1235676" y="3566067"/>
                <a:ext cx="7766936" cy="1646302"/>
              </a:xfrm>
              <a:blipFill>
                <a:blip r:embed="rId2"/>
                <a:stretch>
                  <a:fillRect l="-2747" t="-186296" b="-3333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26537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6212">
        <p:checker/>
      </p:transition>
    </mc:Choice>
    <mc:Fallback xmlns="">
      <p:transition spd="slow" advTm="6212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عنوان 5"/>
              <p:cNvSpPr>
                <a:spLocks noGrp="1"/>
              </p:cNvSpPr>
              <p:nvPr>
                <p:ph type="title"/>
              </p:nvPr>
            </p:nvSpPr>
            <p:spPr>
              <a:xfrm>
                <a:off x="3346393" y="337751"/>
                <a:ext cx="8596668" cy="1320800"/>
              </a:xfrm>
            </p:spPr>
            <p:txBody>
              <a:bodyPr>
                <a:normAutofit fontScale="90000"/>
              </a:bodyPr>
              <a:lstStyle/>
              <a:p>
                <a:pPr algn="r"/>
                <a:r>
                  <a:rPr lang="ar-IQ" dirty="0" smtClean="0">
                    <a:solidFill>
                      <a:srgbClr val="FF0000"/>
                    </a:solidFill>
                  </a:rPr>
                  <a:t>المحدادت  </a:t>
                </a:r>
                <a:r>
                  <a:rPr lang="en-US" dirty="0" smtClean="0">
                    <a:solidFill>
                      <a:srgbClr val="FF0000"/>
                    </a:solidFill>
                  </a:rPr>
                  <a:t>Determinant</a:t>
                </a:r>
                <a:br>
                  <a:rPr lang="en-US" dirty="0" smtClean="0">
                    <a:solidFill>
                      <a:srgbClr val="FF0000"/>
                    </a:solidFill>
                  </a:rPr>
                </a:br>
                <a:r>
                  <a:rPr lang="ar-IQ" dirty="0" smtClean="0">
                    <a:solidFill>
                      <a:srgbClr val="FF0000"/>
                    </a:solidFill>
                  </a:rPr>
                  <a:t> لتكن </a:t>
                </a:r>
                <a:r>
                  <a:rPr lang="en-US" dirty="0" smtClean="0">
                    <a:solidFill>
                      <a:srgbClr val="FF0000"/>
                    </a:solidFill>
                  </a:rPr>
                  <a:t>A</a:t>
                </a:r>
                <a:r>
                  <a:rPr lang="ar-IQ" dirty="0" smtClean="0">
                    <a:solidFill>
                      <a:srgbClr val="FF0000"/>
                    </a:solidFill>
                  </a:rPr>
                  <a:t> مصفوفه ذات رتبه (</a:t>
                </a:r>
                <a:r>
                  <a:rPr lang="en-US" dirty="0" smtClean="0">
                    <a:solidFill>
                      <a:srgbClr val="FF0000"/>
                    </a:solidFill>
                  </a:rPr>
                  <a:t>2*2</a:t>
                </a:r>
                <a:r>
                  <a:rPr lang="ar-IQ" dirty="0" smtClean="0">
                    <a:solidFill>
                      <a:srgbClr val="FF0000"/>
                    </a:solidFill>
                  </a:rPr>
                  <a:t>) بحيث ان </a:t>
                </a:r>
                <a:r>
                  <a:rPr lang="en-US" dirty="0" smtClean="0">
                    <a:solidFill>
                      <a:srgbClr val="FF0000"/>
                    </a:solidFill>
                  </a:rPr>
                  <a:t>    </a:t>
                </a:r>
                <a:r>
                  <a:rPr lang="ar-IQ" dirty="0">
                    <a:solidFill>
                      <a:srgbClr val="FF0000"/>
                    </a:solidFill>
                  </a:rPr>
                  <a:t> </a:t>
                </a:r>
                <a:r>
                  <a:rPr lang="ar-IQ" dirty="0" smtClean="0">
                    <a:solidFill>
                      <a:srgbClr val="FF0000"/>
                    </a:solidFill>
                  </a:rPr>
                  <a:t>  </a:t>
                </a:r>
                <a:r>
                  <a:rPr lang="en-US" dirty="0" smtClean="0">
                    <a:solidFill>
                      <a:srgbClr val="FF0000"/>
                    </a:solidFill>
                  </a:rPr>
                  <a:t/>
                </a:r>
                <a:br>
                  <a:rPr lang="en-US" dirty="0" smtClean="0">
                    <a:solidFill>
                      <a:srgbClr val="FF0000"/>
                    </a:solidFill>
                  </a:rPr>
                </a:br>
                <a:r>
                  <a:rPr lang="en-US" dirty="0" smtClean="0">
                    <a:solidFill>
                      <a:srgbClr val="FF0000"/>
                    </a:solidFill>
                  </a:rPr>
                  <a:t>A=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en-US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     </m:t>
                            </m:r>
                            <m:r>
                              <a:rPr lang="en-US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𝐵</m:t>
                            </m:r>
                          </m:e>
                          <m:e>
                            <m:r>
                              <a:rPr lang="en-US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𝐶</m:t>
                            </m:r>
                            <m:r>
                              <a:rPr lang="en-US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       </m:t>
                            </m:r>
                            <m:r>
                              <a:rPr lang="en-US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</m:eqArr>
                      </m:e>
                    </m:d>
                  </m:oMath>
                </a14:m>
                <a:r>
                  <a:rPr lang="ar-IQ" dirty="0" smtClean="0">
                    <a:solidFill>
                      <a:srgbClr val="FF0000"/>
                    </a:solidFill>
                  </a:rPr>
                  <a:t> فان قيمه المحدده لها والتي نرمز لها بالرمز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ar-IQ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d>
                  </m:oMath>
                </a14:m>
                <a:r>
                  <a:rPr lang="ar-IQ" dirty="0" smtClean="0">
                    <a:solidFill>
                      <a:schemeClr val="tx1"/>
                    </a:solidFill>
                  </a:rPr>
                  <a:t/>
                </a:r>
                <a:br>
                  <a:rPr lang="ar-IQ" dirty="0" smtClean="0">
                    <a:solidFill>
                      <a:schemeClr val="tx1"/>
                    </a:solidFill>
                  </a:rPr>
                </a:b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ar-IQ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en-US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e>
                                <m:r>
                                  <a:rPr lang="en-US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e>
                                <m:r>
                                  <a:rPr lang="en-US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r>
                  <a:rPr lang="en-US" dirty="0" smtClean="0">
                    <a:solidFill>
                      <a:schemeClr val="tx1"/>
                    </a:solidFill>
                  </a:rPr>
                  <a:t/>
                </a:r>
                <a:br>
                  <a:rPr lang="en-US" dirty="0" smtClean="0">
                    <a:solidFill>
                      <a:schemeClr val="tx1"/>
                    </a:solidFill>
                  </a:rPr>
                </a:b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d>
                  </m:oMath>
                </a14:m>
                <a:r>
                  <a:rPr lang="en-US" dirty="0" smtClean="0">
                    <a:solidFill>
                      <a:schemeClr val="tx1"/>
                    </a:solidFill>
                  </a:rPr>
                  <a:t>= </a:t>
                </a:r>
                <a:r>
                  <a:rPr lang="en-US" dirty="0" err="1" smtClean="0">
                    <a:solidFill>
                      <a:schemeClr val="tx1"/>
                    </a:solidFill>
                  </a:rPr>
                  <a:t>a.d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 – </a:t>
                </a:r>
                <a:r>
                  <a:rPr lang="en-US" dirty="0" err="1" smtClean="0">
                    <a:solidFill>
                      <a:schemeClr val="tx1"/>
                    </a:solidFill>
                  </a:rPr>
                  <a:t>b.c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                                                 </a:t>
                </a:r>
                <a:br>
                  <a:rPr lang="en-US" dirty="0" smtClean="0">
                    <a:solidFill>
                      <a:schemeClr val="tx1"/>
                    </a:solidFill>
                  </a:rPr>
                </a:br>
                <a:r>
                  <a:rPr lang="en-US" dirty="0" smtClean="0">
                    <a:solidFill>
                      <a:schemeClr val="tx1"/>
                    </a:solidFill>
                  </a:rPr>
                  <a:t/>
                </a:r>
                <a:br>
                  <a:rPr lang="en-US" dirty="0" smtClean="0">
                    <a:solidFill>
                      <a:schemeClr val="tx1"/>
                    </a:solidFill>
                  </a:rPr>
                </a:br>
                <a:r>
                  <a:rPr lang="ar-IQ" dirty="0" smtClean="0">
                    <a:solidFill>
                      <a:schemeClr val="tx1"/>
                    </a:solidFill>
                  </a:rPr>
                  <a:t>                                                              </a:t>
                </a:r>
                <a:endParaRPr lang="ar-IQ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عنوان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3346393" y="337751"/>
                <a:ext cx="8596668" cy="1320800"/>
              </a:xfrm>
              <a:blipFill>
                <a:blip r:embed="rId2"/>
                <a:stretch>
                  <a:fillRect t="-6452" r="-1773" b="-271889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صورة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903" y="4547288"/>
            <a:ext cx="5968313" cy="1890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93914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697">
        <p14:ferris dir="r"/>
      </p:transition>
    </mc:Choice>
    <mc:Fallback xmlns="">
      <p:transition spd="slow" advTm="569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عنصر نائب للمحتوى 2"/>
              <p:cNvSpPr>
                <a:spLocks noGrp="1"/>
              </p:cNvSpPr>
              <p:nvPr>
                <p:ph idx="1"/>
              </p:nvPr>
            </p:nvSpPr>
            <p:spPr>
              <a:xfrm>
                <a:off x="566124" y="455356"/>
                <a:ext cx="8596668" cy="3880773"/>
              </a:xfrm>
            </p:spPr>
            <p:txBody>
              <a:bodyPr/>
              <a:lstStyle/>
              <a:p>
                <a:pPr algn="l"/>
                <a:r>
                  <a:rPr lang="en-US" sz="3200" dirty="0" smtClean="0">
                    <a:solidFill>
                      <a:srgbClr val="FF0000"/>
                    </a:solidFill>
                  </a:rPr>
                  <a:t>EX:- If A 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32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320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sz="32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US" sz="32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sz="32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en-US" sz="32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32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sz="32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3200" dirty="0" smtClean="0">
                    <a:solidFill>
                      <a:srgbClr val="FF0000"/>
                    </a:solidFill>
                  </a:rPr>
                  <a:t> find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32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d>
                  </m:oMath>
                </a14:m>
                <a:endParaRPr lang="en-US" sz="3200" dirty="0" smtClean="0">
                  <a:solidFill>
                    <a:srgbClr val="FF0000"/>
                  </a:solidFill>
                </a:endParaRPr>
              </a:p>
              <a:p>
                <a:pPr marL="0" indent="0" algn="l">
                  <a:buNone/>
                </a:pPr>
                <a:r>
                  <a:rPr lang="en-US" dirty="0" smtClean="0"/>
                  <a:t>Sol/</a:t>
                </a:r>
                <a:endParaRPr lang="en-US" sz="2400" dirty="0" smtClean="0"/>
              </a:p>
              <a:p>
                <a:pPr marL="0" indent="0" algn="l">
                  <a:buNone/>
                </a:pP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d>
                  </m:oMath>
                </a14:m>
                <a:r>
                  <a:rPr lang="en-US" sz="2400" dirty="0" smtClean="0"/>
                  <a:t>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40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 dirty="0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sz="2400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US" sz="2400" b="0" i="1" dirty="0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sz="2400" b="0" i="1" dirty="0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en-US" sz="2400" b="0" i="1" dirty="0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400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sz="2400" b="0" i="1" dirty="0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2400" dirty="0" smtClean="0"/>
              </a:p>
              <a:p>
                <a:pPr marL="0" indent="0" algn="l">
                  <a:buNone/>
                </a:pPr>
                <a:r>
                  <a:rPr lang="en-US" sz="2400" dirty="0" smtClean="0"/>
                  <a:t>=10(5) – 4(-2)</a:t>
                </a:r>
              </a:p>
              <a:p>
                <a:pPr marL="0" indent="0" algn="l">
                  <a:buNone/>
                </a:pPr>
                <a:r>
                  <a:rPr lang="en-US" sz="2400" dirty="0" smtClean="0"/>
                  <a:t>= 50 + 8 = 58</a:t>
                </a:r>
                <a:r>
                  <a:rPr lang="en-US" dirty="0" smtClean="0"/>
                  <a:t>	</a:t>
                </a:r>
                <a:endParaRPr lang="ar-IQ" dirty="0"/>
              </a:p>
            </p:txBody>
          </p:sp>
        </mc:Choice>
        <mc:Fallback xmlns="">
          <p:sp>
            <p:nvSpPr>
              <p:cNvPr id="3" name="عنصر نائب للمحتوى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66124" y="455356"/>
                <a:ext cx="8596668" cy="3880773"/>
              </a:xfrm>
              <a:blipFill>
                <a:blip r:embed="rId2"/>
                <a:stretch>
                  <a:fillRect l="-1773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صورة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6693" y="3571103"/>
            <a:ext cx="4462334" cy="2430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5045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5480">
        <p15:prstTrans prst="origami" invX="1"/>
      </p:transition>
    </mc:Choice>
    <mc:Fallback xmlns="">
      <p:transition spd="slow" advTm="548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345532" y="1959691"/>
            <a:ext cx="7797571" cy="1388990"/>
          </a:xfrm>
        </p:spPr>
        <p:txBody>
          <a:bodyPr>
            <a:normAutofit fontScale="90000"/>
          </a:bodyPr>
          <a:lstStyle/>
          <a:p>
            <a:r>
              <a:rPr lang="ar-IQ" dirty="0" smtClean="0"/>
              <a:t>الا</a:t>
            </a:r>
            <a:r>
              <a:rPr lang="ar-IQ" dirty="0" smtClean="0"/>
              <a:t>سبوع الاو</a:t>
            </a:r>
            <a:r>
              <a:rPr lang="ar-IQ" dirty="0"/>
              <a:t>ل</a:t>
            </a:r>
            <a:r>
              <a:rPr lang="en-US" dirty="0"/>
              <a:t/>
            </a:r>
            <a:br>
              <a:rPr lang="en-US" dirty="0"/>
            </a:br>
            <a:r>
              <a:rPr lang="ar-IQ" dirty="0" smtClean="0"/>
              <a:t/>
            </a:r>
            <a:br>
              <a:rPr lang="ar-IQ" dirty="0" smtClean="0"/>
            </a:br>
            <a:r>
              <a:rPr lang="ar-IQ" dirty="0" smtClean="0"/>
              <a:t>م </a:t>
            </a:r>
            <a:r>
              <a:rPr lang="en-US" dirty="0" smtClean="0"/>
              <a:t>/</a:t>
            </a:r>
            <a:r>
              <a:rPr lang="ar-IQ" dirty="0" smtClean="0"/>
              <a:t>المصفوفات</a:t>
            </a:r>
            <a:endParaRPr lang="ar-IQ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912" y="3688535"/>
            <a:ext cx="5033191" cy="29533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7268083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5327">
        <p15:prstTrans prst="wind" invX="1"/>
      </p:transition>
    </mc:Choice>
    <mc:Fallback xmlns="">
      <p:transition spd="slow" advTm="532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عنصر نائب للمحتوى 2"/>
              <p:cNvSpPr>
                <a:spLocks noGrp="1"/>
              </p:cNvSpPr>
              <p:nvPr>
                <p:ph idx="1"/>
              </p:nvPr>
            </p:nvSpPr>
            <p:spPr>
              <a:xfrm>
                <a:off x="467268" y="307076"/>
                <a:ext cx="8899153" cy="4437919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ar-IQ" sz="3200" dirty="0" smtClean="0"/>
                  <a:t>إيجاد قيمه </a:t>
                </a:r>
                <a:r>
                  <a:rPr lang="ar-IQ" sz="3200" dirty="0" err="1" smtClean="0"/>
                  <a:t>المحدده</a:t>
                </a:r>
                <a:r>
                  <a:rPr lang="ar-IQ" sz="3200" dirty="0" smtClean="0"/>
                  <a:t>  للمصفوفات </a:t>
                </a:r>
                <a:r>
                  <a:rPr lang="ar-IQ" sz="3200" dirty="0" err="1" smtClean="0"/>
                  <a:t>مارتبه</a:t>
                </a:r>
                <a:r>
                  <a:rPr lang="ar-IQ" sz="3200" dirty="0" smtClean="0"/>
                  <a:t> (</a:t>
                </a:r>
                <a:r>
                  <a:rPr lang="en-US" sz="3200" dirty="0" smtClean="0"/>
                  <a:t>3*3</a:t>
                </a:r>
                <a:r>
                  <a:rPr lang="ar-IQ" sz="3200" dirty="0" smtClean="0"/>
                  <a:t>)</a:t>
                </a:r>
              </a:p>
              <a:p>
                <a:pPr marL="0" indent="0">
                  <a:buNone/>
                </a:pPr>
                <a:r>
                  <a:rPr lang="ar-IQ" sz="3200" dirty="0" smtClean="0"/>
                  <a:t>طريقه العوامل </a:t>
                </a:r>
                <a:r>
                  <a:rPr lang="ar-IQ" sz="3200" dirty="0" err="1" smtClean="0"/>
                  <a:t>المتممه</a:t>
                </a:r>
                <a:r>
                  <a:rPr lang="ar-IQ" sz="3200" dirty="0" smtClean="0"/>
                  <a:t>  </a:t>
                </a:r>
                <a:r>
                  <a:rPr lang="en-US" sz="3200" dirty="0" smtClean="0"/>
                  <a:t>Cofactor </a:t>
                </a:r>
                <a:r>
                  <a:rPr lang="en-US" sz="3200" dirty="0" err="1" smtClean="0"/>
                  <a:t>mateix</a:t>
                </a:r>
                <a:endParaRPr lang="en-US" sz="3200" dirty="0" smtClean="0"/>
              </a:p>
              <a:p>
                <a:pPr marL="0" indent="0">
                  <a:buNone/>
                </a:pPr>
                <a:r>
                  <a:rPr lang="ar-IQ" sz="3200" dirty="0"/>
                  <a:t> </a:t>
                </a:r>
                <a:r>
                  <a:rPr lang="ar-IQ" sz="3200" dirty="0" smtClean="0"/>
                  <a:t>وتشمل هذه </a:t>
                </a:r>
                <a:r>
                  <a:rPr lang="ar-IQ" sz="3200" dirty="0" err="1" smtClean="0"/>
                  <a:t>الطريقه</a:t>
                </a:r>
                <a:r>
                  <a:rPr lang="ar-IQ" sz="3200" dirty="0" smtClean="0"/>
                  <a:t> باختيار صف او عمود من </a:t>
                </a:r>
                <a:r>
                  <a:rPr lang="ar-IQ" sz="3200" dirty="0" err="1" smtClean="0"/>
                  <a:t>المصفوفه</a:t>
                </a:r>
                <a:r>
                  <a:rPr lang="en-US" sz="3200" dirty="0" smtClean="0"/>
                  <a:t>A</a:t>
                </a:r>
                <a:r>
                  <a:rPr lang="ar-IQ" sz="3200" dirty="0" smtClean="0"/>
                  <a:t> وضرب كل عنصر من عناصره بالعامل المتمم وبالتالي فان قيمه </a:t>
                </a:r>
                <a:r>
                  <a:rPr lang="ar-IQ" sz="3200" dirty="0" err="1" smtClean="0"/>
                  <a:t>المحدده</a:t>
                </a:r>
                <a:r>
                  <a:rPr lang="ar-IQ" sz="3200" dirty="0" smtClean="0"/>
                  <a:t> تساوي مجموع نواتج الضرب </a:t>
                </a:r>
              </a:p>
              <a:p>
                <a:pPr marL="0" indent="0">
                  <a:buNone/>
                </a:pPr>
                <a:r>
                  <a:rPr lang="ar-IQ" sz="3200" dirty="0" smtClean="0"/>
                  <a:t>علما ان العامل المتمم والذي نرمز له بالرمز </a:t>
                </a:r>
              </a:p>
              <a:p>
                <a:pPr marL="0" indent="0" algn="l">
                  <a:buNone/>
                </a:pPr>
                <a:r>
                  <a:rPr lang="en-US" sz="3200" dirty="0" err="1" smtClean="0"/>
                  <a:t>Aij</a:t>
                </a:r>
                <a:r>
                  <a:rPr lang="en-US" sz="3200" dirty="0" smtClean="0"/>
                  <a:t>=(-1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p>
                    </m:sSup>
                    <m:d>
                      <m:dPr>
                        <m:begChr m:val="|"/>
                        <m:endChr m:val="|"/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𝑀𝑖𝑗</m:t>
                        </m:r>
                      </m:e>
                    </m:d>
                  </m:oMath>
                </a14:m>
                <a:endParaRPr lang="en-US" sz="3200" dirty="0" smtClean="0"/>
              </a:p>
              <a:p>
                <a:pPr marL="0" indent="0">
                  <a:buNone/>
                </a:pPr>
                <a:r>
                  <a:rPr lang="ar-IQ" sz="3200" dirty="0" smtClean="0"/>
                  <a:t>حيث ان (</a:t>
                </a:r>
                <a:r>
                  <a:rPr lang="en-US" sz="3200" dirty="0" err="1" smtClean="0"/>
                  <a:t>Mij</a:t>
                </a:r>
                <a:r>
                  <a:rPr lang="ar-IQ" sz="3200" dirty="0" smtClean="0"/>
                  <a:t>) هي </a:t>
                </a:r>
                <a:r>
                  <a:rPr lang="ar-IQ" sz="3200" dirty="0" err="1" smtClean="0"/>
                  <a:t>المحدده</a:t>
                </a:r>
                <a:r>
                  <a:rPr lang="ar-IQ" sz="3200" dirty="0" smtClean="0"/>
                  <a:t> </a:t>
                </a:r>
                <a:r>
                  <a:rPr lang="ar-IQ" sz="3200" dirty="0" err="1" smtClean="0"/>
                  <a:t>للمصفوفه</a:t>
                </a:r>
                <a:r>
                  <a:rPr lang="ar-IQ" sz="3200" dirty="0" smtClean="0"/>
                  <a:t> </a:t>
                </a:r>
                <a:r>
                  <a:rPr lang="ar-IQ" sz="3200" dirty="0" err="1" smtClean="0"/>
                  <a:t>المتبقيه</a:t>
                </a:r>
                <a:r>
                  <a:rPr lang="ar-IQ" sz="3200" dirty="0" smtClean="0"/>
                  <a:t> بعد حذف الصف او العمود  </a:t>
                </a:r>
                <a:r>
                  <a:rPr lang="en-US" sz="3200" dirty="0" smtClean="0"/>
                  <a:t>j </a:t>
                </a:r>
                <a:r>
                  <a:rPr lang="ar-IQ" sz="3200" dirty="0" smtClean="0"/>
                  <a:t> من </a:t>
                </a:r>
                <a:r>
                  <a:rPr lang="ar-IQ" sz="3200" dirty="0" err="1" smtClean="0"/>
                  <a:t>المصفوفه</a:t>
                </a:r>
                <a:r>
                  <a:rPr lang="en-US" sz="3200" dirty="0" smtClean="0"/>
                  <a:t>A</a:t>
                </a:r>
                <a:endParaRPr lang="ar-IQ" sz="3200" dirty="0" smtClean="0"/>
              </a:p>
            </p:txBody>
          </p:sp>
        </mc:Choice>
        <mc:Fallback xmlns="">
          <p:sp>
            <p:nvSpPr>
              <p:cNvPr id="3" name="عنصر نائب للمحتوى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7268" y="307076"/>
                <a:ext cx="8899153" cy="4437919"/>
              </a:xfrm>
              <a:blipFill>
                <a:blip r:embed="rId2"/>
                <a:stretch>
                  <a:fillRect l="-1714" t="-1923" r="-1782" b="-31181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03581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8531">
        <p14:glitter dir="r"/>
      </p:transition>
    </mc:Choice>
    <mc:Fallback xmlns="">
      <p:transition spd="slow" advTm="853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عنوان 3"/>
              <p:cNvSpPr>
                <a:spLocks noGrp="1"/>
              </p:cNvSpPr>
              <p:nvPr>
                <p:ph type="ctrTitle"/>
              </p:nvPr>
            </p:nvSpPr>
            <p:spPr>
              <a:xfrm>
                <a:off x="382602" y="3158296"/>
                <a:ext cx="7766936" cy="1646302"/>
              </a:xfrm>
            </p:spPr>
            <p:txBody>
              <a:bodyPr/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ar-IQ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ar-IQ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ar-IQ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d>
                        <m:dPr>
                          <m:begChr m:val="|"/>
                          <m:endChr m:val="|"/>
                          <m:ctrlPr>
                            <a:rPr lang="ar-IQ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ar-IQ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ar-IQ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ar-IQ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ar-IQ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ar-IQ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  <m:r>
                        <a:rPr lang="ar-IQ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ar-IQ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4</m:t>
                      </m:r>
                      <m:d>
                        <m:dPr>
                          <m:begChr m:val="|"/>
                          <m:endChr m:val="|"/>
                          <m:ctrlPr>
                            <a:rPr lang="ar-IQ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ar-IQ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ar-IQ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ar-IQ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ar-IQ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ar-IQ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ar-IQ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  <m:r>
                        <a:rPr lang="ar-IQ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d>
                        <m:dPr>
                          <m:begChr m:val="|"/>
                          <m:endChr m:val="|"/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r>
                  <a:rPr lang="en-US" sz="2400" dirty="0" smtClean="0"/>
                  <a:t/>
                </a:r>
                <a:br>
                  <a:rPr lang="en-US" sz="2400" dirty="0" smtClean="0"/>
                </a:b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d>
                  </m:oMath>
                </a14:m>
                <a:r>
                  <a:rPr lang="en-US" sz="2400" dirty="0" smtClean="0">
                    <a:solidFill>
                      <a:schemeClr val="tx1"/>
                    </a:solidFill>
                  </a:rPr>
                  <a:t>= 2[5(2)-3(3)] – 4[0(2)-3(-2)]-1[0(3)-5(2)]</a:t>
                </a:r>
                <a:r>
                  <a:rPr lang="en-US" sz="2400" dirty="0" smtClean="0"/>
                  <a:t/>
                </a:r>
                <a:br>
                  <a:rPr lang="en-US" sz="2400" dirty="0" smtClean="0"/>
                </a:br>
                <a:r>
                  <a:rPr lang="en-US" sz="2400" dirty="0" smtClean="0">
                    <a:solidFill>
                      <a:schemeClr val="tx1"/>
                    </a:solidFill>
                  </a:rPr>
                  <a:t>=2(10-9)-4(0+6)-1(0+10)</a:t>
                </a:r>
                <a:r>
                  <a:rPr lang="en-US" sz="2400" dirty="0" smtClean="0"/>
                  <a:t/>
                </a:r>
                <a:br>
                  <a:rPr lang="en-US" sz="2400" dirty="0" smtClean="0"/>
                </a:br>
                <a:r>
                  <a:rPr lang="en-US" sz="2400" dirty="0" smtClean="0">
                    <a:solidFill>
                      <a:schemeClr val="tx1"/>
                    </a:solidFill>
                  </a:rPr>
                  <a:t>=2-24-10=-32</a:t>
                </a:r>
                <a:endParaRPr lang="ar-IQ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عنوان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ctrTitle"/>
              </p:nvPr>
            </p:nvSpPr>
            <p:spPr>
              <a:xfrm>
                <a:off x="382602" y="3158296"/>
                <a:ext cx="7766936" cy="1646302"/>
              </a:xfrm>
              <a:blipFill>
                <a:blip r:embed="rId2"/>
                <a:stretch>
                  <a:fillRect l="-1177" t="-6667" b="-8519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عنصر نائب للمحتوى 2"/>
              <p:cNvSpPr>
                <a:spLocks noGrp="1"/>
              </p:cNvSpPr>
              <p:nvPr>
                <p:ph type="subTitle" idx="1"/>
              </p:nvPr>
            </p:nvSpPr>
            <p:spPr>
              <a:xfrm>
                <a:off x="642094" y="380876"/>
                <a:ext cx="7766936" cy="1096899"/>
              </a:xfrm>
            </p:spPr>
            <p:txBody>
              <a:bodyPr>
                <a:normAutofit fontScale="25000" lnSpcReduction="20000"/>
              </a:bodyPr>
              <a:lstStyle/>
              <a:p>
                <a:pPr marL="0" indent="0">
                  <a:buNone/>
                </a:pPr>
                <a:r>
                  <a:rPr lang="en-US" sz="9600" dirty="0" smtClean="0"/>
                  <a:t>E</a:t>
                </a:r>
                <a:r>
                  <a:rPr lang="en-US" sz="9600" dirty="0" smtClean="0">
                    <a:solidFill>
                      <a:srgbClr val="FF0000"/>
                    </a:solidFill>
                  </a:rPr>
                  <a:t>X:-find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96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9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d>
                  </m:oMath>
                </a14:m>
                <a:r>
                  <a:rPr lang="en-US" sz="9600" dirty="0" smtClean="0">
                    <a:solidFill>
                      <a:srgbClr val="FF0000"/>
                    </a:solidFill>
                  </a:rPr>
                  <a:t> For the following Matrix</a:t>
                </a:r>
              </a:p>
              <a:p>
                <a:pPr marL="0" indent="0" algn="l">
                  <a:buNone/>
                </a:pPr>
                <a:r>
                  <a:rPr lang="en-US" sz="9600" dirty="0" smtClean="0">
                    <a:solidFill>
                      <a:srgbClr val="FF0000"/>
                    </a:solidFill>
                  </a:rPr>
                  <a:t>A=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96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960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eqArr>
                                <m:eqArrPr>
                                  <m:ctrlPr>
                                    <a:rPr lang="en-US" sz="9600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sz="9600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m:rPr>
                                      <m:brk m:alnAt="7"/>
                                    </m:rPr>
                                    <a:rPr lang="en-US" sz="9600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sz="9600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</m:t>
                                  </m:r>
                                  <m:r>
                                    <m:rPr>
                                      <m:brk m:alnAt="7"/>
                                    </m:rPr>
                                    <a:rPr lang="en-US" sz="9600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e>
                                <m:e>
                                  <m:r>
                                    <a:rPr lang="en-US" sz="9600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  <m:r>
                                    <a:rPr lang="en-US" sz="9600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</m:t>
                                  </m:r>
                                  <m:r>
                                    <a:rPr lang="en-US" sz="9600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e>
                              </m:eqArr>
                            </m:e>
                            <m:e>
                              <m:eqArr>
                                <m:eqArrPr>
                                  <m:ctrlPr>
                                    <a:rPr lang="en-US" sz="9600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sz="9600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9600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sz="9600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eqArr>
                            </m:e>
                          </m:mr>
                          <m:mr>
                            <m:e>
                              <m:r>
                                <a:rPr lang="en-US" sz="96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96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sz="96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     </m:t>
                              </m:r>
                              <m:r>
                                <a:rPr lang="en-US" sz="96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sz="96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9600" dirty="0" smtClean="0">
                  <a:solidFill>
                    <a:srgbClr val="FF0000"/>
                  </a:solidFill>
                </a:endParaRPr>
              </a:p>
              <a:p>
                <a:pPr marL="0" indent="0" algn="l">
                  <a:buNone/>
                </a:pPr>
                <a:r>
                  <a:rPr lang="en-US" sz="9600" dirty="0" smtClean="0">
                    <a:solidFill>
                      <a:srgbClr val="FF0000"/>
                    </a:solidFill>
                  </a:rPr>
                  <a:t>SOL/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ar-IQ" sz="96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96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en-US" sz="9600" b="0" i="0" smtClean="0">
                          <a:latin typeface="Cambria Math" panose="02040503050406030204" pitchFamily="18" charset="0"/>
                        </a:rPr>
                        <m:t>= 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9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96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eqArr>
                                  <m:eqArrPr>
                                    <m:ctrlPr>
                                      <a:rPr lang="en-US" sz="9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sz="96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m:rPr>
                                        <m:brk m:alnAt="7"/>
                                      </m:rPr>
                                      <a:rPr lang="en-US" sz="9600" b="0" i="1" smtClean="0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en-US" sz="9600" b="0" i="1" smtClean="0">
                                        <a:latin typeface="Cambria Math" panose="02040503050406030204" pitchFamily="18" charset="0"/>
                                      </a:rPr>
                                      <m:t>  </m:t>
                                    </m:r>
                                    <m:r>
                                      <m:rPr>
                                        <m:brk m:alnAt="7"/>
                                      </m:rPr>
                                      <a:rPr lang="en-US" sz="9600" b="0" i="1" smtClean="0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e>
                                  <m:e>
                                    <m:r>
                                      <a:rPr lang="en-US" sz="9600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  <m:r>
                                      <a:rPr lang="en-US" sz="9600" b="0" i="1" smtClean="0">
                                        <a:latin typeface="Cambria Math" panose="02040503050406030204" pitchFamily="18" charset="0"/>
                                      </a:rPr>
                                      <m:t>  </m:t>
                                    </m:r>
                                    <m:r>
                                      <a:rPr lang="en-US" sz="9600" b="0" i="1" smtClean="0"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e>
                                </m:eqArr>
                              </m:e>
                              <m:e>
                                <m:eqArr>
                                  <m:eqArrPr>
                                    <m:ctrlPr>
                                      <a:rPr lang="en-US" sz="9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n-US" sz="9600" b="0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sz="96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  <m:e>
                                    <m:r>
                                      <a:rPr lang="en-US" sz="9600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e>
                                </m:eqArr>
                              </m:e>
                            </m:mr>
                            <m:mr>
                              <m:e>
                                <m:r>
                                  <a:rPr lang="en-US" sz="96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96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n-US" sz="9600" b="0" i="1" smtClean="0">
                                    <a:latin typeface="Cambria Math" panose="02040503050406030204" pitchFamily="18" charset="0"/>
                                  </a:rPr>
                                  <m:t>  </m:t>
                                </m:r>
                                <m:r>
                                  <a:rPr lang="en-US" sz="9600" b="0" i="1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sz="96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9600" dirty="0" smtClean="0"/>
              </a:p>
              <a:p>
                <a:pPr marL="0" indent="0">
                  <a:buNone/>
                </a:pPr>
                <a:endParaRPr lang="ar-IQ" dirty="0" smtClean="0"/>
              </a:p>
              <a:p>
                <a:pPr marL="0" indent="0">
                  <a:buNone/>
                </a:pPr>
                <a:endParaRPr lang="ar-IQ" dirty="0"/>
              </a:p>
            </p:txBody>
          </p:sp>
        </mc:Choice>
        <mc:Fallback xmlns="">
          <p:sp>
            <p:nvSpPr>
              <p:cNvPr id="3" name="عنصر نائب للمحتوى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642094" y="380876"/>
                <a:ext cx="7766936" cy="1096899"/>
              </a:xfrm>
              <a:blipFill>
                <a:blip r:embed="rId3"/>
                <a:stretch>
                  <a:fillRect l="-1099" t="-11111" r="-1334" b="-136111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3780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4075">
        <p14:honeycomb/>
      </p:transition>
    </mc:Choice>
    <mc:Fallback xmlns="">
      <p:transition spd="slow" advTm="407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وان فرعي 4"/>
          <p:cNvSpPr>
            <a:spLocks noGrp="1"/>
          </p:cNvSpPr>
          <p:nvPr>
            <p:ph type="subTitle" idx="1"/>
          </p:nvPr>
        </p:nvSpPr>
        <p:spPr>
          <a:xfrm>
            <a:off x="4126699" y="244952"/>
            <a:ext cx="7766936" cy="1096899"/>
          </a:xfrm>
        </p:spPr>
        <p:txBody>
          <a:bodyPr/>
          <a:lstStyle/>
          <a:p>
            <a:r>
              <a:rPr lang="ar-IQ" sz="3200" dirty="0" smtClean="0">
                <a:solidFill>
                  <a:srgbClr val="FF0000"/>
                </a:solidFill>
              </a:rPr>
              <a:t>طريقه الأسهم  </a:t>
            </a:r>
            <a:r>
              <a:rPr lang="en-US" sz="3200" dirty="0" smtClean="0">
                <a:solidFill>
                  <a:srgbClr val="FF0000"/>
                </a:solidFill>
              </a:rPr>
              <a:t>Bow </a:t>
            </a:r>
            <a:r>
              <a:rPr lang="en-US" sz="3200" dirty="0" err="1" smtClean="0">
                <a:solidFill>
                  <a:srgbClr val="FF0000"/>
                </a:solidFill>
              </a:rPr>
              <a:t>methec</a:t>
            </a:r>
            <a:endParaRPr lang="en-US" sz="3200" dirty="0" smtClean="0">
              <a:solidFill>
                <a:srgbClr val="FF0000"/>
              </a:solidFill>
            </a:endParaRPr>
          </a:p>
          <a:p>
            <a:r>
              <a:rPr lang="ar-IQ" dirty="0" smtClean="0">
                <a:solidFill>
                  <a:schemeClr val="tx1"/>
                </a:solidFill>
              </a:rPr>
              <a:t>هذه </a:t>
            </a:r>
            <a:r>
              <a:rPr lang="ar-IQ" dirty="0" err="1" smtClean="0">
                <a:solidFill>
                  <a:schemeClr val="tx1"/>
                </a:solidFill>
              </a:rPr>
              <a:t>الطريقه</a:t>
            </a:r>
            <a:r>
              <a:rPr lang="ar-IQ" dirty="0" smtClean="0">
                <a:solidFill>
                  <a:schemeClr val="tx1"/>
                </a:solidFill>
              </a:rPr>
              <a:t> تستخدم فقط </a:t>
            </a:r>
            <a:r>
              <a:rPr lang="ar-IQ" dirty="0" err="1" smtClean="0">
                <a:solidFill>
                  <a:schemeClr val="tx1"/>
                </a:solidFill>
              </a:rPr>
              <a:t>لايجاد</a:t>
            </a:r>
            <a:r>
              <a:rPr lang="ar-IQ" dirty="0" smtClean="0">
                <a:solidFill>
                  <a:schemeClr val="tx1"/>
                </a:solidFill>
              </a:rPr>
              <a:t> قيمه </a:t>
            </a:r>
            <a:r>
              <a:rPr lang="ar-IQ" dirty="0" err="1" smtClean="0">
                <a:solidFill>
                  <a:schemeClr val="tx1"/>
                </a:solidFill>
              </a:rPr>
              <a:t>المحدده</a:t>
            </a:r>
            <a:r>
              <a:rPr lang="ar-IQ" dirty="0" smtClean="0">
                <a:solidFill>
                  <a:schemeClr val="tx1"/>
                </a:solidFill>
              </a:rPr>
              <a:t> </a:t>
            </a:r>
            <a:r>
              <a:rPr lang="ar-IQ" dirty="0" err="1" smtClean="0">
                <a:solidFill>
                  <a:schemeClr val="tx1"/>
                </a:solidFill>
              </a:rPr>
              <a:t>للمصفوفه</a:t>
            </a:r>
            <a:r>
              <a:rPr lang="ar-IQ" dirty="0" smtClean="0">
                <a:solidFill>
                  <a:schemeClr val="tx1"/>
                </a:solidFill>
              </a:rPr>
              <a:t> ذات </a:t>
            </a:r>
            <a:r>
              <a:rPr lang="ar-IQ" dirty="0" err="1" smtClean="0">
                <a:solidFill>
                  <a:schemeClr val="tx1"/>
                </a:solidFill>
              </a:rPr>
              <a:t>الرتبه</a:t>
            </a:r>
            <a:r>
              <a:rPr lang="ar-IQ" dirty="0" smtClean="0">
                <a:solidFill>
                  <a:schemeClr val="tx1"/>
                </a:solidFill>
              </a:rPr>
              <a:t> (</a:t>
            </a:r>
            <a:r>
              <a:rPr lang="en-US" dirty="0" smtClean="0">
                <a:solidFill>
                  <a:schemeClr val="tx1"/>
                </a:solidFill>
              </a:rPr>
              <a:t>3*3</a:t>
            </a:r>
            <a:r>
              <a:rPr lang="ar-IQ" dirty="0" smtClean="0">
                <a:solidFill>
                  <a:schemeClr val="tx1"/>
                </a:solidFill>
              </a:rPr>
              <a:t>) فقط</a:t>
            </a:r>
            <a:endParaRPr lang="ar-IQ" dirty="0">
              <a:solidFill>
                <a:schemeClr val="tx1"/>
              </a:solidFill>
            </a:endParaRPr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588" y="3163330"/>
            <a:ext cx="5873579" cy="2706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188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8285">
        <p14:ripple/>
      </p:transition>
    </mc:Choice>
    <mc:Fallback xmlns="">
      <p:transition spd="slow" advTm="828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عنوان 3"/>
              <p:cNvSpPr>
                <a:spLocks noGrp="1"/>
              </p:cNvSpPr>
              <p:nvPr>
                <p:ph type="title"/>
              </p:nvPr>
            </p:nvSpPr>
            <p:spPr>
              <a:xfrm>
                <a:off x="442556" y="164757"/>
                <a:ext cx="8596668" cy="1320800"/>
              </a:xfrm>
            </p:spPr>
            <p:txBody>
              <a:bodyPr>
                <a:normAutofit fontScale="90000"/>
              </a:bodyPr>
              <a:lstStyle/>
              <a:p>
                <a:r>
                  <a:rPr lang="en-US" dirty="0" smtClean="0">
                    <a:solidFill>
                      <a:srgbClr val="FF0000"/>
                    </a:solidFill>
                  </a:rPr>
                  <a:t>EX:-find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d>
                  </m:oMath>
                </a14:m>
                <a:r>
                  <a:rPr lang="en-US" dirty="0" smtClean="0">
                    <a:solidFill>
                      <a:srgbClr val="FF0000"/>
                    </a:solidFill>
                  </a:rPr>
                  <a:t> by using Bow </a:t>
                </a:r>
                <a:r>
                  <a:rPr lang="en-US" dirty="0" err="1" smtClean="0">
                    <a:solidFill>
                      <a:srgbClr val="FF0000"/>
                    </a:solidFill>
                  </a:rPr>
                  <a:t>methed</a:t>
                </a:r>
                <a:r>
                  <a:rPr lang="en-US" dirty="0" smtClean="0">
                    <a:solidFill>
                      <a:srgbClr val="FF0000"/>
                    </a:solidFill>
                  </a:rPr>
                  <a:t/>
                </a:r>
                <a:br>
                  <a:rPr lang="en-US" dirty="0" smtClean="0">
                    <a:solidFill>
                      <a:srgbClr val="FF0000"/>
                    </a:solidFill>
                  </a:rPr>
                </a:br>
                <a:r>
                  <a:rPr lang="en-US" dirty="0" smtClean="0">
                    <a:solidFill>
                      <a:srgbClr val="FF0000"/>
                    </a:solidFill>
                  </a:rPr>
                  <a:t>A=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eqArr>
                                <m:eqArrPr>
                                  <m:ctrlPr>
                                    <a:rPr lang="en-US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  <m:r>
                                    <m:rPr>
                                      <m:brk m:alnAt="7"/>
                                    </m:rPr>
                                    <a:rPr lang="en-US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m:rPr>
                                      <m:brk m:alnAt="7"/>
                                    </m:rPr>
                                    <a:rPr lang="en-US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</m:e>
                                <m:e>
                                  <m:r>
                                    <a:rPr lang="en-US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  <m:r>
                                    <a:rPr lang="en-US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</m:t>
                                  </m:r>
                                  <m:r>
                                    <a:rPr lang="en-US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e>
                              </m:eqArr>
                            </m:e>
                            <m:e>
                              <m:eqArr>
                                <m:eqArrPr>
                                  <m:ctrlPr>
                                    <a:rPr lang="en-US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</m:e>
                                <m:e>
                                  <m:r>
                                    <a:rPr lang="en-US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eqArr>
                            </m:e>
                          </m:mr>
                          <m:mr>
                            <m:e>
                              <m:r>
                                <a:rPr lang="en-US" b="0" i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b="0" i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  </m:t>
                              </m:r>
                              <m:r>
                                <a:rPr lang="en-US" b="0" i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ar-IQ" dirty="0"/>
              </a:p>
            </p:txBody>
          </p:sp>
        </mc:Choice>
        <mc:Fallback xmlns="">
          <p:sp>
            <p:nvSpPr>
              <p:cNvPr id="4" name="عنوان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442556" y="164757"/>
                <a:ext cx="8596668" cy="1320800"/>
              </a:xfrm>
              <a:blipFill>
                <a:blip r:embed="rId2"/>
                <a:stretch>
                  <a:fillRect l="-1773" t="-5991" b="-35945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عنصر نائب للمحتوى 4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 algn="l">
                  <a:buNone/>
                </a:pPr>
                <a:r>
                  <a:rPr lang="en-US" dirty="0" smtClean="0"/>
                  <a:t>Sol/</a:t>
                </a:r>
              </a:p>
              <a:p>
                <a:pPr marL="0" indent="0" algn="l">
                  <a:buNone/>
                </a:pPr>
                <a:r>
                  <a:rPr lang="en-US" dirty="0" smtClean="0"/>
                  <a:t>A=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eqArr>
                                <m:eqArr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  <m:r>
                                    <m:rPr>
                                      <m:brk m:alnAt="7"/>
                                    </m:r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  </m:t>
                                  </m:r>
                                  <m:r>
                                    <m:rPr>
                                      <m:brk m:alnAt="7"/>
                                    </m:r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</m:e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    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e>
                              </m:eqArr>
                            </m:e>
                            <m:e>
                              <m:eqArr>
                                <m:eqArr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</m:e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eqArr>
                            </m:e>
                          </m:mr>
                          <m:m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  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dirty="0" smtClean="0"/>
              </a:p>
              <a:p>
                <a:pPr marL="0" indent="0" algn="l">
                  <a:buNone/>
                </a:pPr>
                <a:r>
                  <a:rPr lang="en-US" dirty="0" smtClean="0"/>
                  <a:t>A=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\ 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7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\</m:t>
                            </m:r>
                            <m:r>
                              <m:rPr>
                                <m:lit/>
                              </m:rPr>
                              <a:rPr lang="en-US" b="0" i="1" smtClean="0">
                                <a:latin typeface="Cambria Math" panose="02040503050406030204" pitchFamily="18" charset="0"/>
                              </a:rPr>
                              <m:t>/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8</m:t>
                            </m:r>
                            <m:r>
                              <m:rPr>
                                <m:lit/>
                              </m:rPr>
                              <a:rPr lang="en-US" b="0" i="1" smtClean="0">
                                <a:latin typeface="Cambria Math" panose="02040503050406030204" pitchFamily="18" charset="0"/>
                              </a:rPr>
                              <m:t>/</m:t>
                            </m:r>
                          </m:e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 / 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\ / 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\</m:t>
                            </m:r>
                          </m:e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 /  / 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   \ /    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\</m:t>
                            </m:r>
                          </m:e>
                        </m:eqArr>
                      </m:e>
                    </m:d>
                    <m:m>
                      <m:mPr>
                        <m:mcs>
                          <m:mc>
                            <m:mcPr>
                              <m:count m:val="2"/>
                              <m:mcJc m:val="center"/>
                            </m:mcPr>
                          </m:mc>
                        </m:mcs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/</m:t>
                          </m:r>
                          <m:r>
                            <m:rPr>
                              <m:brk m:alnAt="7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/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e>
                      </m:mr>
                      <m:m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/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e>
                      </m:mr>
                      <m:m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\</m:t>
                          </m:r>
                        </m: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mr>
                    </m:m>
                  </m:oMath>
                </a14:m>
                <a:endParaRPr lang="en-US" dirty="0" smtClean="0"/>
              </a:p>
              <a:p>
                <a:pPr marL="0" indent="0" algn="l">
                  <a:buNone/>
                </a:pP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d>
                  </m:oMath>
                </a14:m>
                <a:r>
                  <a:rPr lang="en-US" dirty="0" smtClean="0"/>
                  <a:t> = (5*6*1)+(7*0*2)+(8*3*1)-(8*6*2)-(5*0*1)-(7*3*1)</a:t>
                </a:r>
              </a:p>
              <a:p>
                <a:pPr marL="0" indent="0" algn="l">
                  <a:buNone/>
                </a:pP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d>
                  </m:oMath>
                </a14:m>
                <a:r>
                  <a:rPr lang="en-US" dirty="0" smtClean="0"/>
                  <a:t>= 30+0+24-96-0-21</a:t>
                </a:r>
              </a:p>
              <a:p>
                <a:pPr marL="0" indent="0" algn="l">
                  <a:buNone/>
                </a:pPr>
                <a:r>
                  <a:rPr lang="en-US" dirty="0" smtClean="0"/>
                  <a:t>=54-117=-63</a:t>
                </a:r>
              </a:p>
            </p:txBody>
          </p:sp>
        </mc:Choice>
        <mc:Fallback xmlns="">
          <p:sp>
            <p:nvSpPr>
              <p:cNvPr id="5" name="عنصر نائب للمحتوى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496" t="-942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6566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445">
        <p:dissolve/>
      </p:transition>
    </mc:Choice>
    <mc:Fallback xmlns="">
      <p:transition spd="slow" advTm="4445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4327854" y="878527"/>
            <a:ext cx="7766936" cy="1646302"/>
          </a:xfrm>
        </p:spPr>
        <p:txBody>
          <a:bodyPr/>
          <a:lstStyle/>
          <a:p>
            <a:r>
              <a:rPr lang="ar-IQ" sz="3600" dirty="0" err="1" smtClean="0">
                <a:solidFill>
                  <a:srgbClr val="FF0000"/>
                </a:solidFill>
              </a:rPr>
              <a:t>المصفوفه</a:t>
            </a:r>
            <a:r>
              <a:rPr lang="ar-IQ" sz="3600" dirty="0" smtClean="0">
                <a:solidFill>
                  <a:srgbClr val="FF0000"/>
                </a:solidFill>
              </a:rPr>
              <a:t> </a:t>
            </a:r>
            <a:r>
              <a:rPr lang="ar-IQ" sz="3600" dirty="0" err="1" smtClean="0">
                <a:solidFill>
                  <a:srgbClr val="FF0000"/>
                </a:solidFill>
              </a:rPr>
              <a:t>الشاذه</a:t>
            </a:r>
            <a:r>
              <a:rPr lang="en-US" sz="4000" dirty="0" err="1">
                <a:solidFill>
                  <a:srgbClr val="FF0000"/>
                </a:solidFill>
              </a:rPr>
              <a:t>Singulor</a:t>
            </a:r>
            <a:r>
              <a:rPr lang="en-US" sz="4000" dirty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motrix</a:t>
            </a:r>
            <a:r>
              <a:rPr lang="en-US" sz="4000" dirty="0" smtClean="0">
                <a:solidFill>
                  <a:srgbClr val="FF0000"/>
                </a:solidFill>
              </a:rPr>
              <a:t>  </a:t>
            </a:r>
            <a:r>
              <a:rPr lang="ar-IQ" sz="4000" dirty="0">
                <a:solidFill>
                  <a:srgbClr val="FF0000"/>
                </a:solidFill>
              </a:rPr>
              <a:t/>
            </a:r>
            <a:br>
              <a:rPr lang="ar-IQ" sz="4000" dirty="0">
                <a:solidFill>
                  <a:srgbClr val="FF0000"/>
                </a:solidFill>
              </a:rPr>
            </a:br>
            <a:r>
              <a:rPr lang="ar-IQ" sz="2800" dirty="0">
                <a:solidFill>
                  <a:srgbClr val="FF0000"/>
                </a:solidFill>
              </a:rPr>
              <a:t>هي </a:t>
            </a:r>
            <a:r>
              <a:rPr lang="ar-IQ" sz="2800" dirty="0" err="1">
                <a:solidFill>
                  <a:srgbClr val="FF0000"/>
                </a:solidFill>
              </a:rPr>
              <a:t>المصفوفه</a:t>
            </a:r>
            <a:r>
              <a:rPr lang="ar-IQ" sz="2800" dirty="0">
                <a:solidFill>
                  <a:srgbClr val="FF0000"/>
                </a:solidFill>
              </a:rPr>
              <a:t> </a:t>
            </a:r>
            <a:r>
              <a:rPr lang="ar-IQ" sz="2800" dirty="0" err="1">
                <a:solidFill>
                  <a:srgbClr val="FF0000"/>
                </a:solidFill>
              </a:rPr>
              <a:t>التربيعيه</a:t>
            </a:r>
            <a:r>
              <a:rPr lang="ar-IQ" sz="2800" dirty="0">
                <a:solidFill>
                  <a:srgbClr val="FF0000"/>
                </a:solidFill>
              </a:rPr>
              <a:t>  التي قيمته </a:t>
            </a:r>
            <a:r>
              <a:rPr lang="ar-IQ" sz="2400" dirty="0" err="1">
                <a:solidFill>
                  <a:srgbClr val="FF0000"/>
                </a:solidFill>
              </a:rPr>
              <a:t>المحدده</a:t>
            </a:r>
            <a:r>
              <a:rPr lang="ar-IQ" sz="4000" dirty="0">
                <a:solidFill>
                  <a:srgbClr val="FF0000"/>
                </a:solidFill>
              </a:rPr>
              <a:t> </a:t>
            </a:r>
            <a:r>
              <a:rPr lang="ar-IQ" sz="2400" dirty="0">
                <a:solidFill>
                  <a:srgbClr val="FF0000"/>
                </a:solidFill>
              </a:rPr>
              <a:t>لها</a:t>
            </a:r>
            <a:r>
              <a:rPr lang="ar-IQ" sz="4000" dirty="0">
                <a:solidFill>
                  <a:srgbClr val="FF0000"/>
                </a:solidFill>
              </a:rPr>
              <a:t> </a:t>
            </a:r>
            <a:r>
              <a:rPr lang="ar-IQ" sz="4000" dirty="0"/>
              <a:t/>
            </a:r>
            <a:br>
              <a:rPr lang="ar-IQ" sz="4000" dirty="0"/>
            </a:br>
            <a:r>
              <a:rPr lang="ar-IQ" sz="4000" dirty="0"/>
              <a:t/>
            </a:r>
            <a:br>
              <a:rPr lang="ar-IQ" sz="4000" dirty="0"/>
            </a:br>
            <a:endParaRPr lang="ar-IQ" sz="36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عنوان فرعي 2"/>
              <p:cNvSpPr>
                <a:spLocks noGrp="1"/>
              </p:cNvSpPr>
              <p:nvPr>
                <p:ph type="subTitle" idx="1"/>
              </p:nvPr>
            </p:nvSpPr>
            <p:spPr>
              <a:xfrm>
                <a:off x="444386" y="1332346"/>
                <a:ext cx="7766936" cy="5723362"/>
              </a:xfrm>
            </p:spPr>
            <p:txBody>
              <a:bodyPr>
                <a:normAutofit/>
              </a:bodyPr>
              <a:lstStyle/>
              <a:p>
                <a:endParaRPr lang="en-US" dirty="0"/>
              </a:p>
              <a:p>
                <a:pPr algn="l"/>
                <a:r>
                  <a:rPr lang="en-US" dirty="0" smtClean="0">
                    <a:solidFill>
                      <a:srgbClr val="FF0000"/>
                    </a:solidFill>
                  </a:rPr>
                  <a:t>EX:-let A=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eqArr>
                                <m:eqArrPr>
                                  <m:ctrlPr>
                                    <a:rPr lang="en-US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m:rPr>
                                      <m:brk m:alnAt="7"/>
                                    </m:rPr>
                                    <a:rPr lang="en-US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</m:t>
                                  </m:r>
                                  <m:r>
                                    <m:rPr>
                                      <m:brk m:alnAt="7"/>
                                    </m:rPr>
                                    <a:rPr lang="en-US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  <m:e>
                                  <m:r>
                                    <a:rPr lang="en-US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  <m:r>
                                    <a:rPr lang="en-US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</m:t>
                                  </m:r>
                                  <m:r>
                                    <a:rPr lang="en-US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eqArr>
                            </m:e>
                            <m:e>
                              <m:eqArr>
                                <m:eqArrPr>
                                  <m:ctrlPr>
                                    <a:rPr lang="en-US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e>
                                <m:e>
                                  <m:r>
                                    <a:rPr lang="en-US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eqArr>
                            </m:e>
                          </m:mr>
                          <m:mr>
                            <m:e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       </m:t>
                              </m:r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  <m:e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8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dirty="0" smtClean="0">
                    <a:solidFill>
                      <a:srgbClr val="FF0000"/>
                    </a:solidFill>
                  </a:rPr>
                  <a:t> show that the matrix </a:t>
                </a:r>
                <a:r>
                  <a:rPr lang="en-US" dirty="0" err="1" smtClean="0">
                    <a:solidFill>
                      <a:srgbClr val="FF0000"/>
                    </a:solidFill>
                  </a:rPr>
                  <a:t>Asingulor</a:t>
                </a:r>
                <a:r>
                  <a:rPr lang="en-US" dirty="0" smtClean="0">
                    <a:solidFill>
                      <a:srgbClr val="FF0000"/>
                    </a:solidFill>
                  </a:rPr>
                  <a:t> or </a:t>
                </a:r>
                <a:r>
                  <a:rPr lang="en-US" dirty="0" err="1" smtClean="0">
                    <a:solidFill>
                      <a:srgbClr val="FF0000"/>
                    </a:solidFill>
                  </a:rPr>
                  <a:t>notSol</a:t>
                </a:r>
                <a:endParaRPr lang="en-US" dirty="0" smtClean="0">
                  <a:solidFill>
                    <a:srgbClr val="FF0000"/>
                  </a:solidFill>
                </a:endParaRPr>
              </a:p>
              <a:p>
                <a:pPr algn="l"/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ar-IQ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d>
                    <m:r>
                      <a:rPr lang="ar-IQ" b="0" i="0" smtClean="0">
                        <a:latin typeface="Cambria Math" panose="02040503050406030204" pitchFamily="18" charset="0"/>
                      </a:rPr>
                      <m:t>= </m:t>
                    </m:r>
                    <m:d>
                      <m:dPr>
                        <m:begChr m:val="|"/>
                        <m:endChr m:val="|"/>
                        <m:ctrlPr>
                          <a:rPr lang="ar-IQ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ar-IQ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eqArr>
                                <m:eqArrPr>
                                  <m:ctrlPr>
                                    <a:rPr lang="ar-IQ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m:rPr>
                                      <m:brk m:alnAt="7"/>
                                    </m:rPr>
                                    <a:rPr lang="ar-IQ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m:rPr>
                                      <m:brk m:alnAt="7"/>
                                    </m:rPr>
                                    <a:rPr lang="ar-IQ" b="0" i="1" smtClean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ar-IQ" b="0" i="1" smtClean="0">
                                      <a:latin typeface="Cambria Math" panose="02040503050406030204" pitchFamily="18" charset="0"/>
                                    </a:rPr>
                                    <m:t>   </m:t>
                                  </m:r>
                                  <m:r>
                                    <m:rPr>
                                      <m:brk m:alnAt="7"/>
                                    </m:rPr>
                                    <a:rPr lang="ar-IQ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  <m:e>
                                  <m:r>
                                    <a:rPr lang="ar-IQ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  <m:r>
                                    <a:rPr lang="ar-IQ" b="0" i="1" smtClean="0">
                                      <a:latin typeface="Cambria Math" panose="02040503050406030204" pitchFamily="18" charset="0"/>
                                    </a:rPr>
                                    <m:t>     </m:t>
                                  </m:r>
                                  <m:r>
                                    <a:rPr lang="ar-IQ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eqArr>
                            </m:e>
                            <m:e>
                              <m:eqArr>
                                <m:eqArrPr>
                                  <m:ctrlPr>
                                    <a:rPr lang="ar-IQ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ar-IQ" b="0" i="1" smtClean="0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e>
                                <m:e>
                                  <m:r>
                                    <a:rPr lang="ar-IQ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eqArr>
                            </m:e>
                          </m:mr>
                          <m:mr>
                            <m:e>
                              <m:r>
                                <a:rPr lang="ar-IQ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r>
                                <a:rPr lang="ar-IQ" b="0" i="1" smtClean="0">
                                  <a:latin typeface="Cambria Math" panose="02040503050406030204" pitchFamily="18" charset="0"/>
                                </a:rPr>
                                <m:t>      </m:t>
                              </m:r>
                              <m:r>
                                <a:rPr lang="ar-IQ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  <m:e>
                              <m:r>
                                <a:rPr lang="ar-IQ" b="0" i="1" smtClean="0">
                                  <a:latin typeface="Cambria Math" panose="02040503050406030204" pitchFamily="18" charset="0"/>
                                </a:rPr>
                                <m:t>8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ar-IQ" dirty="0" smtClean="0"/>
                  <a:t> </a:t>
                </a:r>
              </a:p>
              <a:p>
                <a:pPr algn="l"/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ar-IQ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d>
                    <m:r>
                      <a:rPr lang="en-US" b="0" i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begChr m:val="|"/>
                        <m:endChr m:val="|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8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dirty="0" smtClean="0"/>
                  <a:t> - 3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8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dirty="0" smtClean="0"/>
                  <a:t> + 4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dirty="0" smtClean="0"/>
              </a:p>
              <a:p>
                <a:pPr algn="l"/>
                <a:r>
                  <a:rPr lang="en-US" dirty="0" smtClean="0"/>
                  <a:t>=2(0-6) – 3(24-24) + 4(3-0)</a:t>
                </a:r>
              </a:p>
              <a:p>
                <a:pPr algn="l"/>
                <a:r>
                  <a:rPr lang="en-US" dirty="0" smtClean="0"/>
                  <a:t>=-12 – 0 + 12=0 </a:t>
                </a:r>
              </a:p>
              <a:p>
                <a:endParaRPr lang="ar-IQ" dirty="0"/>
              </a:p>
            </p:txBody>
          </p:sp>
        </mc:Choice>
        <mc:Fallback xmlns="">
          <p:sp>
            <p:nvSpPr>
              <p:cNvPr id="3" name="عنوان فرعي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444386" y="1332346"/>
                <a:ext cx="7766936" cy="5723362"/>
              </a:xfrm>
              <a:blipFill>
                <a:blip r:embed="rId2"/>
                <a:stretch>
                  <a:fillRect l="-1648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مستطيل 3"/>
          <p:cNvSpPr/>
          <p:nvPr/>
        </p:nvSpPr>
        <p:spPr>
          <a:xfrm>
            <a:off x="3608173" y="920771"/>
            <a:ext cx="15940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IQ" dirty="0">
                <a:solidFill>
                  <a:srgbClr val="FF0000"/>
                </a:solidFill>
              </a:rPr>
              <a:t>تساوي صفر</a:t>
            </a:r>
            <a:endParaRPr lang="ar-IQ" dirty="0"/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956" y="3893048"/>
            <a:ext cx="4731866" cy="28022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5550994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4898">
        <p15:prstTrans prst="origami" invX="1"/>
      </p:transition>
    </mc:Choice>
    <mc:Fallback xmlns="">
      <p:transition spd="slow" advTm="489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4126700" y="-647585"/>
            <a:ext cx="7766936" cy="1646302"/>
          </a:xfrm>
        </p:spPr>
        <p:txBody>
          <a:bodyPr/>
          <a:lstStyle/>
          <a:p>
            <a:r>
              <a:rPr lang="ar-IQ" sz="2800" dirty="0" err="1" smtClean="0">
                <a:solidFill>
                  <a:srgbClr val="FF0000"/>
                </a:solidFill>
              </a:rPr>
              <a:t>المصفوفه</a:t>
            </a:r>
            <a:r>
              <a:rPr lang="ar-IQ" sz="2800" dirty="0" smtClean="0">
                <a:solidFill>
                  <a:srgbClr val="FF0000"/>
                </a:solidFill>
              </a:rPr>
              <a:t> </a:t>
            </a:r>
            <a:r>
              <a:rPr lang="ar-IQ" sz="2800" dirty="0" err="1" smtClean="0">
                <a:solidFill>
                  <a:srgbClr val="FF0000"/>
                </a:solidFill>
              </a:rPr>
              <a:t>المرافقه</a:t>
            </a:r>
            <a:r>
              <a:rPr lang="ar-IQ" sz="28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Adjoint</a:t>
            </a:r>
            <a:r>
              <a:rPr lang="en-US" sz="2400" dirty="0" smtClean="0">
                <a:solidFill>
                  <a:srgbClr val="FF0000"/>
                </a:solidFill>
              </a:rPr>
              <a:t> matrix</a:t>
            </a:r>
            <a:endParaRPr lang="ar-IQ" sz="2400" dirty="0">
              <a:solidFill>
                <a:srgbClr val="FF0000"/>
              </a:solidFill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4262624" y="1295276"/>
            <a:ext cx="7766936" cy="1096899"/>
          </a:xfrm>
        </p:spPr>
        <p:txBody>
          <a:bodyPr>
            <a:normAutofit fontScale="92500" lnSpcReduction="20000"/>
          </a:bodyPr>
          <a:lstStyle/>
          <a:p>
            <a:r>
              <a:rPr lang="ar-IQ" dirty="0" smtClean="0">
                <a:solidFill>
                  <a:schemeClr val="tx1"/>
                </a:solidFill>
              </a:rPr>
              <a:t>لتكن </a:t>
            </a:r>
            <a:r>
              <a:rPr lang="en-US" dirty="0" smtClean="0">
                <a:solidFill>
                  <a:schemeClr val="tx1"/>
                </a:solidFill>
              </a:rPr>
              <a:t>A</a:t>
            </a:r>
            <a:r>
              <a:rPr lang="ar-IQ" dirty="0" smtClean="0">
                <a:solidFill>
                  <a:schemeClr val="tx1"/>
                </a:solidFill>
              </a:rPr>
              <a:t> مصفوفه تربيعيه او مصفوفه مربعه فيقال على </a:t>
            </a:r>
            <a:r>
              <a:rPr lang="ar-IQ" dirty="0" err="1" smtClean="0">
                <a:solidFill>
                  <a:schemeClr val="tx1"/>
                </a:solidFill>
              </a:rPr>
              <a:t>المصفوفه</a:t>
            </a:r>
            <a:r>
              <a:rPr lang="ar-IQ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B</a:t>
            </a:r>
            <a:r>
              <a:rPr lang="ar-IQ" dirty="0" smtClean="0">
                <a:solidFill>
                  <a:schemeClr val="tx1"/>
                </a:solidFill>
              </a:rPr>
              <a:t> بانها </a:t>
            </a:r>
            <a:r>
              <a:rPr lang="ar-IQ" dirty="0" err="1" smtClean="0">
                <a:solidFill>
                  <a:schemeClr val="tx1"/>
                </a:solidFill>
              </a:rPr>
              <a:t>المصفوفه</a:t>
            </a:r>
            <a:r>
              <a:rPr lang="ar-IQ" dirty="0" smtClean="0">
                <a:solidFill>
                  <a:schemeClr val="tx1"/>
                </a:solidFill>
              </a:rPr>
              <a:t> </a:t>
            </a:r>
            <a:r>
              <a:rPr lang="ar-IQ" dirty="0" err="1" smtClean="0">
                <a:solidFill>
                  <a:schemeClr val="tx1"/>
                </a:solidFill>
              </a:rPr>
              <a:t>المرافقه</a:t>
            </a:r>
            <a:r>
              <a:rPr lang="ar-IQ" dirty="0" smtClean="0">
                <a:solidFill>
                  <a:schemeClr val="tx1"/>
                </a:solidFill>
              </a:rPr>
              <a:t> </a:t>
            </a:r>
            <a:r>
              <a:rPr lang="ar-IQ" dirty="0" err="1" smtClean="0">
                <a:solidFill>
                  <a:schemeClr val="tx1"/>
                </a:solidFill>
              </a:rPr>
              <a:t>المصفوفه</a:t>
            </a:r>
            <a:r>
              <a:rPr lang="ar-IQ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A</a:t>
            </a:r>
            <a:r>
              <a:rPr lang="ar-IQ" dirty="0" smtClean="0">
                <a:solidFill>
                  <a:schemeClr val="tx1"/>
                </a:solidFill>
              </a:rPr>
              <a:t> ويرمز لها بالرمز </a:t>
            </a:r>
            <a:r>
              <a:rPr lang="en-US" dirty="0" err="1" smtClean="0">
                <a:solidFill>
                  <a:schemeClr val="tx1"/>
                </a:solidFill>
              </a:rPr>
              <a:t>adj</a:t>
            </a:r>
            <a:r>
              <a:rPr lang="en-US" dirty="0" err="1">
                <a:solidFill>
                  <a:schemeClr val="tx1"/>
                </a:solidFill>
              </a:rPr>
              <a:t>A</a:t>
            </a:r>
            <a:r>
              <a:rPr lang="ar-IQ" dirty="0" smtClean="0">
                <a:solidFill>
                  <a:schemeClr val="tx1"/>
                </a:solidFill>
              </a:rPr>
              <a:t> </a:t>
            </a:r>
          </a:p>
          <a:p>
            <a:r>
              <a:rPr lang="ar-IQ" dirty="0" smtClean="0">
                <a:solidFill>
                  <a:schemeClr val="tx1"/>
                </a:solidFill>
              </a:rPr>
              <a:t>اذا كان العنصر الواقع في الصف </a:t>
            </a:r>
            <a:r>
              <a:rPr lang="en-US" dirty="0" err="1" smtClean="0">
                <a:solidFill>
                  <a:schemeClr val="tx1"/>
                </a:solidFill>
              </a:rPr>
              <a:t>i</a:t>
            </a:r>
            <a:r>
              <a:rPr lang="ar-IQ" dirty="0" smtClean="0">
                <a:solidFill>
                  <a:schemeClr val="tx1"/>
                </a:solidFill>
              </a:rPr>
              <a:t> والعمود </a:t>
            </a:r>
            <a:r>
              <a:rPr lang="en-US" dirty="0" smtClean="0">
                <a:solidFill>
                  <a:schemeClr val="tx1"/>
                </a:solidFill>
              </a:rPr>
              <a:t>j</a:t>
            </a:r>
            <a:r>
              <a:rPr lang="ar-IQ" dirty="0" smtClean="0">
                <a:solidFill>
                  <a:schemeClr val="tx1"/>
                </a:solidFill>
              </a:rPr>
              <a:t> يمثل العامل </a:t>
            </a:r>
            <a:r>
              <a:rPr lang="ar-IQ" dirty="0" err="1" smtClean="0">
                <a:solidFill>
                  <a:schemeClr val="tx1"/>
                </a:solidFill>
              </a:rPr>
              <a:t>المتممر</a:t>
            </a:r>
            <a:r>
              <a:rPr lang="ar-IQ" dirty="0" smtClean="0">
                <a:solidFill>
                  <a:schemeClr val="tx1"/>
                </a:solidFill>
              </a:rPr>
              <a:t> للعناصر الواقع في الصف </a:t>
            </a:r>
            <a:r>
              <a:rPr lang="en-US" dirty="0" smtClean="0">
                <a:solidFill>
                  <a:schemeClr val="tx1"/>
                </a:solidFill>
              </a:rPr>
              <a:t>j</a:t>
            </a:r>
            <a:r>
              <a:rPr lang="ar-IQ" dirty="0" smtClean="0">
                <a:solidFill>
                  <a:schemeClr val="tx1"/>
                </a:solidFill>
              </a:rPr>
              <a:t> والعمود </a:t>
            </a:r>
            <a:r>
              <a:rPr lang="en-US" dirty="0" err="1" smtClean="0">
                <a:solidFill>
                  <a:schemeClr val="tx1"/>
                </a:solidFill>
              </a:rPr>
              <a:t>i</a:t>
            </a:r>
            <a:r>
              <a:rPr lang="ar-IQ" dirty="0" smtClean="0">
                <a:solidFill>
                  <a:schemeClr val="tx1"/>
                </a:solidFill>
              </a:rPr>
              <a:t> يعني العكس </a:t>
            </a:r>
            <a:r>
              <a:rPr lang="ar-IQ" dirty="0" err="1" smtClean="0">
                <a:solidFill>
                  <a:schemeClr val="tx1"/>
                </a:solidFill>
              </a:rPr>
              <a:t>للمصفوفه</a:t>
            </a:r>
            <a:r>
              <a:rPr lang="ar-IQ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A</a:t>
            </a:r>
            <a:r>
              <a:rPr lang="ar-IQ" dirty="0" smtClean="0">
                <a:solidFill>
                  <a:schemeClr val="tx1"/>
                </a:solidFill>
              </a:rPr>
              <a:t> </a:t>
            </a:r>
            <a:endParaRPr lang="ar-IQ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813" y="3311611"/>
            <a:ext cx="7418687" cy="28554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090666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5171">
        <p15:prstTrans prst="origami" invX="1"/>
      </p:transition>
    </mc:Choice>
    <mc:Fallback xmlns="">
      <p:transition spd="slow" advTm="517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عنوان 1"/>
              <p:cNvSpPr>
                <a:spLocks noGrp="1"/>
              </p:cNvSpPr>
              <p:nvPr>
                <p:ph type="title"/>
              </p:nvPr>
            </p:nvSpPr>
            <p:spPr>
              <a:xfrm>
                <a:off x="269562" y="164756"/>
                <a:ext cx="8596668" cy="1320800"/>
              </a:xfrm>
            </p:spPr>
            <p:txBody>
              <a:bodyPr>
                <a:normAutofit fontScale="90000"/>
              </a:bodyPr>
              <a:lstStyle/>
              <a:p>
                <a:r>
                  <a:rPr lang="en-US" dirty="0" smtClean="0">
                    <a:solidFill>
                      <a:srgbClr val="FF0000"/>
                    </a:solidFill>
                  </a:rPr>
                  <a:t>EX:-Find the </a:t>
                </a:r>
                <a:r>
                  <a:rPr lang="en-US" dirty="0" err="1" smtClean="0">
                    <a:solidFill>
                      <a:srgbClr val="FF0000"/>
                    </a:solidFill>
                  </a:rPr>
                  <a:t>sdjoint</a:t>
                </a:r>
                <a:r>
                  <a:rPr lang="en-US" dirty="0" smtClean="0">
                    <a:solidFill>
                      <a:srgbClr val="FF0000"/>
                    </a:solidFill>
                  </a:rPr>
                  <a:t> matrix for the following matrix</a:t>
                </a:r>
                <a:br>
                  <a:rPr lang="en-US" dirty="0" smtClean="0">
                    <a:solidFill>
                      <a:srgbClr val="FF0000"/>
                    </a:solidFill>
                  </a:rPr>
                </a:br>
                <a:r>
                  <a:rPr lang="en-US" dirty="0" smtClean="0">
                    <a:solidFill>
                      <a:srgbClr val="FF0000"/>
                    </a:solidFill>
                  </a:rPr>
                  <a:t>A=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eqArr>
                                <m:eqArrPr>
                                  <m:ctrlPr>
                                    <a:rPr lang="en-US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m:rPr>
                                      <m:brk m:alnAt="7"/>
                                    </m:rPr>
                                    <a:rPr lang="en-US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</m:t>
                                  </m:r>
                                  <m:r>
                                    <m:rPr>
                                      <m:brk m:alnAt="7"/>
                                    </m:rPr>
                                    <a:rPr lang="en-US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  <m:e>
                                  <m:r>
                                    <a:rPr lang="en-US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en-US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</m:t>
                                  </m:r>
                                  <m:r>
                                    <a:rPr lang="en-US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e>
                              </m:eqArr>
                            </m:e>
                            <m:e>
                              <m:eqArr>
                                <m:eqArrPr>
                                  <m:ctrlPr>
                                    <a:rPr lang="en-US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e>
                              </m:eqArr>
                            </m:e>
                          </m:mr>
                          <m:mr>
                            <m:e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       </m:t>
                              </m:r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</m:e>
                            <m:e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dirty="0" smtClean="0"/>
                  <a:t/>
                </a:r>
                <a:br>
                  <a:rPr lang="en-US" dirty="0" smtClean="0"/>
                </a:br>
                <a:r>
                  <a:rPr lang="en-US" dirty="0" smtClean="0"/>
                  <a:t>sol/</a:t>
                </a:r>
                <a:br>
                  <a:rPr lang="en-US" dirty="0" smtClean="0"/>
                </a:br>
                <a:endParaRPr lang="ar-IQ" dirty="0"/>
              </a:p>
            </p:txBody>
          </p:sp>
        </mc:Choice>
        <mc:Fallback xmlns="">
          <p:sp>
            <p:nvSpPr>
              <p:cNvPr id="2" name="عنوان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269562" y="164756"/>
                <a:ext cx="8596668" cy="1320800"/>
              </a:xfrm>
              <a:blipFill>
                <a:blip r:embed="rId2"/>
                <a:stretch>
                  <a:fillRect l="-1702" t="-5991" b="-124885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عنصر نائب للمحتوى 2"/>
              <p:cNvSpPr>
                <a:spLocks noGrp="1"/>
              </p:cNvSpPr>
              <p:nvPr>
                <p:ph idx="1"/>
              </p:nvPr>
            </p:nvSpPr>
            <p:spPr>
              <a:xfrm>
                <a:off x="380773" y="2878373"/>
                <a:ext cx="8596668" cy="4164978"/>
              </a:xfrm>
            </p:spPr>
            <p:txBody>
              <a:bodyPr>
                <a:normAutofit/>
              </a:bodyPr>
              <a:lstStyle/>
              <a:p>
                <a:pPr marL="0" indent="0" algn="l">
                  <a:buNone/>
                </a:pPr>
                <a:r>
                  <a:rPr lang="en-US" b="0" dirty="0" smtClean="0"/>
                  <a:t>adj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eqArr>
                                <m:eqArr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∝</m:t>
                                  </m:r>
                                  <m:r>
                                    <m:rPr>
                                      <m:brk m:alnAt="7"/>
                                    </m:rP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m:rPr>
                                      <m:brk m:alnAt="7"/>
                                    </m:rP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   ∝</m:t>
                                  </m:r>
                                  <m:r>
                                    <m:rPr>
                                      <m:brk m:alnAt="7"/>
                                    </m:rP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∝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12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      ∝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22</m:t>
                                  </m:r>
                                </m:e>
                              </m:eqArr>
                            </m:e>
                            <m:e>
                              <m:eqArr>
                                <m:eqArr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∝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31</m:t>
                                  </m:r>
                                </m:e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∝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32</m:t>
                                  </m:r>
                                </m:e>
                              </m:eqArr>
                            </m:e>
                          </m:mr>
                          <m:m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∝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13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     ∝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23</m:t>
                              </m:r>
                            </m:e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∝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33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dirty="0" smtClean="0"/>
              </a:p>
              <a:p>
                <a:pPr marL="0" indent="0" algn="l">
                  <a:buNone/>
                </a:pPr>
                <a:r>
                  <a:rPr lang="en-US" dirty="0"/>
                  <a:t/>
                </a:r>
                <a:br>
                  <a:rPr lang="en-US" dirty="0"/>
                </a:b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∝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11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dirty="0"/>
                  <a:t>(-1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 dirty="0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mr>
                          <m:m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dirty="0" smtClean="0"/>
                  <a:t>=(-12-50=-17</a:t>
                </a:r>
              </a:p>
              <a:p>
                <a:pPr marL="0" indent="0" algn="l">
                  <a:buNone/>
                </a:pPr>
                <a14:m>
                  <m:oMath xmlns:m="http://schemas.openxmlformats.org/officeDocument/2006/math">
                    <m:r>
                      <a:rPr lang="ar-IQ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∝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21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=(−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d>
                      <m:dPr>
                        <m:begChr m:val="|"/>
                        <m:endChr m:val="|"/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dirty="0" smtClean="0"/>
                  <a:t>= -(-9-0)=9</a:t>
                </a:r>
              </a:p>
              <a:p>
                <a:pPr marL="0" indent="0" algn="l">
                  <a:buNone/>
                </a:pPr>
                <a14:m>
                  <m:oMath xmlns:m="http://schemas.openxmlformats.org/officeDocument/2006/math">
                    <m:r>
                      <a:rPr lang="ar-IQ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∝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31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=(−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|+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p>
                    </m:sSup>
                    <m:d>
                      <m:dPr>
                        <m:begChr m:val="|"/>
                        <m:endChr m:val="|"/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5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dirty="0" smtClean="0"/>
                  <a:t> = (15+0)=15</a:t>
                </a:r>
              </a:p>
              <a:p>
                <a:pPr marL="0" indent="0" algn="l">
                  <a:buNone/>
                </a:pPr>
                <a14:m>
                  <m:oMath xmlns:m="http://schemas.openxmlformats.org/officeDocument/2006/math">
                    <m:r>
                      <a:rPr lang="ar-IQ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∝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12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=(−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 dirty="0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m:rPr>
                                  <m:brk m:alnAt="7"/>
                                </m:r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mr>
                          <m:m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dirty="0" smtClean="0"/>
                  <a:t>= -(3-0)= -3</a:t>
                </a:r>
              </a:p>
              <a:p>
                <a:pPr marL="0" indent="0" algn="l">
                  <a:buNone/>
                </a:pPr>
                <a14:m>
                  <m:oMath xmlns:m="http://schemas.openxmlformats.org/officeDocument/2006/math">
                    <m:r>
                      <a:rPr lang="ar-IQ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∝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22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=(−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lit/>
                          </m:r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d>
                      <m:dPr>
                        <m:begChr m:val="|"/>
                        <m:endChr m:val="|"/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dirty="0" smtClean="0"/>
                  <a:t> =(-6+0)=-6</a:t>
                </a:r>
                <a:endParaRPr lang="ar-IQ" dirty="0"/>
              </a:p>
            </p:txBody>
          </p:sp>
        </mc:Choice>
        <mc:Fallback xmlns="">
          <p:sp>
            <p:nvSpPr>
              <p:cNvPr id="3" name="عنصر نائب للمحتوى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80773" y="2878373"/>
                <a:ext cx="8596668" cy="4164978"/>
              </a:xfrm>
              <a:blipFill>
                <a:blip r:embed="rId3"/>
                <a:stretch>
                  <a:fillRect l="-496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6052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97">
        <p:dissolve/>
      </p:transition>
    </mc:Choice>
    <mc:Fallback xmlns="">
      <p:transition spd="slow" advTm="5097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عنصر نائب للمحتوى 2"/>
              <p:cNvSpPr>
                <a:spLocks noGrp="1"/>
              </p:cNvSpPr>
              <p:nvPr>
                <p:ph idx="1"/>
              </p:nvPr>
            </p:nvSpPr>
            <p:spPr>
              <a:xfrm>
                <a:off x="207777" y="109368"/>
                <a:ext cx="9282211" cy="3880773"/>
              </a:xfrm>
            </p:spPr>
            <p:txBody>
              <a:bodyPr/>
              <a:lstStyle/>
              <a:p>
                <a:pPr marL="0" indent="0" algn="l">
                  <a:buNone/>
                </a:pPr>
                <a14:m>
                  <m:oMath xmlns:m="http://schemas.openxmlformats.org/officeDocument/2006/math">
                    <m:r>
                      <a:rPr lang="ar-IQ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∝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23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=(−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sz="2000" dirty="0" smtClean="0"/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00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2000" i="1" dirty="0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sz="2000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sz="2000" b="0" i="1" dirty="0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sz="2000" b="0" i="1" dirty="0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000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sz="2000" b="0" i="1" dirty="0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2000" dirty="0" smtClean="0"/>
                  <a:t>= -(10 – 0)= -10</a:t>
                </a:r>
              </a:p>
              <a:p>
                <a:pPr marL="0" indent="0" algn="l">
                  <a:buNone/>
                </a:pPr>
                <a14:m>
                  <m:oMath xmlns:m="http://schemas.openxmlformats.org/officeDocument/2006/math">
                    <m:r>
                      <a:rPr lang="ar-IQ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∝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33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=(−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d>
                      <m:dPr>
                        <m:begChr m:val="|"/>
                        <m:endChr m:val="|"/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2000" dirty="0" smtClean="0"/>
                  <a:t>=(8+3)=11</a:t>
                </a:r>
              </a:p>
              <a:p>
                <a:pPr marL="0" indent="0" algn="l">
                  <a:buNone/>
                </a:pPr>
                <a:r>
                  <a:rPr lang="en-US" sz="2000" dirty="0" err="1" smtClean="0"/>
                  <a:t>adjA</a:t>
                </a:r>
                <a:r>
                  <a:rPr lang="en-US" sz="2000" dirty="0" smtClean="0"/>
                  <a:t>=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20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eqArr>
                                <m:eqArrPr>
                                  <m:ctrlP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m:rPr>
                                      <m:brk m:alnAt="7"/>
                                    </m:rP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  <m:r>
                                    <m:rPr>
                                      <m:brk m:alnAt="7"/>
                                    </m:rP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        </m:t>
                                  </m:r>
                                  <m:r>
                                    <m:rPr>
                                      <m:brk m:alnAt="7"/>
                                    </m:rP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e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          −</m:t>
                                  </m:r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e>
                              </m:eqArr>
                            </m:e>
                            <m:e>
                              <m:eqArr>
                                <m:eqArrPr>
                                  <m:ctrlP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15</m:t>
                                  </m:r>
                                </m:e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e>
                              </m:eqArr>
                            </m:e>
                          </m:mr>
                          <m:m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        −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11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dirty="0" smtClean="0"/>
                  <a:t> </a:t>
                </a:r>
              </a:p>
              <a:p>
                <a:pPr marL="0" indent="0">
                  <a:buNone/>
                </a:pPr>
                <a:endParaRPr lang="ar-IQ" dirty="0"/>
              </a:p>
            </p:txBody>
          </p:sp>
        </mc:Choice>
        <mc:Fallback xmlns="">
          <p:sp>
            <p:nvSpPr>
              <p:cNvPr id="3" name="عنصر نائب للمحتوى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07777" y="109368"/>
                <a:ext cx="9282211" cy="3880773"/>
              </a:xfrm>
              <a:blipFill>
                <a:blip r:embed="rId2"/>
                <a:stretch>
                  <a:fillRect l="-591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795" y="2438400"/>
            <a:ext cx="6079524" cy="4509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442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760">
        <p:checker/>
      </p:transition>
    </mc:Choice>
    <mc:Fallback xmlns="">
      <p:transition spd="slow" advTm="576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1340708" y="682647"/>
            <a:ext cx="9144000" cy="1534340"/>
          </a:xfrm>
        </p:spPr>
        <p:txBody>
          <a:bodyPr/>
          <a:lstStyle/>
          <a:p>
            <a:pPr algn="ctr"/>
            <a:r>
              <a:rPr lang="ar-IQ" smtClean="0">
                <a:solidFill>
                  <a:srgbClr val="FF0000"/>
                </a:solidFill>
              </a:rPr>
              <a:t>الاسبوع </a:t>
            </a:r>
            <a:r>
              <a:rPr lang="ar-IQ" dirty="0" smtClean="0">
                <a:solidFill>
                  <a:srgbClr val="FF0000"/>
                </a:solidFill>
              </a:rPr>
              <a:t>الثالث </a:t>
            </a:r>
            <a:endParaRPr lang="ar-IQ" dirty="0">
              <a:solidFill>
                <a:srgbClr val="FF0000"/>
              </a:solidFill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227438" y="2582562"/>
            <a:ext cx="9144000" cy="963827"/>
          </a:xfrm>
        </p:spPr>
        <p:txBody>
          <a:bodyPr>
            <a:normAutofit/>
          </a:bodyPr>
          <a:lstStyle/>
          <a:p>
            <a:pPr algn="ctr"/>
            <a:r>
              <a:rPr lang="ar-IQ" sz="4800" dirty="0" smtClean="0">
                <a:solidFill>
                  <a:schemeClr val="tx1"/>
                </a:solidFill>
              </a:rPr>
              <a:t>م</a:t>
            </a:r>
            <a:r>
              <a:rPr lang="en-US" sz="4800" dirty="0" smtClean="0">
                <a:solidFill>
                  <a:schemeClr val="tx1"/>
                </a:solidFill>
              </a:rPr>
              <a:t>/</a:t>
            </a:r>
            <a:r>
              <a:rPr lang="ar-IQ" sz="4800" dirty="0" smtClean="0">
                <a:solidFill>
                  <a:schemeClr val="tx1"/>
                </a:solidFill>
              </a:rPr>
              <a:t> معكوس </a:t>
            </a:r>
            <a:r>
              <a:rPr lang="ar-IQ" sz="4800" dirty="0" err="1" smtClean="0">
                <a:solidFill>
                  <a:schemeClr val="tx1"/>
                </a:solidFill>
              </a:rPr>
              <a:t>المصفوفه</a:t>
            </a:r>
            <a:endParaRPr lang="ar-IQ" sz="4800" dirty="0" smtClean="0">
              <a:solidFill>
                <a:schemeClr val="tx1"/>
              </a:solidFill>
            </a:endParaRPr>
          </a:p>
          <a:p>
            <a:endParaRPr lang="ar-IQ" sz="4800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5492" y="4077730"/>
            <a:ext cx="6141308" cy="2387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7915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5124">
        <p15:prstTrans prst="curtains"/>
      </p:transition>
    </mc:Choice>
    <mc:Fallback xmlns="">
      <p:transition spd="slow" advTm="512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عنصر نائب للمحتوى 2"/>
              <p:cNvSpPr>
                <a:spLocks noGrp="1"/>
              </p:cNvSpPr>
              <p:nvPr>
                <p:ph idx="1"/>
              </p:nvPr>
            </p:nvSpPr>
            <p:spPr>
              <a:xfrm>
                <a:off x="1221259" y="441668"/>
                <a:ext cx="10515600" cy="4351338"/>
              </a:xfrm>
            </p:spPr>
            <p:txBody>
              <a:bodyPr>
                <a:normAutofit/>
              </a:bodyPr>
              <a:lstStyle/>
              <a:p>
                <a:pPr algn="just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ar-IQ" dirty="0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لتك</a:t>
                </a:r>
                <a:r>
                  <a:rPr lang="ar-IQ" dirty="0" smtClean="0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ن</a:t>
                </a:r>
                <a:r>
                  <a:rPr lang="en-US" dirty="0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</a:t>
                </a:r>
                <a:r>
                  <a:rPr lang="ar-IQ" dirty="0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 مصفوفه تربيعيه </a:t>
                </a:r>
                <a:r>
                  <a:rPr lang="ar-IQ" dirty="0" err="1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اومربعه</a:t>
                </a:r>
                <a:r>
                  <a:rPr lang="ar-IQ" dirty="0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 فيقال على </a:t>
                </a:r>
                <a:r>
                  <a:rPr lang="ar-IQ" dirty="0" err="1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المصفوفه</a:t>
                </a:r>
                <a:r>
                  <a:rPr lang="en-US" dirty="0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</a:t>
                </a:r>
                <a:r>
                  <a:rPr lang="ar-IQ" dirty="0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 انها قابله للعكس اذا اوجده </a:t>
                </a:r>
                <a:r>
                  <a:rPr lang="ar-IQ" dirty="0" err="1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المصفوفه</a:t>
                </a:r>
                <a:r>
                  <a:rPr lang="ar-IQ" dirty="0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 </a:t>
                </a:r>
                <a:r>
                  <a:rPr lang="ar-IQ" dirty="0" err="1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المربعه</a:t>
                </a:r>
                <a:r>
                  <a:rPr lang="ar-IQ" dirty="0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 </a:t>
                </a:r>
                <a:r>
                  <a:rPr lang="ar-IQ" dirty="0" err="1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لاخرى</a:t>
                </a:r>
                <a:r>
                  <a:rPr lang="ar-IQ" dirty="0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 فتكون </a:t>
                </a:r>
                <a:r>
                  <a:rPr lang="en-US" dirty="0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</a:t>
                </a:r>
                <a:r>
                  <a:rPr lang="ar-IQ" dirty="0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بحيث ان </a:t>
                </a:r>
                <a:r>
                  <a:rPr lang="ar-IQ" dirty="0" err="1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يرمزله</a:t>
                </a:r>
                <a:r>
                  <a:rPr lang="ar-IQ" dirty="0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  برمز</a:t>
                </a:r>
                <a14:m>
                  <m:oMath xmlns:m="http://schemas.openxmlformats.org/officeDocument/2006/math">
                    <m:r>
                      <a:rPr lang="ar-IQ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𝐴</m:t>
                        </m:r>
                      </m:e>
                      <m:sup>
                        <m: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1</m:t>
                        </m:r>
                        <m: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          </m:t>
                        </m:r>
                      </m:sup>
                    </m:sSup>
                  </m:oMath>
                </a14:m>
                <a:r>
                  <a:rPr lang="ar-IQ" dirty="0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                                  </a:t>
                </a:r>
                <a:r>
                  <a:rPr lang="en-US" dirty="0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AB=BA=In</a:t>
                </a:r>
                <a:endParaRPr lang="en-US" sz="1400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ar-IQ" dirty="0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ويمكن استخراج                                   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𝐴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1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=</m:t>
                        </m:r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|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𝐴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|</m:t>
                            </m:r>
                          </m:den>
                        </m:f>
                      </m:sup>
                    </m:sSup>
                    <m:r>
                      <a:rPr lang="en-US" i="1"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𝑎𝑑𝑗𝐴</m:t>
                    </m:r>
                  </m:oMath>
                </a14:m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endParaRPr lang="ar-IQ" dirty="0"/>
              </a:p>
            </p:txBody>
          </p:sp>
        </mc:Choice>
        <mc:Fallback xmlns="">
          <p:sp>
            <p:nvSpPr>
              <p:cNvPr id="3" name="عنصر نائب للمحتوى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221259" y="441668"/>
                <a:ext cx="10515600" cy="4351338"/>
              </a:xfrm>
              <a:blipFill>
                <a:blip r:embed="rId2"/>
                <a:stretch>
                  <a:fillRect l="-1101" t="-840" r="-232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مستطيل 4"/>
              <p:cNvSpPr/>
              <p:nvPr/>
            </p:nvSpPr>
            <p:spPr>
              <a:xfrm>
                <a:off x="1221259" y="2391603"/>
                <a:ext cx="5550244" cy="38788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2000" dirty="0" smtClean="0">
                    <a:solidFill>
                      <a:srgbClr val="4472C4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Ex: Find the inverse of the </a:t>
                </a:r>
                <a:r>
                  <a:rPr lang="en-US" sz="2000" dirty="0" err="1" smtClean="0">
                    <a:solidFill>
                      <a:srgbClr val="4472C4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folloing</a:t>
                </a:r>
                <a:r>
                  <a:rPr lang="en-US" sz="2000" dirty="0" smtClean="0">
                    <a:solidFill>
                      <a:srgbClr val="4472C4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matrix.</a:t>
                </a:r>
                <a:endParaRPr lang="en-US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457200" algn="l">
                  <a:lnSpc>
                    <a:spcPct val="107000"/>
                  </a:lnSpc>
                </a:pPr>
                <a:r>
                  <a:rPr lang="ar-IQ" i="1" dirty="0" smtClean="0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*في ايجاد معكوس </a:t>
                </a:r>
                <a:r>
                  <a:rPr lang="ar-IQ" i="1" dirty="0" err="1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المصفوفه</a:t>
                </a:r>
                <a:r>
                  <a:rPr lang="ar-IQ" i="1" dirty="0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 يشترط ان </a:t>
                </a:r>
                <a:r>
                  <a:rPr lang="ar-IQ" i="1" dirty="0" err="1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المحدده</a:t>
                </a:r>
                <a:r>
                  <a:rPr lang="ar-IQ" i="1" dirty="0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 </a:t>
                </a:r>
                <a:r>
                  <a:rPr lang="ar-IQ" i="1" dirty="0" err="1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لاتساوي</a:t>
                </a:r>
                <a:r>
                  <a:rPr lang="ar-IQ" i="1" dirty="0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 صفر*</a:t>
                </a:r>
                <a:r>
                  <a:rPr lang="ar-IQ" dirty="0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 </a:t>
                </a:r>
                <a:endParaRPr lang="en-US" sz="1100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457200" algn="l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2000" dirty="0"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0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sz="20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sz="20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20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lang="en-US" sz="20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sz="20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sz="20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en-US" sz="20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20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sz="20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sz="20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20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5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2000" dirty="0">
                    <a:solidFill>
                      <a:srgbClr val="4472C4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Sol/                                                   </a:t>
                </a:r>
                <a:endParaRPr lang="en-US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>
                            <a:solidFill>
                              <a:srgbClr val="4472C4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rgbClr val="4472C4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𝐴</m:t>
                        </m:r>
                      </m:e>
                      <m:sup>
                        <m:r>
                          <a:rPr lang="en-US" sz="2000" i="1">
                            <a:solidFill>
                              <a:srgbClr val="4472C4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en-US" sz="2000" i="1">
                            <a:solidFill>
                              <a:srgbClr val="4472C4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1</m:t>
                        </m:r>
                      </m:sup>
                    </m:sSup>
                    <m:r>
                      <a:rPr lang="en-US" sz="2000" i="1">
                        <a:solidFill>
                          <a:srgbClr val="4472C4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solidFill>
                              <a:srgbClr val="4472C4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rgbClr val="4472C4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d>
                          <m:dPr>
                            <m:begChr m:val="|"/>
                            <m:endChr m:val="|"/>
                            <m:ctrlPr>
                              <a:rPr lang="en-US" sz="2000" i="1">
                                <a:solidFill>
                                  <a:srgbClr val="4472C4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solidFill>
                                  <a:srgbClr val="4472C4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𝐴</m:t>
                            </m:r>
                          </m:e>
                        </m:d>
                      </m:den>
                    </m:f>
                    <m:r>
                      <a:rPr lang="en-US" sz="2000" i="1">
                        <a:solidFill>
                          <a:srgbClr val="4472C4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𝑎𝑑𝑗𝐴</m:t>
                    </m:r>
                  </m:oMath>
                </a14:m>
                <a:r>
                  <a:rPr lang="en-US" sz="11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endParaRPr lang="en-US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20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𝐴</m:t>
                          </m:r>
                        </m:e>
                      </m:d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2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4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5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3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4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5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6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(−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3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)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5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20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𝐴</m:t>
                          </m:r>
                        </m:e>
                      </m:d>
                      <m:r>
                        <a:rPr lang="en-US" sz="20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20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2</m:t>
                      </m:r>
                      <m:d>
                        <m:dPr>
                          <m:ctrlPr>
                            <a:rPr lang="en-US" sz="20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0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25</m:t>
                          </m:r>
                          <m:r>
                            <a:rPr lang="en-US" sz="20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0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8</m:t>
                          </m:r>
                        </m:e>
                      </m:d>
                      <m:r>
                        <a:rPr lang="en-US" sz="20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20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3</m:t>
                      </m:r>
                      <m:d>
                        <m:dPr>
                          <m:ctrlPr>
                            <a:rPr lang="en-US" sz="20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0</m:t>
                          </m:r>
                          <m:r>
                            <a:rPr lang="en-US" sz="20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+</m:t>
                          </m:r>
                          <m:r>
                            <a:rPr lang="en-US" sz="20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4</m:t>
                          </m:r>
                        </m:e>
                      </m:d>
                      <m:r>
                        <a:rPr lang="en-US" sz="20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20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3</m:t>
                      </m:r>
                      <m:r>
                        <a:rPr lang="en-US" sz="20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(</m:t>
                      </m:r>
                      <m:r>
                        <a:rPr lang="en-US" sz="20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0</m:t>
                      </m:r>
                      <m:r>
                        <a:rPr lang="en-US" sz="20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20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5</m:t>
                      </m:r>
                      <m:r>
                        <a:rPr lang="en-US" sz="20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)</m:t>
                      </m:r>
                    </m:oMath>
                  </m:oMathPara>
                </a14:m>
                <a:endParaRPr lang="en-US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مستطيل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1259" y="2391603"/>
                <a:ext cx="5550244" cy="3878882"/>
              </a:xfrm>
              <a:prstGeom prst="rect">
                <a:avLst/>
              </a:prstGeom>
              <a:blipFill>
                <a:blip r:embed="rId3"/>
                <a:stretch>
                  <a:fillRect l="-1866" t="-628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174726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5114">
        <p15:prstTrans prst="drape" invX="1"/>
      </p:transition>
    </mc:Choice>
    <mc:Fallback xmlns="">
      <p:transition spd="slow" advTm="511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081513"/>
          </a:xfrm>
        </p:spPr>
        <p:txBody>
          <a:bodyPr>
            <a:normAutofit/>
          </a:bodyPr>
          <a:lstStyle/>
          <a:p>
            <a:r>
              <a:rPr lang="ar-IQ" sz="2200" b="1" dirty="0">
                <a:solidFill>
                  <a:srgbClr val="FF0000"/>
                </a:solidFill>
              </a:rPr>
              <a:t>المصفوفة (</a:t>
            </a:r>
            <a:r>
              <a:rPr lang="en-US" sz="2200" b="1" dirty="0" err="1">
                <a:solidFill>
                  <a:srgbClr val="FF0000"/>
                </a:solidFill>
              </a:rPr>
              <a:t>Matrex</a:t>
            </a:r>
            <a:r>
              <a:rPr lang="ar-IQ" sz="2200" b="1" dirty="0">
                <a:solidFill>
                  <a:srgbClr val="FF0000"/>
                </a:solidFill>
              </a:rPr>
              <a:t>):</a:t>
            </a:r>
            <a:r>
              <a:rPr lang="ar-IQ" sz="2200" dirty="0">
                <a:solidFill>
                  <a:srgbClr val="FF0000"/>
                </a:solidFill>
              </a:rPr>
              <a:t> مفهوم المصفوفة من المفاهيم الرياضية المهمة حيث تستخدم في مجالات عديدة منها البرمجة الخطية وحل انظمة المعادلات الخطية والاحصاء والجبر الخطي . </a:t>
            </a:r>
            <a:r>
              <a:rPr lang="en-US" sz="2200" dirty="0">
                <a:solidFill>
                  <a:srgbClr val="FF0000"/>
                </a:solidFill>
              </a:rPr>
              <a:t/>
            </a:r>
            <a:br>
              <a:rPr lang="en-US" sz="2200" dirty="0">
                <a:solidFill>
                  <a:srgbClr val="FF0000"/>
                </a:solidFill>
              </a:rPr>
            </a:br>
            <a:r>
              <a:rPr lang="ar-IQ" sz="2200" dirty="0">
                <a:solidFill>
                  <a:srgbClr val="FF0000"/>
                </a:solidFill>
              </a:rPr>
              <a:t>تعرف المصفوفة بانها مجموعة الاعداد مرتبة في صفوف (</a:t>
            </a:r>
            <a:r>
              <a:rPr lang="en-US" sz="2200" dirty="0" err="1">
                <a:solidFill>
                  <a:srgbClr val="FF0000"/>
                </a:solidFill>
              </a:rPr>
              <a:t>raws</a:t>
            </a:r>
            <a:r>
              <a:rPr lang="ar-IQ" sz="2000" dirty="0">
                <a:solidFill>
                  <a:srgbClr val="FF0000"/>
                </a:solidFill>
              </a:rPr>
              <a:t>) واعمدة (</a:t>
            </a:r>
            <a:r>
              <a:rPr lang="en-US" sz="2000" dirty="0">
                <a:solidFill>
                  <a:srgbClr val="FF0000"/>
                </a:solidFill>
              </a:rPr>
              <a:t>columns</a:t>
            </a:r>
            <a:r>
              <a:rPr lang="ar-IQ" sz="2000" dirty="0">
                <a:solidFill>
                  <a:srgbClr val="FF0000"/>
                </a:solidFill>
              </a:rPr>
              <a:t>)  كما </a:t>
            </a:r>
            <a:r>
              <a:rPr lang="ar-IQ" sz="2200" dirty="0">
                <a:solidFill>
                  <a:srgbClr val="FF0000"/>
                </a:solidFill>
              </a:rPr>
              <a:t>بالشكل التالي :</a:t>
            </a:r>
            <a:r>
              <a:rPr lang="en-US" dirty="0">
                <a:solidFill>
                  <a:srgbClr val="FF0000"/>
                </a:solidFill>
              </a:rPr>
              <a:t/>
            </a:r>
            <a:br>
              <a:rPr lang="en-US" dirty="0">
                <a:solidFill>
                  <a:srgbClr val="FF0000"/>
                </a:solidFill>
              </a:rPr>
            </a:br>
            <a:endParaRPr lang="ar-IQ" dirty="0">
              <a:solidFill>
                <a:srgbClr val="FF0000"/>
              </a:solidFill>
            </a:endParaRPr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52108" y="2609404"/>
            <a:ext cx="6647821" cy="2983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6954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201">
        <p15:prstTrans prst="pageCurlDouble" invX="1"/>
      </p:transition>
    </mc:Choice>
    <mc:Fallback xmlns="">
      <p:transition spd="slow" advTm="420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مستطيل 4"/>
              <p:cNvSpPr/>
              <p:nvPr/>
            </p:nvSpPr>
            <p:spPr>
              <a:xfrm>
                <a:off x="440723" y="259493"/>
                <a:ext cx="4328984" cy="64490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1600" i="1" smtClean="0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𝐴</m:t>
                          </m:r>
                        </m:e>
                      </m:d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=−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66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12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15</m:t>
                      </m:r>
                    </m:oMath>
                  </m:oMathPara>
                </a14:m>
                <a:endParaRPr lang="en-US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𝐴</m:t>
                          </m:r>
                        </m:e>
                      </m:d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=−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93</m:t>
                      </m:r>
                    </m:oMath>
                  </m:oMathPara>
                </a14:m>
                <a:endParaRPr lang="en-US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/>
                <a:r>
                  <a:rPr lang="en-US" sz="1600" kern="0" spc="0" dirty="0" err="1">
                    <a:solidFill>
                      <a:srgbClr val="4472C4"/>
                    </a:solidFill>
                    <a:effectLst/>
                    <a:latin typeface="Calibri Light" panose="020F03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adjA</a:t>
                </a:r>
                <a:r>
                  <a:rPr lang="en-US" sz="1600" kern="0" spc="0" dirty="0">
                    <a:solidFill>
                      <a:srgbClr val="4472C4"/>
                    </a:solidFill>
                    <a:effectLst/>
                    <a:latin typeface="Calibri Light" panose="020F03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600" i="1" kern="0" spc="0">
                            <a:solidFill>
                              <a:srgbClr val="4472C4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sz="1600" i="1" kern="0" spc="0">
                                <a:solidFill>
                                  <a:srgbClr val="4472C4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1600" i="1" kern="1400" spc="-50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∝</m:t>
                              </m:r>
                              <m:r>
                                <a:rPr lang="en-US" sz="1600" i="1" kern="1400" spc="-50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11</m:t>
                              </m:r>
                            </m:e>
                            <m:e>
                              <m:r>
                                <a:rPr lang="en-US" sz="1600" kern="1400" spc="-50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∝</m:t>
                              </m:r>
                              <m:r>
                                <a:rPr lang="en-US" sz="1600" kern="1400" spc="-50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21</m:t>
                              </m:r>
                            </m:e>
                            <m:e>
                              <m:r>
                                <a:rPr lang="en-US" sz="1600" i="1" kern="0" spc="0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1600" i="1" kern="0" spc="0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31</m:t>
                              </m:r>
                            </m:e>
                          </m:mr>
                          <m:mr>
                            <m:e>
                              <m:r>
                                <a:rPr lang="en-US" sz="1600" kern="1400" spc="-50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∝</m:t>
                              </m:r>
                              <m:r>
                                <a:rPr lang="en-US" sz="1600" kern="1400" spc="-50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12</m:t>
                              </m:r>
                            </m:e>
                            <m:e>
                              <m:r>
                                <a:rPr lang="en-US" sz="1600" kern="1400" spc="-50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∝</m:t>
                              </m:r>
                              <m:r>
                                <a:rPr lang="en-US" sz="1600" kern="1400" spc="-50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22</m:t>
                              </m:r>
                            </m:e>
                            <m:e>
                              <m:r>
                                <a:rPr lang="en-US" sz="1600" kern="1400" spc="-50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∝</m:t>
                              </m:r>
                              <m:r>
                                <a:rPr lang="en-US" sz="1600" kern="1400" spc="-50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32</m:t>
                              </m:r>
                            </m:e>
                          </m:mr>
                          <m:mr>
                            <m:e>
                              <m:r>
                                <a:rPr lang="en-US" sz="1600" i="1" kern="0" spc="0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1600" i="1" kern="0" spc="0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13</m:t>
                              </m:r>
                            </m:e>
                            <m:e>
                              <m:r>
                                <a:rPr lang="en-US" sz="1600" kern="1400" spc="-50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∝</m:t>
                              </m:r>
                              <m:r>
                                <a:rPr lang="en-US" sz="1600" kern="1400" spc="-50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23</m:t>
                              </m:r>
                            </m:e>
                            <m:e>
                              <m:r>
                                <a:rPr lang="en-US" sz="1600" i="1" kern="0" spc="0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1600" i="1" kern="0" spc="0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33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1600" kern="1400" spc="-50" dirty="0">
                  <a:effectLst/>
                  <a:latin typeface="Calibri Light" panose="020F03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ar-IQ" sz="1400" dirty="0">
                    <a:solidFill>
                      <a:srgbClr val="4472C4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 </a:t>
                </a:r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IQ" sz="1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1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11</m:t>
                      </m:r>
                      <m:r>
                        <a:rPr lang="en-US" sz="1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1</m:t>
                          </m:r>
                          <m: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+</m:t>
                          </m:r>
                          <m: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1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4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5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=−</m:t>
                      </m:r>
                      <m:r>
                        <a:rPr lang="en-US" sz="1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33</m:t>
                      </m:r>
                    </m:oMath>
                  </m:oMathPara>
                </a14:m>
                <a:endParaRPr lang="en-US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IQ" sz="16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12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1600" i="1">
                                      <a:solidFill>
                                        <a:srgbClr val="4472C4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sz="16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0</m:t>
                                    </m:r>
                                  </m:e>
                                  <m:e>
                                    <m:r>
                                      <a:rPr lang="en-US" sz="16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4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sz="16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−</m:t>
                                    </m:r>
                                    <m:r>
                                      <a:rPr lang="en-US" sz="16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1</m:t>
                                    </m:r>
                                  </m:e>
                                  <m:e>
                                    <m:r>
                                      <a:rPr lang="en-US" sz="16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−</m:t>
                                    </m:r>
                                    <m:r>
                                      <a:rPr lang="en-US" sz="16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5</m:t>
                                    </m:r>
                                  </m:e>
                                </m:mr>
                              </m:m>
                            </m:e>
                          </m:d>
                          <m: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=−</m:t>
                          </m:r>
                          <m: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sup>
                      </m:sSup>
                    </m:oMath>
                  </m:oMathPara>
                </a14:m>
                <a:endParaRPr lang="en-US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IQ" sz="16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13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1600" i="1">
                                      <a:solidFill>
                                        <a:srgbClr val="4472C4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sz="16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0</m:t>
                                    </m:r>
                                  </m:e>
                                  <m:e>
                                    <m:r>
                                      <a:rPr lang="en-US" sz="16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5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sz="16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−</m:t>
                                    </m:r>
                                    <m:r>
                                      <a:rPr lang="en-US" sz="16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1</m:t>
                                    </m:r>
                                  </m:e>
                                  <m:e>
                                    <m:r>
                                      <a:rPr lang="en-US" sz="16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2</m:t>
                                    </m:r>
                                  </m:e>
                                </m:mr>
                              </m:m>
                            </m:e>
                          </m:d>
                        </m:sup>
                      </m:sSup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5</m:t>
                      </m:r>
                    </m:oMath>
                  </m:oMathPara>
                </a14:m>
                <a:endParaRPr lang="en-US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IQ" sz="16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21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5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6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16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9</m:t>
                      </m:r>
                    </m:oMath>
                  </m:oMathPara>
                </a14:m>
                <a:endParaRPr lang="en-US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IQ" sz="16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22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5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=−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13</m:t>
                      </m:r>
                    </m:oMath>
                  </m:oMathPara>
                </a14:m>
                <a:endParaRPr lang="en-US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IQ" sz="16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16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23</m:t>
                      </m:r>
                      <m:r>
                        <a:rPr lang="en-US" sz="16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Cambria Math" panose="02040503050406030204" pitchFamily="18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Cambria Math" panose="02040503050406030204" pitchFamily="18" charset="0"/>
                            </a:rPr>
                            <m:t>5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=−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7</m:t>
                      </m:r>
                    </m:oMath>
                  </m:oMathPara>
                </a14:m>
                <a:endParaRPr lang="en-US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IQ" sz="16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16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31</m:t>
                      </m:r>
                      <m:r>
                        <a:rPr lang="en-US" sz="16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Cambria Math" panose="02040503050406030204" pitchFamily="18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Cambria Math" panose="02040503050406030204" pitchFamily="18" charset="0"/>
                                  </a:rPr>
                                  <m:t>4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6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16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27</m:t>
                      </m:r>
                    </m:oMath>
                  </m:oMathPara>
                </a14:m>
                <a:endParaRPr lang="en-US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IQ" sz="16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16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32</m:t>
                      </m:r>
                      <m:r>
                        <a:rPr lang="en-US" sz="16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5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4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=−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8</m:t>
                      </m:r>
                    </m:oMath>
                  </m:oMathPara>
                </a14:m>
                <a:endParaRPr lang="en-US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IQ" sz="16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33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6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5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10</m:t>
                      </m:r>
                    </m:oMath>
                  </m:oMathPara>
                </a14:m>
                <a:endParaRPr lang="en-US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مستطيل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723" y="259493"/>
                <a:ext cx="4328984" cy="6449073"/>
              </a:xfrm>
              <a:prstGeom prst="rect">
                <a:avLst/>
              </a:prstGeom>
              <a:blipFill>
                <a:blip r:embed="rId2"/>
                <a:stretch>
                  <a:fillRect l="-563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69435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6471">
        <p14:shred/>
      </p:transition>
    </mc:Choice>
    <mc:Fallback xmlns="">
      <p:transition spd="slow" advTm="647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مستطيل 3"/>
              <p:cNvSpPr/>
              <p:nvPr/>
            </p:nvSpPr>
            <p:spPr>
              <a:xfrm>
                <a:off x="741406" y="455782"/>
                <a:ext cx="3855308" cy="59464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2600" dirty="0" err="1" smtClean="0">
                    <a:solidFill>
                      <a:srgbClr val="4472C4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adjA</a:t>
                </a:r>
                <a:r>
                  <a:rPr lang="en-US" sz="2600" dirty="0" smtClean="0">
                    <a:solidFill>
                      <a:srgbClr val="4472C4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600" i="1">
                            <a:solidFill>
                              <a:srgbClr val="4472C4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sz="2600" i="1">
                                <a:solidFill>
                                  <a:srgbClr val="4472C4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2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33</m:t>
                              </m:r>
                            </m:e>
                            <m:e>
                              <m:r>
                                <a:rPr lang="en-US" sz="2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9</m:t>
                              </m:r>
                            </m:e>
                            <m:e>
                              <m:r>
                                <a:rPr lang="en-US" sz="2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27</m:t>
                              </m:r>
                            </m:e>
                          </m:mr>
                          <m:mr>
                            <m:e>
                              <m:r>
                                <a:rPr lang="en-US" sz="2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2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en-US" sz="2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2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13</m:t>
                              </m:r>
                            </m:e>
                            <m:e>
                              <m:r>
                                <a:rPr lang="en-US" sz="2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2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8</m:t>
                              </m:r>
                            </m:e>
                          </m:mr>
                          <m:mr>
                            <m:e>
                              <m:r>
                                <a:rPr lang="en-US" sz="2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sz="2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2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7</m:t>
                              </m:r>
                            </m:e>
                            <m:e>
                              <m:r>
                                <a:rPr lang="en-US" sz="2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10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ar-IQ" dirty="0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</a:rPr>
                  <a:t> </a:t>
                </a:r>
                <a:endParaRPr lang="en-US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𝐴</m:t>
                          </m:r>
                        </m:e>
                        <m:sup>
                          <m:r>
                            <a:rPr lang="en-US" sz="3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3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sup>
                      </m:sSup>
                      <m:r>
                        <a:rPr lang="en-US" sz="3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3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3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d>
                            <m:dPr>
                              <m:begChr m:val="|"/>
                              <m:endChr m:val="|"/>
                              <m:ctrlPr>
                                <a:rPr lang="en-US" sz="3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3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𝐴</m:t>
                              </m:r>
                            </m:e>
                          </m:d>
                        </m:den>
                      </m:f>
                      <m:r>
                        <a:rPr lang="en-US" sz="3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𝑎𝑑𝑗𝐴</m:t>
                      </m:r>
                    </m:oMath>
                  </m:oMathPara>
                </a14:m>
                <a:endParaRPr lang="en-US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𝐴</m:t>
                          </m:r>
                        </m:e>
                        <m:sup>
                          <m:r>
                            <a:rPr lang="en-US" sz="2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sup>
                      </m:sSup>
                      <m:f>
                        <m:fPr>
                          <m:ctrlPr>
                            <a:rPr lang="en-US" sz="2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93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sz="2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2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2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33</m:t>
                                </m:r>
                              </m:e>
                              <m:e>
                                <m:r>
                                  <a:rPr lang="en-US" sz="2200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9</m:t>
                                </m:r>
                              </m:e>
                              <m:e>
                                <m:r>
                                  <a:rPr lang="en-US" sz="2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27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2200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en-US" sz="2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2200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13</m:t>
                                </m:r>
                              </m:e>
                              <m:e>
                                <m:r>
                                  <a:rPr lang="en-US" sz="2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2200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8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US" sz="2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2200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7</m:t>
                                </m:r>
                              </m:e>
                              <m:e>
                                <m:r>
                                  <a:rPr lang="en-US" sz="2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𝐴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sup>
                      </m:sSup>
                      <m:r>
                        <a:rPr lang="en-US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f>
                                  <m:fPr>
                                    <m:ctrlPr>
                                      <a:rPr lang="en-US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−</m:t>
                                    </m:r>
                                    <m:r>
                                      <a:rPr lang="en-US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33</m:t>
                                    </m:r>
                                  </m:num>
                                  <m:den>
                                    <m:r>
                                      <a:rPr lang="en-US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93</m:t>
                                    </m:r>
                                  </m:den>
                                </m:f>
                              </m:e>
                              <m:e>
                                <m:f>
                                  <m:fPr>
                                    <m:ctrlPr>
                                      <a:rPr lang="en-US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  <m:t>9</m:t>
                                    </m:r>
                                  </m:num>
                                  <m:den>
                                    <m:r>
                                      <a:rPr lang="en-US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  <m:t>93</m:t>
                                    </m:r>
                                  </m:den>
                                </m:f>
                              </m:e>
                              <m:e>
                                <m:f>
                                  <m:fPr>
                                    <m:ctrlPr>
                                      <a:rPr lang="en-US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27</m:t>
                                    </m:r>
                                  </m:num>
                                  <m:den>
                                    <m:r>
                                      <a:rPr lang="en-US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93</m:t>
                                    </m:r>
                                  </m:den>
                                </m:f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en-US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  <m:t>4</m:t>
                                    </m:r>
                                  </m:num>
                                  <m:den>
                                    <m:r>
                                      <a:rPr lang="en-US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  <m:t>93</m:t>
                                    </m:r>
                                  </m:den>
                                </m:f>
                              </m:e>
                              <m:e>
                                <m:f>
                                  <m:fPr>
                                    <m:ctrlPr>
                                      <a:rPr lang="en-US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  <m:t>13</m:t>
                                    </m:r>
                                  </m:num>
                                  <m:den>
                                    <m:r>
                                      <a:rPr lang="en-US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  <m:t>93</m:t>
                                    </m:r>
                                  </m:den>
                                </m:f>
                              </m:e>
                              <m:e>
                                <m:f>
                                  <m:fPr>
                                    <m:ctrlPr>
                                      <a:rPr lang="en-US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  <m:t>8</m:t>
                                    </m:r>
                                  </m:num>
                                  <m:den>
                                    <m:r>
                                      <a:rPr lang="en-US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  <m:t>93</m:t>
                                    </m:r>
                                  </m:den>
                                </m:f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en-US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−</m:t>
                                    </m:r>
                                    <m:r>
                                      <a:rPr lang="en-US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en-US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93</m:t>
                                    </m:r>
                                  </m:den>
                                </m:f>
                              </m:e>
                              <m:e>
                                <m:f>
                                  <m:fPr>
                                    <m:ctrlPr>
                                      <a:rPr lang="en-US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7</m:t>
                                    </m:r>
                                  </m:num>
                                  <m:den>
                                    <m:r>
                                      <a:rPr lang="en-US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93</m:t>
                                    </m:r>
                                  </m:den>
                                </m:f>
                              </m:e>
                              <m:e>
                                <m:f>
                                  <m:fPr>
                                    <m:ctrlPr>
                                      <a:rPr lang="en-US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−</m:t>
                                    </m:r>
                                    <m:r>
                                      <a:rPr lang="en-US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10</m:t>
                                    </m:r>
                                  </m:num>
                                  <m:den>
                                    <m:r>
                                      <a:rPr lang="en-US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93</m:t>
                                    </m:r>
                                  </m:den>
                                </m:f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مستطيل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1406" y="455782"/>
                <a:ext cx="3855308" cy="5946436"/>
              </a:xfrm>
              <a:prstGeom prst="rect">
                <a:avLst/>
              </a:prstGeom>
              <a:blipFill>
                <a:blip r:embed="rId2"/>
                <a:stretch>
                  <a:fillRect l="-2690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8505" y="1571223"/>
            <a:ext cx="4037983" cy="38636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6288545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6302">
        <p15:prstTrans prst="wind" invX="1"/>
      </p:transition>
    </mc:Choice>
    <mc:Fallback xmlns="">
      <p:transition spd="slow" advTm="630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مستطيل 3"/>
              <p:cNvSpPr/>
              <p:nvPr/>
            </p:nvSpPr>
            <p:spPr>
              <a:xfrm>
                <a:off x="490151" y="280987"/>
                <a:ext cx="6096000" cy="617245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dirty="0">
                    <a:solidFill>
                      <a:srgbClr val="FF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Find the inverse of the following matrix.</a:t>
                </a:r>
                <a:r>
                  <a:rPr lang="en-US" dirty="0">
                    <a:solidFill>
                      <a:srgbClr val="FF0000"/>
                    </a:solidFill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dirty="0">
                    <a:solidFill>
                      <a:srgbClr val="FF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Ex:</a:t>
                </a:r>
                <a:endParaRPr lang="en-US" sz="1000" dirty="0" smtClean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2000" dirty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B=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00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</m:ctrlPr>
                          </m:eqArr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000" i="1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0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12</m:t>
                                  </m:r>
                                </m:e>
                                <m:e>
                                  <m:r>
                                    <a:rPr lang="en-US" sz="20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0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lang="en-US" sz="20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−</m:t>
                                  </m:r>
                                  <m:r>
                                    <a:rPr lang="en-US" sz="20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1</m:t>
                                  </m:r>
                                </m:e>
                              </m:mr>
                            </m:m>
                          </m:e>
                        </m:eqArr>
                      </m:e>
                    </m:d>
                  </m:oMath>
                </a14:m>
                <a:endParaRPr lang="en-US" sz="1000" dirty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𝐵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sup>
                      </m:sSup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d>
                            <m:dPr>
                              <m:begChr m:val="|"/>
                              <m:endChr m:val="|"/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𝐵</m:t>
                              </m:r>
                            </m:e>
                          </m:d>
                        </m:den>
                      </m:f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𝑎𝑑𝑗𝐵</m:t>
                      </m:r>
                    </m:oMath>
                  </m:oMathPara>
                </a14:m>
                <a:endParaRPr lang="en-US" sz="1000" dirty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𝐵</m:t>
                          </m:r>
                        </m:e>
                      </m:d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2000" i="1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12</m:t>
                                </m:r>
                              </m:e>
                              <m:e>
                                <m:r>
                                  <a:rPr lang="en-US" sz="2000" i="1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000" i="1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sz="2000" i="1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2000" i="1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→−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12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2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=−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14</m:t>
                      </m:r>
                    </m:oMath>
                  </m:oMathPara>
                </a14:m>
                <a:endParaRPr lang="en-US" sz="1000" dirty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2000" dirty="0" err="1" smtClean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Adj</a:t>
                </a:r>
                <a:r>
                  <a:rPr lang="en-US" sz="2000" dirty="0" smtClean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 B 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200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11</m:t>
                              </m:r>
                            </m:e>
                            <m:e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21</m:t>
                              </m:r>
                            </m:e>
                          </m:mr>
                          <m:mr>
                            <m:e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12</m:t>
                              </m:r>
                            </m:e>
                            <m:e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22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1000" dirty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IQ" sz="200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11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e>
                      </m:d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=−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1</m:t>
                      </m:r>
                    </m:oMath>
                  </m:oMathPara>
                </a14:m>
                <a:endParaRPr lang="en-US" sz="1000" dirty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IQ" sz="200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12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e>
                      </m:d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=−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2</m:t>
                      </m:r>
                    </m:oMath>
                  </m:oMathPara>
                </a14:m>
                <a:endParaRPr lang="en-US" sz="1000" dirty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IQ" sz="200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21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e>
                      </m:d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=−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1</m:t>
                      </m:r>
                    </m:oMath>
                  </m:oMathPara>
                </a14:m>
                <a:endParaRPr lang="en-US" sz="1000" dirty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IQ" sz="200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200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22</m:t>
                      </m:r>
                      <m:r>
                        <a:rPr lang="en-US" sz="200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12</m:t>
                          </m:r>
                        </m:e>
                      </m:d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12</m:t>
                      </m:r>
                    </m:oMath>
                  </m:oMathPara>
                </a14:m>
                <a:endParaRPr lang="en-US" sz="1000" dirty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600" dirty="0" err="1" smtClean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Adj</a:t>
                </a:r>
                <a:r>
                  <a:rPr lang="en-US" sz="1600" dirty="0" smtClean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B</a:t>
                </a:r>
                <a:r>
                  <a:rPr lang="en-US" sz="1600" dirty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6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60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16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6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sz="16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6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sz="16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6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sz="16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12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1000" dirty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𝐵</m:t>
                          </m:r>
                        </m:e>
                        <m:sup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sup>
                      </m:sSup>
                      <m:r>
                        <a:rPr lang="en-US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d>
                            <m:dPr>
                              <m:begChr m:val="|"/>
                              <m:endChr m:val="|"/>
                              <m:ctrlPr>
                                <a:rPr lang="en-US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𝐵</m:t>
                              </m:r>
                            </m:e>
                          </m:d>
                        </m:den>
                      </m:f>
                      <m:r>
                        <a:rPr lang="en-US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𝑎𝑑𝑗𝐵</m:t>
                      </m:r>
                    </m:oMath>
                  </m:oMathPara>
                </a14:m>
                <a:endParaRPr lang="en-US" sz="1000" dirty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مستطيل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151" y="280987"/>
                <a:ext cx="6096000" cy="6172459"/>
              </a:xfrm>
              <a:prstGeom prst="rect">
                <a:avLst/>
              </a:prstGeom>
              <a:blipFill>
                <a:blip r:embed="rId2"/>
                <a:stretch>
                  <a:fillRect l="-900" t="-395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867398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5176">
        <p15:prstTrans prst="crush"/>
      </p:transition>
    </mc:Choice>
    <mc:Fallback xmlns="">
      <p:transition spd="slow" advTm="517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مستطيل 4"/>
              <p:cNvSpPr/>
              <p:nvPr/>
            </p:nvSpPr>
            <p:spPr>
              <a:xfrm>
                <a:off x="465439" y="111211"/>
                <a:ext cx="2994453" cy="61116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1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𝐵</m:t>
                          </m:r>
                        </m:e>
                        <m:sup>
                          <m:r>
                            <a:rPr lang="en-US" sz="1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1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sup>
                      </m:sSup>
                      <m:r>
                        <a:rPr lang="en-US" sz="1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1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r>
                            <a:rPr lang="en-US" sz="1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1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14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sz="1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1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sz="1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200" dirty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2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12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𝐵</m:t>
                          </m:r>
                        </m:e>
                        <m:sup>
                          <m:r>
                            <a:rPr lang="en-US" sz="12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12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sup>
                      </m:sSup>
                      <m:r>
                        <a:rPr lang="en-US" sz="12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2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2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f>
                                  <m:fPr>
                                    <m:ctrlPr>
                                      <a:rPr lang="en-US" sz="1200" i="1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200" i="1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1200" i="1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14</m:t>
                                    </m:r>
                                  </m:den>
                                </m:f>
                              </m:e>
                              <m:e>
                                <m:f>
                                  <m:fPr>
                                    <m:ctrlPr>
                                      <a:rPr lang="en-US" sz="1200" i="1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200" i="1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1200" i="1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14</m:t>
                                    </m:r>
                                  </m:den>
                                </m:f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en-US" sz="1200" i="1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200" i="1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1200" i="1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7</m:t>
                                    </m:r>
                                  </m:den>
                                </m:f>
                              </m:e>
                              <m:e>
                                <m:f>
                                  <m:fPr>
                                    <m:ctrlPr>
                                      <a:rPr lang="en-US" sz="1200" i="1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200" i="1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−</m:t>
                                    </m:r>
                                    <m:r>
                                      <a:rPr lang="en-US" sz="1200" i="1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6</m:t>
                                    </m:r>
                                  </m:num>
                                  <m:den>
                                    <m:r>
                                      <a:rPr lang="en-US" sz="1200" i="1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7</m:t>
                                    </m:r>
                                  </m:den>
                                </m:f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200" dirty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200" dirty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Ex: for the following matrices.</a:t>
                </a:r>
                <a:endParaRPr lang="en-US" sz="1200" dirty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200" dirty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A=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2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sz="120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12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sz="12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sz="12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en-US" sz="12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2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sz="12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sz="12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7</m:t>
                              </m:r>
                            </m:e>
                          </m:mr>
                          <m:mr>
                            <m:e>
                              <m:r>
                                <a:rPr lang="en-US" sz="12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sz="12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sz="12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2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1200" dirty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200" dirty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B=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2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sz="120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12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sz="12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2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sz="12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2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sz="12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11</m:t>
                              </m:r>
                            </m:e>
                            <m:e>
                              <m:r>
                                <a:rPr lang="en-US" sz="12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sz="12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10</m:t>
                              </m:r>
                            </m:e>
                          </m:mr>
                          <m:mr>
                            <m:e>
                              <m:r>
                                <a:rPr lang="en-US" sz="12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sz="12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en-US" sz="12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12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1200" dirty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200" dirty="0" err="1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Fird</a:t>
                </a:r>
                <a:r>
                  <a:rPr lang="en-US" sz="1200" dirty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:                                            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𝐴</m:t>
                        </m:r>
                      </m:e>
                      <m:sup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1</m:t>
                        </m:r>
                      </m:sup>
                    </m:sSup>
                    <m:r>
                      <a:rPr lang="en-US" sz="1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; </m:t>
                    </m:r>
                    <m:sSup>
                      <m:sSupPr>
                        <m:ctrlP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𝐵</m:t>
                        </m:r>
                      </m:e>
                      <m:sup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ar-IQ" sz="1200" dirty="0">
                    <a:solidFill>
                      <a:schemeClr val="tx1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</a:rPr>
                  <a:t>(1)</a:t>
                </a:r>
                <a:endParaRPr lang="en-US" sz="1200" dirty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200" dirty="0">
                    <a:solidFill>
                      <a:schemeClr val="tx1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|AB|                     </a:t>
                </a:r>
                <a:r>
                  <a:rPr lang="ar-IQ" sz="1200" dirty="0">
                    <a:solidFill>
                      <a:schemeClr val="tx1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</a:rPr>
                  <a:t>(2)</a:t>
                </a:r>
                <a:endParaRPr lang="en-US" sz="1200" dirty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ar-IQ" sz="1200" dirty="0">
                    <a:solidFill>
                      <a:schemeClr val="tx1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</a:rPr>
                  <a:t>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𝐴</m:t>
                        </m:r>
                      </m:e>
                      <m:sup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1</m:t>
                        </m:r>
                      </m:sup>
                    </m:sSup>
                    <m:r>
                      <a:rPr lang="en-US" sz="1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∙</m:t>
                    </m:r>
                    <m:sSup>
                      <m:sSupPr>
                        <m:ctrlP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𝐵</m:t>
                        </m:r>
                      </m:e>
                      <m:sup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ar-IQ" sz="1200" dirty="0">
                    <a:solidFill>
                      <a:schemeClr val="tx1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</a:rPr>
                  <a:t> (3)</a:t>
                </a:r>
                <a:endParaRPr lang="en-US" sz="1200" dirty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ar-IQ" sz="1200" dirty="0">
                    <a:solidFill>
                      <a:schemeClr val="tx1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𝐴𝐵</m:t>
                        </m:r>
                      </m:e>
                    </m:d>
                  </m:oMath>
                </a14:m>
                <a:r>
                  <a:rPr lang="ar-IQ" sz="1200" dirty="0">
                    <a:solidFill>
                      <a:schemeClr val="tx1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</a:rPr>
                  <a:t> (4)</a:t>
                </a:r>
                <a:endParaRPr lang="en-US" sz="1200" dirty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2637155" algn="ctr"/>
                    <a:tab pos="5274310" algn="r"/>
                  </a:tabLst>
                </a:pPr>
                <a:r>
                  <a:rPr lang="ar-IQ" sz="1200" dirty="0">
                    <a:solidFill>
                      <a:schemeClr val="tx1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</a:rPr>
                  <a:t>	 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𝐴</m:t>
                        </m:r>
                      </m:e>
                      <m:sup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1</m:t>
                        </m:r>
                      </m:sup>
                    </m:sSup>
                    <m:r>
                      <a:rPr lang="en-US" sz="1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d>
                          <m:dPr>
                            <m:begChr m:val="|"/>
                            <m:endChr m:val="|"/>
                            <m:ctrlPr>
                              <a:rPr lang="en-US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</m:ctrlPr>
                          </m:dPr>
                          <m:e>
                            <m:r>
                              <a:rPr lang="en-US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𝐴</m:t>
                            </m:r>
                          </m:e>
                        </m:d>
                      </m:den>
                    </m:f>
                    <m:r>
                      <a:rPr lang="en-US" sz="1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𝑎𝑑𝑗𝐴</m:t>
                    </m:r>
                  </m:oMath>
                </a14:m>
                <a:endParaRPr lang="en-US" sz="1200" dirty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2637155" algn="ctr"/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12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𝐴</m:t>
                          </m:r>
                        </m:e>
                      </m:d>
                      <m:r>
                        <a:rPr lang="en-US" sz="12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2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2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200" i="1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sz="1200" i="1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sz="1200" i="1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4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200" i="1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200" i="1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1200" i="1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US" sz="1200" i="1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7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200" i="1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1200" i="1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sz="1200" i="1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200" i="1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6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200" dirty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2637155" algn="ctr"/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12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𝐴</m:t>
                          </m:r>
                        </m:e>
                      </m:d>
                      <m:r>
                        <a:rPr lang="en-US" sz="12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12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2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12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2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200" i="1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US" sz="1200" i="1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7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200" i="1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sz="1200" i="1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200" i="1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6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2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12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3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12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2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200" i="1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200" i="1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1200" i="1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7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200" i="1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1200" i="1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200" i="1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6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2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12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4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12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2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200" i="1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200" i="1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1200" i="1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5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200" i="1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1200" i="1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200" dirty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مستطيل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439" y="111211"/>
                <a:ext cx="2994453" cy="611160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128618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6242">
        <p15:prstTrans prst="fracture"/>
      </p:transition>
    </mc:Choice>
    <mc:Fallback xmlns="">
      <p:transition spd="slow" advTm="624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مستطيل 3"/>
              <p:cNvSpPr/>
              <p:nvPr/>
            </p:nvSpPr>
            <p:spPr>
              <a:xfrm>
                <a:off x="799072" y="0"/>
                <a:ext cx="5082746" cy="67796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  <a:tabLst>
                    <a:tab pos="2637155" algn="ctr"/>
                    <a:tab pos="5274310" algn="r"/>
                  </a:tabLst>
                </a:pPr>
                <a:r>
                  <a:rPr lang="ar-IQ" dirty="0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</a:rPr>
                  <a:t> </a:t>
                </a:r>
                <a:endParaRPr lang="en-US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2637155" algn="ctr"/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𝐴</m:t>
                          </m:r>
                        </m:e>
                      </m:d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2</m:t>
                      </m:r>
                      <m:d>
                        <m:dPr>
                          <m:ctrlP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30</m:t>
                          </m:r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14</m:t>
                          </m:r>
                        </m:e>
                      </m:d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3</m:t>
                      </m:r>
                      <m:d>
                        <m:dPr>
                          <m:ctrlP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6</m:t>
                          </m:r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0</m:t>
                          </m:r>
                        </m:e>
                      </m:d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4</m:t>
                      </m:r>
                      <m:d>
                        <m:dPr>
                          <m:ctrlP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0</m:t>
                          </m:r>
                        </m:e>
                      </m:d>
                    </m:oMath>
                  </m:oMathPara>
                </a14:m>
                <a:endParaRPr lang="en-US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2637155" algn="ctr"/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𝐴</m:t>
                          </m:r>
                        </m:e>
                      </m:d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2</m:t>
                      </m:r>
                      <m:d>
                        <m:dPr>
                          <m:ctrlP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44</m:t>
                          </m:r>
                        </m:e>
                      </m:d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18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8</m:t>
                      </m:r>
                    </m:oMath>
                  </m:oMathPara>
                </a14:m>
                <a:endParaRPr lang="en-US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2637155" algn="ctr"/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𝐴</m:t>
                          </m:r>
                        </m:e>
                      </m:d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=−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88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18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8</m:t>
                      </m:r>
                    </m:oMath>
                  </m:oMathPara>
                </a14:m>
                <a:endParaRPr lang="en-US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2637155" algn="ctr"/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𝐴</m:t>
                          </m:r>
                        </m:e>
                      </m:d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=−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114</m:t>
                      </m:r>
                    </m:oMath>
                  </m:oMathPara>
                </a14:m>
                <a:endParaRPr lang="en-US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2637155" algn="ctr"/>
                    <a:tab pos="5274310" algn="r"/>
                  </a:tabLst>
                </a:pPr>
                <a:r>
                  <a:rPr lang="en-US" sz="1200" dirty="0" err="1">
                    <a:solidFill>
                      <a:srgbClr val="4472C4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adjA</a:t>
                </a:r>
                <a:r>
                  <a:rPr lang="en-US" sz="1200" dirty="0">
                    <a:solidFill>
                      <a:srgbClr val="4472C4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1200" i="1">
                            <a:solidFill>
                              <a:srgbClr val="4472C4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sz="1200" i="1">
                                <a:solidFill>
                                  <a:srgbClr val="4472C4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11</m:t>
                              </m:r>
                            </m:e>
                            <m:e>
                              <m: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21</m:t>
                              </m:r>
                            </m:e>
                            <m:e>
                              <m: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31</m:t>
                              </m:r>
                            </m:e>
                          </m:mr>
                          <m:mr>
                            <m:e>
                              <m: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12</m:t>
                              </m:r>
                            </m:e>
                            <m:e>
                              <m: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22</m:t>
                              </m:r>
                            </m:e>
                            <m:e>
                              <m: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32</m:t>
                              </m:r>
                            </m:e>
                          </m:mr>
                          <m:mr>
                            <m:e>
                              <m: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13</m:t>
                              </m:r>
                            </m:e>
                            <m:e>
                              <m: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23</m:t>
                              </m:r>
                            </m:e>
                            <m:e>
                              <m: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33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2637155" algn="ctr"/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IQ" sz="12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12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11</m:t>
                      </m:r>
                      <m:r>
                        <a:rPr lang="en-US" sz="12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+</m:t>
                          </m:r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7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6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=−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30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14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=−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44</m:t>
                      </m:r>
                    </m:oMath>
                  </m:oMathPara>
                </a14:m>
                <a:endParaRPr lang="en-US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2637155" algn="ctr"/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IQ" sz="12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12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12</m:t>
                      </m:r>
                      <m:r>
                        <a:rPr lang="en-US" sz="12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7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6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6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0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=−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6</m:t>
                      </m:r>
                    </m:oMath>
                  </m:oMathPara>
                </a14:m>
                <a:endParaRPr lang="en-US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2637155" algn="ctr"/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IQ" sz="12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13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5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=−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2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0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=−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2</m:t>
                      </m:r>
                    </m:oMath>
                  </m:oMathPara>
                </a14:m>
                <a:endParaRPr lang="en-US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2637155" algn="ctr"/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IQ" sz="12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21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4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6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=−</m:t>
                      </m:r>
                      <m:d>
                        <m:dPr>
                          <m:ctrlP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18</m:t>
                          </m:r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8</m:t>
                          </m:r>
                        </m:e>
                      </m:d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26</m:t>
                      </m:r>
                    </m:oMath>
                  </m:oMathPara>
                </a14:m>
                <a:endParaRPr lang="en-US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2637155" algn="ctr"/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IQ" sz="12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22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4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6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=−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12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0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=−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12</m:t>
                      </m:r>
                    </m:oMath>
                  </m:oMathPara>
                </a14:m>
                <a:endParaRPr lang="en-US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2637155" algn="ctr"/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IQ" sz="12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23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Cambria Math" panose="02040503050406030204" pitchFamily="18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Cambria Math" panose="02040503050406030204" pitchFamily="18" charset="0"/>
                            </a:rPr>
                            <m:t>5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=−</m:t>
                      </m:r>
                      <m:d>
                        <m:dPr>
                          <m:ctrlP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Cambria Math" panose="02040503050406030204" pitchFamily="18" charset="0"/>
                            </a:rPr>
                            <m:t>4</m:t>
                          </m:r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Cambria Math" panose="02040503050406030204" pitchFamily="18" charset="0"/>
                            </a:rPr>
                            <m:t>0</m:t>
                          </m:r>
                        </m:e>
                      </m:d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=−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4</m:t>
                      </m:r>
                    </m:oMath>
                  </m:oMathPara>
                </a14:m>
                <a:endParaRPr lang="en-US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2637155" algn="ctr"/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IQ" sz="12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31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4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7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21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20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1</m:t>
                      </m:r>
                    </m:oMath>
                  </m:oMathPara>
                </a14:m>
                <a:endParaRPr lang="en-US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2637155" algn="ctr"/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IQ" sz="12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32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5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4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7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=−</m:t>
                      </m:r>
                      <m:d>
                        <m:dPr>
                          <m:ctrlP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14</m:t>
                          </m:r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+</m:t>
                          </m:r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e>
                      </m:d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=−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18</m:t>
                      </m:r>
                    </m:oMath>
                  </m:oMathPara>
                </a14:m>
                <a:endParaRPr lang="en-US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2637155" algn="ctr"/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IQ" sz="12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33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6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5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10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3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13</m:t>
                      </m:r>
                    </m:oMath>
                  </m:oMathPara>
                </a14:m>
                <a:endParaRPr lang="en-US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2637155" algn="ctr"/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𝐴</m:t>
                          </m:r>
                        </m:e>
                        <m:sup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sup>
                      </m:sSup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d>
                            <m:dPr>
                              <m:begChr m:val="|"/>
                              <m:endChr m:val="|"/>
                              <m:ctrlP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𝐴</m:t>
                              </m:r>
                            </m:e>
                          </m:d>
                        </m:den>
                      </m:f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𝑎𝑑𝑗𝐴</m:t>
                      </m:r>
                    </m:oMath>
                  </m:oMathPara>
                </a14:m>
                <a:endParaRPr lang="en-US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مستطيل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072" y="0"/>
                <a:ext cx="5082746" cy="6779676"/>
              </a:xfrm>
              <a:prstGeom prst="rect">
                <a:avLst/>
              </a:prstGeom>
              <a:blipFill>
                <a:blip r:embed="rId2"/>
                <a:stretch>
                  <a:fillRect t="-450" r="-1079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757870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483">
        <p15:prstTrans prst="airplane" invX="1"/>
      </p:transition>
    </mc:Choice>
    <mc:Fallback xmlns="">
      <p:transition spd="slow" advTm="548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مستطيل 3"/>
              <p:cNvSpPr/>
              <p:nvPr/>
            </p:nvSpPr>
            <p:spPr>
              <a:xfrm>
                <a:off x="0" y="0"/>
                <a:ext cx="3672857" cy="71896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2637155" algn="ctr"/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200" i="1" smtClean="0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𝐴</m:t>
                          </m:r>
                        </m:e>
                        <m:sup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sup>
                      </m:sSup>
                      <m:r>
                        <a:rPr lang="en-US" sz="12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114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sz="12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2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∝</m:t>
                                </m:r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11</m:t>
                                </m:r>
                              </m:e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∝</m:t>
                                </m:r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21</m:t>
                                </m:r>
                              </m:e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∝</m:t>
                                </m:r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31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∝</m:t>
                                </m:r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12</m:t>
                                </m:r>
                              </m:e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∝</m:t>
                                </m:r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22</m:t>
                                </m:r>
                              </m:e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∝</m:t>
                                </m:r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32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∝</m:t>
                                </m:r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13</m:t>
                                </m:r>
                              </m:e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∝</m:t>
                                </m:r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23</m:t>
                                </m:r>
                              </m:e>
                              <m:e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∝</m:t>
                                </m:r>
                                <m:r>
                                  <a:rPr lang="en-US" sz="12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33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2637155" algn="ctr"/>
                    <a:tab pos="5274310" algn="r"/>
                  </a:tabLst>
                </a:pPr>
                <a:r>
                  <a:rPr lang="ar-IQ" sz="1100" dirty="0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</a:rPr>
                  <a:t> </a:t>
                </a:r>
                <a:endParaRPr lang="en-US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100" i="1" spc="75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1100" i="1" spc="75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𝐴</m:t>
                          </m:r>
                        </m:e>
                        <m:sup>
                          <m:r>
                            <a:rPr lang="en-US" sz="1100" i="1" spc="75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1100" i="1" spc="75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sup>
                      </m:sSup>
                      <m:r>
                        <a:rPr lang="en-US" sz="1100" i="1" spc="75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1100" i="1" spc="75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1100" i="1" spc="75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r>
                            <a:rPr lang="en-US" sz="1100" i="1" spc="75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1100" i="1" spc="75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114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sz="1100" i="1" spc="75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100" i="1" spc="75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100" i="1" spc="75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100" i="1" spc="75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44</m:t>
                                </m:r>
                              </m:e>
                              <m:e>
                                <m:r>
                                  <a:rPr lang="en-US" sz="1100" i="1" spc="75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25</m:t>
                                </m:r>
                              </m:e>
                              <m:e>
                                <m:r>
                                  <a:rPr lang="en-US" sz="1100" i="1" spc="75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100" i="1" spc="75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100" i="1" spc="75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6</m:t>
                                </m:r>
                              </m:e>
                              <m:e>
                                <m:r>
                                  <a:rPr lang="en-US" sz="1100" i="1" spc="75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100" i="1" spc="75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12</m:t>
                                </m:r>
                              </m:e>
                              <m:e>
                                <m:r>
                                  <a:rPr lang="en-US" sz="1100" i="1" spc="75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100" i="1" spc="75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18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100" i="1" spc="75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100" i="1" spc="75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sz="1100" i="1" spc="75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100" i="1" spc="75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en-US" sz="1100" i="1" spc="75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13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400" spc="75" dirty="0">
                  <a:solidFill>
                    <a:srgbClr val="5A5A5A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𝐴</m:t>
                          </m:r>
                        </m:e>
                        <m:sup>
                          <m: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sup>
                      </m:sSup>
                      <m:r>
                        <a:rPr lang="en-US" sz="14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f>
                                  <m:fPr>
                                    <m:ctrlP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44</m:t>
                                    </m:r>
                                  </m:num>
                                  <m:den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114</m:t>
                                    </m:r>
                                  </m:den>
                                </m:f>
                              </m:e>
                              <m:e>
                                <m:f>
                                  <m:fPr>
                                    <m:ctrlP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  <m:t>−</m:t>
                                    </m:r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  <m:t>26</m:t>
                                    </m:r>
                                  </m:num>
                                  <m:den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  <m:t>114</m:t>
                                    </m:r>
                                  </m:den>
                                </m:f>
                              </m:e>
                              <m:e>
                                <m:f>
                                  <m:fPr>
                                    <m:ctrlP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−</m:t>
                                    </m:r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114</m:t>
                                    </m:r>
                                  </m:den>
                                </m:f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  <m:t>6</m:t>
                                    </m:r>
                                  </m:num>
                                  <m:den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  <m:t>114</m:t>
                                    </m:r>
                                  </m:den>
                                </m:f>
                              </m:e>
                              <m:e>
                                <m:f>
                                  <m:fPr>
                                    <m:ctrlP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12</m:t>
                                    </m:r>
                                  </m:num>
                                  <m:den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114</m:t>
                                    </m:r>
                                  </m:den>
                                </m:f>
                              </m:e>
                              <m:e>
                                <m:f>
                                  <m:fPr>
                                    <m:ctrlP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  <m:t>18</m:t>
                                    </m:r>
                                  </m:num>
                                  <m:den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  <m:t>114</m:t>
                                    </m:r>
                                  </m:den>
                                </m:f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114</m:t>
                                    </m:r>
                                  </m:den>
                                </m:f>
                              </m:e>
                              <m:e>
                                <m:f>
                                  <m:fPr>
                                    <m:ctrlP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4</m:t>
                                    </m:r>
                                  </m:num>
                                  <m:den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114</m:t>
                                    </m:r>
                                  </m:den>
                                </m:f>
                              </m:e>
                              <m:e>
                                <m:f>
                                  <m:fPr>
                                    <m:ctrlP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−</m:t>
                                    </m:r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13</m:t>
                                    </m:r>
                                  </m:num>
                                  <m:den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114</m:t>
                                    </m:r>
                                  </m:den>
                                </m:f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𝐵</m:t>
                          </m:r>
                        </m:e>
                        <m:sup>
                          <m: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sup>
                      </m:sSup>
                      <m:r>
                        <a:rPr lang="en-US" sz="14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d>
                            <m:dPr>
                              <m:begChr m:val="|"/>
                              <m:endChr m:val="|"/>
                              <m:ctrlPr>
                                <a:rPr lang="en-US" sz="1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𝐵</m:t>
                              </m:r>
                            </m:e>
                          </m:d>
                        </m:den>
                      </m:f>
                      <m:r>
                        <a:rPr lang="en-US" sz="14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𝑎𝑑𝑗𝐵</m:t>
                      </m:r>
                    </m:oMath>
                  </m:oMathPara>
                </a14:m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𝐵</m:t>
                          </m:r>
                        </m:e>
                      </m:d>
                      <m:r>
                        <a:rPr lang="en-US" sz="14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14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0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12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4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14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5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11</m:t>
                                </m:r>
                              </m:e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12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4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14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2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11</m:t>
                                </m:r>
                              </m:e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4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𝐵</m:t>
                          </m:r>
                        </m:e>
                      </m:d>
                      <m:r>
                        <a:rPr lang="en-US" sz="14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=−</m:t>
                      </m:r>
                      <m:r>
                        <a:rPr lang="en-US" sz="14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5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132</m:t>
                          </m:r>
                          <m: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30</m:t>
                          </m:r>
                        </m:e>
                      </m:d>
                      <m:r>
                        <a:rPr lang="en-US" sz="14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14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2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44</m:t>
                          </m:r>
                          <m: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0</m:t>
                          </m:r>
                        </m:e>
                      </m:d>
                    </m:oMath>
                  </m:oMathPara>
                </a14:m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𝐵</m:t>
                          </m:r>
                        </m:e>
                      </m:d>
                      <m:r>
                        <a:rPr lang="en-US" sz="14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=−</m:t>
                      </m:r>
                      <m:r>
                        <a:rPr lang="en-US" sz="14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510</m:t>
                      </m:r>
                      <m:r>
                        <a:rPr lang="en-US" sz="14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14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88</m:t>
                      </m:r>
                      <m:r>
                        <a:rPr lang="en-US" sz="14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=−</m:t>
                      </m:r>
                      <m:r>
                        <a:rPr lang="en-US" sz="14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598</m:t>
                      </m:r>
                    </m:oMath>
                  </m:oMathPara>
                </a14:m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400" i="1" dirty="0" err="1">
                    <a:solidFill>
                      <a:srgbClr val="4472C4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adjB</a:t>
                </a:r>
                <a:r>
                  <a:rPr lang="en-US" sz="1400" i="1" dirty="0">
                    <a:solidFill>
                      <a:srgbClr val="4472C4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400" i="1">
                            <a:solidFill>
                              <a:srgbClr val="4472C4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sz="1400" i="1">
                                <a:solidFill>
                                  <a:srgbClr val="4472C4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11</m:t>
                              </m:r>
                            </m:e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21</m:t>
                              </m:r>
                            </m:e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31</m:t>
                              </m:r>
                            </m:e>
                          </m:mr>
                          <m:mr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12</m:t>
                              </m:r>
                            </m:e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22</m:t>
                              </m:r>
                            </m:e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32</m:t>
                              </m:r>
                            </m:e>
                          </m:mr>
                          <m:mr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13</m:t>
                              </m:r>
                            </m:e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23</m:t>
                              </m:r>
                            </m:e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33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IQ" sz="14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14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11</m:t>
                      </m:r>
                      <m:r>
                        <a:rPr lang="en-US" sz="14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  <m: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+</m:t>
                          </m:r>
                          <m: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12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4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=−</m:t>
                      </m:r>
                      <m:r>
                        <a:rPr lang="en-US" sz="14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40</m:t>
                      </m:r>
                    </m:oMath>
                  </m:oMathPara>
                </a14:m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IQ" sz="14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14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12</m:t>
                      </m:r>
                      <m:r>
                        <a:rPr lang="en-US" sz="14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140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400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1400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400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1400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en-US" sz="1400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1400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sz="1400" i="1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11</m:t>
                                    </m:r>
                                  </m:e>
                                  <m:e>
                                    <m:r>
                                      <a:rPr lang="en-US" sz="1400" i="1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10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sz="1400" i="1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3</m:t>
                                    </m:r>
                                  </m:e>
                                  <m:e>
                                    <m:r>
                                      <a:rPr lang="en-US" sz="1400" i="1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12</m:t>
                                    </m:r>
                                  </m:e>
                                </m:mr>
                              </m:m>
                            </m:e>
                          </m:d>
                        </m:sup>
                      </m:sSup>
                      <m:r>
                        <a:rPr lang="en-US" sz="1400" i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=−</m:t>
                      </m:r>
                      <m:d>
                        <m:dPr>
                          <m:ctrlPr>
                            <a:rPr lang="en-US" sz="1400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1400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132</m:t>
                          </m:r>
                          <m:r>
                            <a:rPr lang="en-US" sz="1400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1400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30</m:t>
                          </m:r>
                        </m:e>
                      </m:d>
                      <m:r>
                        <a:rPr lang="en-US" sz="1400" i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=−</m:t>
                      </m:r>
                      <m:r>
                        <a:rPr lang="en-US" sz="1400" i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102</m:t>
                      </m:r>
                    </m:oMath>
                  </m:oMathPara>
                </a14:m>
                <a:endParaRPr lang="en-US" sz="1400" dirty="0" smtClean="0">
                  <a:solidFill>
                    <a:schemeClr val="accent1">
                      <a:lumMod val="7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IQ" sz="160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∝</m:t>
                      </m:r>
                      <m:r>
                        <a:rPr lang="en-US" sz="1600" i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13</m:t>
                      </m:r>
                      <m:r>
                        <a:rPr lang="en-US" sz="1600" i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1600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600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600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1600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1600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1600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600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600" i="1">
                                    <a:solidFill>
                                      <a:schemeClr val="accent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11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chemeClr val="accent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600" i="1">
                                    <a:solidFill>
                                      <a:schemeClr val="accent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chemeClr val="accent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60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60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44</m:t>
                      </m:r>
                      <m:r>
                        <a:rPr lang="en-US" sz="1600" i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160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US" sz="160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60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44</m:t>
                      </m:r>
                    </m:oMath>
                  </m:oMathPara>
                </a14:m>
                <a:endParaRPr lang="en-US" sz="1600" dirty="0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مستطيل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0"/>
                <a:ext cx="3672857" cy="7189661"/>
              </a:xfrm>
              <a:prstGeom prst="rect">
                <a:avLst/>
              </a:prstGeom>
              <a:blipFill>
                <a:blip r:embed="rId2"/>
                <a:stretch>
                  <a:fillRect l="-332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99165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5431">
        <p14:shred/>
      </p:transition>
    </mc:Choice>
    <mc:Fallback xmlns="">
      <p:transition spd="slow" advTm="543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مستطيل 1"/>
              <p:cNvSpPr/>
              <p:nvPr/>
            </p:nvSpPr>
            <p:spPr>
              <a:xfrm>
                <a:off x="0" y="154547"/>
                <a:ext cx="4434625" cy="65646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IQ" sz="16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21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12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6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−</m:t>
                      </m:r>
                      <m:d>
                        <m:dPr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60</m:t>
                          </m:r>
                          <m: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8</m:t>
                          </m:r>
                        </m:e>
                      </m:d>
                      <m:r>
                        <a:rPr lang="en-US" sz="16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68</m:t>
                      </m:r>
                    </m:oMath>
                  </m:oMathPara>
                </a14:m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IQ" sz="1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1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22</m:t>
                      </m:r>
                      <m:r>
                        <a:rPr lang="en-US" sz="1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12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1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0</m:t>
                      </m:r>
                      <m:r>
                        <a:rPr lang="en-US" sz="1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1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6</m:t>
                      </m:r>
                      <m:r>
                        <a:rPr lang="en-US" sz="1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1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6</m:t>
                      </m:r>
                    </m:oMath>
                  </m:oMathPara>
                </a14:m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IQ" sz="1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1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23</m:t>
                      </m:r>
                      <m:r>
                        <a:rPr lang="en-US" sz="1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5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5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4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=−</m:t>
                      </m:r>
                      <m:d>
                        <m:dPr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0</m:t>
                          </m:r>
                          <m: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+</m:t>
                          </m:r>
                          <m: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15</m:t>
                          </m:r>
                        </m:e>
                      </m:d>
                      <m:r>
                        <a:rPr lang="en-US" sz="1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=−</m:t>
                      </m:r>
                      <m:r>
                        <a:rPr lang="en-US" sz="1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15</m:t>
                      </m:r>
                    </m:oMath>
                  </m:oMathPara>
                </a14:m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IQ" sz="1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1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31</m:t>
                      </m:r>
                      <m:r>
                        <a:rPr lang="en-US" sz="1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10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1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1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50</m:t>
                      </m:r>
                      <m:r>
                        <a:rPr lang="en-US" sz="1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1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0</m:t>
                      </m:r>
                      <m:r>
                        <a:rPr lang="en-US" sz="1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1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1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50</m:t>
                      </m:r>
                    </m:oMath>
                  </m:oMathPara>
                </a14:m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IQ" sz="1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1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32</m:t>
                      </m:r>
                      <m:r>
                        <a:rPr lang="en-US" sz="1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5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11</m:t>
                                </m:r>
                              </m:e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10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=−</m:t>
                      </m:r>
                      <m:d>
                        <m:dPr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0</m:t>
                          </m:r>
                          <m: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22</m:t>
                          </m:r>
                        </m:e>
                      </m:d>
                      <m:r>
                        <a:rPr lang="en-US" sz="1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1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22</m:t>
                      </m:r>
                    </m:oMath>
                  </m:oMathPara>
                </a14:m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IQ" sz="1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1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33</m:t>
                      </m:r>
                      <m:r>
                        <a:rPr lang="en-US" sz="1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6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5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11</m:t>
                                </m:r>
                              </m:e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1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0</m:t>
                      </m:r>
                      <m:r>
                        <a:rPr lang="en-US" sz="1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1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55</m:t>
                      </m:r>
                      <m:r>
                        <a:rPr lang="en-US" sz="1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1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55</m:t>
                      </m:r>
                    </m:oMath>
                  </m:oMathPara>
                </a14:m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400" i="1" dirty="0" err="1" smtClean="0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Adj</a:t>
                </a:r>
                <a:r>
                  <a:rPr lang="en-US" sz="1400" i="1" dirty="0" smtClean="0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B</a:t>
                </a:r>
                <a:r>
                  <a:rPr lang="en-US" sz="1400" i="1" dirty="0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4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sz="1400" i="1">
                                <a:solidFill>
                                  <a:srgbClr val="4472C4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40</m:t>
                              </m:r>
                            </m:e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68</m:t>
                              </m:r>
                            </m:e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50</m:t>
                              </m:r>
                            </m:e>
                          </m:mr>
                          <m:mr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102</m:t>
                              </m:r>
                            </m:e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6</m:t>
                              </m:r>
                            </m:e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22</m:t>
                              </m:r>
                            </m:e>
                          </m:mr>
                          <m:mr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44</m:t>
                              </m:r>
                            </m:e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15</m:t>
                              </m:r>
                            </m:e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55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𝐵</m:t>
                          </m:r>
                        </m:e>
                        <m:sup>
                          <m: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sup>
                      </m:sSup>
                      <m:r>
                        <a:rPr lang="en-US" sz="1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d>
                            <m:dPr>
                              <m:begChr m:val="|"/>
                              <m:endChr m:val="|"/>
                              <m:ctrlP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𝐵</m:t>
                              </m:r>
                            </m:e>
                          </m:d>
                        </m:den>
                      </m:f>
                      <m:r>
                        <a:rPr lang="en-US" sz="1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𝑎𝑑𝑗𝐵</m:t>
                      </m:r>
                    </m:oMath>
                  </m:oMathPara>
                </a14:m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𝐵</m:t>
                          </m:r>
                        </m:e>
                        <m:sup>
                          <m: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sup>
                      </m:sSup>
                      <m:r>
                        <a:rPr lang="en-US" sz="1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d>
                            <m:dPr>
                              <m:begChr m:val="|"/>
                              <m:endChr m:val="|"/>
                              <m:ctrlP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598</m:t>
                              </m:r>
                            </m:e>
                          </m:d>
                        </m:den>
                      </m:f>
                      <m:d>
                        <m:dPr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40</m:t>
                                </m:r>
                              </m:e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68</m:t>
                                </m:r>
                              </m:e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50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102</m:t>
                                </m:r>
                              </m:e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6</m:t>
                                </m:r>
                              </m:e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22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44</m:t>
                                </m:r>
                              </m:e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15</m:t>
                                </m:r>
                              </m:e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55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𝐵</m:t>
                          </m:r>
                        </m:e>
                        <m:sup>
                          <m: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sup>
                      </m:sSup>
                      <m:r>
                        <a:rPr lang="en-US" sz="1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d>
                        <m:dPr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f>
                                  <m:fPr>
                                    <m:ctrlP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40</m:t>
                                    </m:r>
                                  </m:num>
                                  <m:den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598</m:t>
                                    </m:r>
                                  </m:den>
                                </m:f>
                              </m:e>
                              <m:e>
                                <m:f>
                                  <m:fPr>
                                    <m:ctrlP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  <m:t>68</m:t>
                                    </m:r>
                                  </m:num>
                                  <m:den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  <m:t>−</m:t>
                                    </m:r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  <m:t>598</m:t>
                                    </m:r>
                                  </m:den>
                                </m:f>
                              </m:e>
                              <m:e>
                                <m:f>
                                  <m:fPr>
                                    <m:ctrlP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50</m:t>
                                    </m:r>
                                  </m:num>
                                  <m:den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598</m:t>
                                    </m:r>
                                  </m:den>
                                </m:f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  <m:t>102</m:t>
                                    </m:r>
                                  </m:num>
                                  <m:den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  <m:t>598</m:t>
                                    </m:r>
                                  </m:den>
                                </m:f>
                              </m:e>
                              <m:e>
                                <m:f>
                                  <m:fPr>
                                    <m:ctrlP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  <m:t>6</m:t>
                                    </m:r>
                                  </m:num>
                                  <m:den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  <m:t>−</m:t>
                                    </m:r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  <m:t>598</m:t>
                                    </m:r>
                                  </m:den>
                                </m:f>
                              </m:e>
                              <m:e>
                                <m:f>
                                  <m:fPr>
                                    <m:ctrlP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  <m:t>22</m:t>
                                    </m:r>
                                  </m:num>
                                  <m:den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  <m:t>−</m:t>
                                    </m:r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  <m:t>598</m:t>
                                    </m:r>
                                  </m:den>
                                </m:f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44</m:t>
                                    </m:r>
                                  </m:num>
                                  <m:den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−</m:t>
                                    </m:r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598</m:t>
                                    </m:r>
                                  </m:den>
                                </m:f>
                              </m:e>
                              <m:e>
                                <m:f>
                                  <m:fPr>
                                    <m:ctrlP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  <m:t>15</m:t>
                                    </m:r>
                                  </m:num>
                                  <m:den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  <m:t>598</m:t>
                                    </m:r>
                                  </m:den>
                                </m:f>
                              </m:e>
                              <m:e>
                                <m:f>
                                  <m:fPr>
                                    <m:ctrlP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55</m:t>
                                    </m:r>
                                  </m:num>
                                  <m:den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−</m:t>
                                    </m:r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598</m:t>
                                    </m:r>
                                  </m:den>
                                </m:f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" name="مستطيل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54547"/>
                <a:ext cx="4434625" cy="6564682"/>
              </a:xfrm>
              <a:prstGeom prst="rect">
                <a:avLst/>
              </a:prstGeom>
              <a:blipFill>
                <a:blip r:embed="rId2"/>
                <a:stretch>
                  <a:fillRect l="-275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62022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4596">
        <p15:prstTrans prst="curtains"/>
      </p:transition>
    </mc:Choice>
    <mc:Fallback xmlns="">
      <p:transition spd="slow" advTm="459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مستطيل 4"/>
              <p:cNvSpPr/>
              <p:nvPr/>
            </p:nvSpPr>
            <p:spPr>
              <a:xfrm>
                <a:off x="304800" y="414481"/>
                <a:ext cx="6096000" cy="361156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b="1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1" i="1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𝑨𝑩</m:t>
                        </m:r>
                      </m:e>
                    </m:d>
                  </m:oMath>
                </a14:m>
                <a:r>
                  <a:rPr lang="ar-IQ" b="1" dirty="0">
                    <a:solidFill>
                      <a:schemeClr val="accent1">
                        <a:lumMod val="75000"/>
                      </a:schemeClr>
                    </a:solidFill>
                    <a:latin typeface="Calibri" panose="020F0502020204030204" pitchFamily="34" charset="0"/>
                    <a:ea typeface="Times New Roman" panose="02020603050405020304" pitchFamily="18" charset="0"/>
                  </a:rPr>
                  <a:t> </a:t>
                </a:r>
                <a:endParaRPr lang="en-US" b="1" dirty="0">
                  <a:solidFill>
                    <a:schemeClr val="accent1">
                      <a:lumMod val="7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b="1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b="1" i="1">
                                    <a:solidFill>
                                      <a:schemeClr val="accent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𝟐</m:t>
                                </m:r>
                              </m:e>
                              <m:e>
                                <m:r>
                                  <a:rPr lang="en-US" b="1" i="1">
                                    <a:solidFill>
                                      <a:schemeClr val="accent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𝟑</m:t>
                                </m:r>
                              </m:e>
                              <m:e>
                                <m:r>
                                  <a:rPr lang="en-US" b="1" i="1">
                                    <a:solidFill>
                                      <a:schemeClr val="accent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𝟒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1" i="1">
                                    <a:solidFill>
                                      <a:schemeClr val="accent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b="1" i="1">
                                    <a:solidFill>
                                      <a:schemeClr val="accent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𝟏</m:t>
                                </m:r>
                              </m:e>
                              <m:e>
                                <m:r>
                                  <a:rPr lang="en-US" b="1" i="1">
                                    <a:solidFill>
                                      <a:schemeClr val="accent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𝟓</m:t>
                                </m:r>
                              </m:e>
                              <m:e>
                                <m:r>
                                  <a:rPr lang="en-US" b="1" i="1">
                                    <a:solidFill>
                                      <a:schemeClr val="accent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𝟕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1" i="1">
                                    <a:solidFill>
                                      <a:schemeClr val="accent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𝟎</m:t>
                                </m:r>
                              </m:e>
                              <m:e>
                                <m:r>
                                  <a:rPr lang="en-US" b="1" i="1">
                                    <a:solidFill>
                                      <a:schemeClr val="accent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𝟐</m:t>
                                </m:r>
                              </m:e>
                              <m:e>
                                <m:r>
                                  <a:rPr lang="en-US" b="1" i="1">
                                    <a:solidFill>
                                      <a:schemeClr val="accent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b="1" i="1">
                                    <a:solidFill>
                                      <a:schemeClr val="accent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𝟔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b="1" i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 ∙ </m:t>
                      </m:r>
                      <m:d>
                        <m:dPr>
                          <m:ctrlPr>
                            <a:rPr lang="en-US" b="1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b="1" i="1">
                                    <a:solidFill>
                                      <a:schemeClr val="accent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𝟎</m:t>
                                </m:r>
                              </m:e>
                              <m:e>
                                <m:r>
                                  <a:rPr lang="en-US" b="1" i="1">
                                    <a:solidFill>
                                      <a:schemeClr val="accent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b="1" i="1">
                                    <a:solidFill>
                                      <a:schemeClr val="accent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𝟓</m:t>
                                </m:r>
                              </m:e>
                              <m:e>
                                <m:r>
                                  <a:rPr lang="en-US" b="1" i="1">
                                    <a:solidFill>
                                      <a:schemeClr val="accent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b="1" i="1">
                                    <a:solidFill>
                                      <a:schemeClr val="accent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𝟐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1" i="1">
                                    <a:solidFill>
                                      <a:schemeClr val="accent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𝟏𝟏</m:t>
                                </m:r>
                              </m:e>
                              <m:e>
                                <m:r>
                                  <a:rPr lang="en-US" b="1" i="1">
                                    <a:solidFill>
                                      <a:schemeClr val="accent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𝟎</m:t>
                                </m:r>
                              </m:e>
                              <m:e>
                                <m:r>
                                  <a:rPr lang="en-US" b="1" i="1">
                                    <a:solidFill>
                                      <a:schemeClr val="accent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𝟏𝟎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1" i="1">
                                    <a:solidFill>
                                      <a:schemeClr val="accent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𝟑</m:t>
                                </m:r>
                              </m:e>
                              <m:e>
                                <m:r>
                                  <a:rPr lang="en-US" b="1" i="1">
                                    <a:solidFill>
                                      <a:schemeClr val="accent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𝟒</m:t>
                                </m:r>
                              </m:e>
                              <m:e>
                                <m:r>
                                  <a:rPr lang="en-US" b="1" i="1">
                                    <a:solidFill>
                                      <a:schemeClr val="accent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𝟏𝟐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b="1" dirty="0">
                  <a:solidFill>
                    <a:schemeClr val="accent1">
                      <a:lumMod val="7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𝑨𝑩</m:t>
                      </m:r>
                      <m:r>
                        <a:rPr lang="en-US" b="1" i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US" b="1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eqArrPr>
                            <m:e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𝟐</m:t>
                              </m:r>
                              <m:d>
                                <m:dPr>
                                  <m:ctrlP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𝟎</m:t>
                                  </m:r>
                                </m:e>
                              </m:d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+</m:t>
                              </m:r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𝟑</m:t>
                              </m:r>
                              <m:d>
                                <m:dPr>
                                  <m:ctrlP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𝟏𝟏</m:t>
                                  </m:r>
                                </m:e>
                              </m:d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+</m:t>
                              </m:r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𝟒</m:t>
                              </m:r>
                              <m:d>
                                <m:dPr>
                                  <m:ctrlP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𝟑</m:t>
                                  </m:r>
                                </m:e>
                              </m:d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  </m:t>
                              </m:r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𝟐</m:t>
                              </m:r>
                              <m:d>
                                <m:dPr>
                                  <m:ctrlP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−</m:t>
                                  </m:r>
                                  <m: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𝟓</m:t>
                                  </m:r>
                                </m:e>
                              </m:d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+</m:t>
                              </m:r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𝟑</m:t>
                              </m:r>
                              <m:d>
                                <m:dPr>
                                  <m:ctrlP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𝟎</m:t>
                                  </m:r>
                                </m:e>
                              </m:d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+</m:t>
                              </m:r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𝟒</m:t>
                              </m:r>
                              <m:d>
                                <m:dPr>
                                  <m:ctrlP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𝟒</m:t>
                                  </m:r>
                                </m:e>
                              </m:d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  </m:t>
                              </m:r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𝟐</m:t>
                              </m:r>
                              <m:d>
                                <m:dPr>
                                  <m:ctrlP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−</m:t>
                                  </m:r>
                                  <m: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𝟐</m:t>
                                  </m:r>
                                </m:e>
                              </m:d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+</m:t>
                              </m:r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𝟑</m:t>
                              </m:r>
                              <m:d>
                                <m:dPr>
                                  <m:ctrlP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𝟏𝟎</m:t>
                                  </m:r>
                                </m:e>
                              </m:d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+</m:t>
                              </m:r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𝟒</m:t>
                              </m:r>
                              <m:d>
                                <m:dPr>
                                  <m:ctrlP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𝟏𝟐</m:t>
                                  </m:r>
                                </m:e>
                              </m:d>
                            </m:e>
                            <m:e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𝟏</m:t>
                              </m:r>
                              <m:d>
                                <m:dPr>
                                  <m:ctrlP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𝟎</m:t>
                                  </m:r>
                                </m:e>
                              </m:d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+</m:t>
                              </m:r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𝟓</m:t>
                              </m:r>
                              <m:d>
                                <m:dPr>
                                  <m:ctrlP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𝟏𝟏</m:t>
                                  </m:r>
                                </m:e>
                              </m:d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+</m:t>
                              </m:r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𝟕</m:t>
                              </m:r>
                              <m:d>
                                <m:dPr>
                                  <m:ctrlP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𝟑</m:t>
                                  </m:r>
                                </m:e>
                              </m:d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𝟏</m:t>
                              </m:r>
                              <m:d>
                                <m:dPr>
                                  <m:ctrlP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−</m:t>
                                  </m:r>
                                  <m: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𝟓</m:t>
                                  </m:r>
                                </m:e>
                              </m:d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+</m:t>
                              </m:r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𝟓</m:t>
                              </m:r>
                              <m:d>
                                <m:dPr>
                                  <m:ctrlP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𝟎</m:t>
                                  </m:r>
                                </m:e>
                              </m:d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+</m:t>
                              </m:r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𝟕</m:t>
                              </m:r>
                              <m:d>
                                <m:dPr>
                                  <m:ctrlP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𝟒</m:t>
                                  </m:r>
                                </m:e>
                              </m:d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𝟏</m:t>
                              </m:r>
                              <m:d>
                                <m:dPr>
                                  <m:ctrlP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−</m:t>
                                  </m:r>
                                  <m: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𝟐</m:t>
                                  </m:r>
                                </m:e>
                              </m:d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+</m:t>
                              </m:r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𝟓</m:t>
                              </m:r>
                              <m:d>
                                <m:dPr>
                                  <m:ctrlP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𝟏𝟎</m:t>
                                  </m:r>
                                </m:e>
                              </m:d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+</m:t>
                              </m:r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𝟕</m:t>
                              </m:r>
                              <m:d>
                                <m:dPr>
                                  <m:ctrlP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𝟏𝟐</m:t>
                                  </m:r>
                                </m:e>
                              </m:d>
                            </m:e>
                            <m:e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𝟎</m:t>
                              </m:r>
                              <m:d>
                                <m:dPr>
                                  <m:ctrlP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𝟎</m:t>
                                  </m:r>
                                </m:e>
                              </m:d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+</m:t>
                              </m:r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𝟐</m:t>
                              </m:r>
                              <m:d>
                                <m:dPr>
                                  <m:ctrlP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𝟏𝟏</m:t>
                                  </m:r>
                                </m:e>
                              </m:d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±</m:t>
                              </m:r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𝟔</m:t>
                              </m:r>
                              <m:d>
                                <m:dPr>
                                  <m:ctrlP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𝟑</m:t>
                                  </m:r>
                                </m:e>
                              </m:d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   </m:t>
                              </m:r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𝟎</m:t>
                              </m:r>
                              <m:d>
                                <m:dPr>
                                  <m:ctrlP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−</m:t>
                                  </m:r>
                                  <m: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𝟓</m:t>
                                  </m:r>
                                </m:e>
                              </m:d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+</m:t>
                              </m:r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𝟐</m:t>
                              </m:r>
                              <m:d>
                                <m:dPr>
                                  <m:ctrlP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𝟎</m:t>
                                  </m:r>
                                </m:e>
                              </m:d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±</m:t>
                              </m:r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𝟔</m:t>
                              </m:r>
                              <m:d>
                                <m:dPr>
                                  <m:ctrlP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𝟒</m:t>
                                  </m:r>
                                </m:e>
                              </m:d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   </m:t>
                              </m:r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𝟎</m:t>
                              </m:r>
                              <m:d>
                                <m:dPr>
                                  <m:ctrlP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−</m:t>
                                  </m:r>
                                  <m: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𝟐</m:t>
                                  </m:r>
                                </m:e>
                              </m:d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+</m:t>
                              </m:r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𝟐</m:t>
                              </m:r>
                              <m:d>
                                <m:dPr>
                                  <m:ctrlP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𝟏𝟎</m:t>
                                  </m:r>
                                </m:e>
                              </m:d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±</m:t>
                              </m:r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𝟔</m:t>
                              </m:r>
                              <m:d>
                                <m:dPr>
                                  <m:ctrlP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𝟏𝟐</m:t>
                                  </m:r>
                                </m:e>
                              </m:d>
                            </m:e>
                          </m:eqArr>
                        </m:e>
                      </m:d>
                    </m:oMath>
                  </m:oMathPara>
                </a14:m>
                <a:endParaRPr lang="en-US" b="1" dirty="0">
                  <a:solidFill>
                    <a:schemeClr val="accent1">
                      <a:lumMod val="7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/>
                <a:r>
                  <a:rPr lang="en-US" b="1" i="1" dirty="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AB=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1" i="1">
                            <a:solidFill>
                              <a:schemeClr val="accent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b="1" i="1">
                                <a:solidFill>
                                  <a:schemeClr val="accent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𝟒𝟓</m:t>
                              </m:r>
                            </m:e>
                            <m:e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𝟔</m:t>
                              </m:r>
                            </m:e>
                            <m:e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𝟕𝟒</m:t>
                              </m:r>
                            </m:e>
                          </m:mr>
                          <m:mr>
                            <m:e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𝟕𝟔</m:t>
                              </m:r>
                            </m:e>
                            <m:e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𝟑𝟑</m:t>
                              </m:r>
                            </m:e>
                            <m:e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𝟏𝟑𝟔</m:t>
                              </m:r>
                            </m:e>
                          </m:mr>
                          <m:mr>
                            <m:e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𝟒</m:t>
                              </m:r>
                            </m:e>
                            <m:e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𝟐𝟒</m:t>
                              </m:r>
                            </m:e>
                            <m:e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𝟓𝟐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ar-IQ" b="1" dirty="0"/>
              </a:p>
            </p:txBody>
          </p:sp>
        </mc:Choice>
        <mc:Fallback xmlns="">
          <p:sp>
            <p:nvSpPr>
              <p:cNvPr id="5" name="مستطيل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414481"/>
                <a:ext cx="6096000" cy="3611566"/>
              </a:xfrm>
              <a:prstGeom prst="rect">
                <a:avLst/>
              </a:prstGeom>
              <a:blipFill>
                <a:blip r:embed="rId2"/>
                <a:stretch>
                  <a:fillRect l="-800" t="-1014" r="-26900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صورة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0321" y="4026047"/>
            <a:ext cx="7340957" cy="24907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41760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832">
        <p:split orient="vert"/>
      </p:transition>
    </mc:Choice>
    <mc:Fallback xmlns="">
      <p:transition spd="slow" advTm="5832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مستطيل 3"/>
              <p:cNvSpPr/>
              <p:nvPr/>
            </p:nvSpPr>
            <p:spPr>
              <a:xfrm>
                <a:off x="5443470" y="308193"/>
                <a:ext cx="6585398" cy="27786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ar-IQ" dirty="0">
                    <a:solidFill>
                      <a:srgbClr val="FF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</a:rPr>
                  <a:t>حل المعادلات  باستخدام معكوس </a:t>
                </a:r>
                <a:r>
                  <a:rPr lang="ar-IQ" dirty="0" err="1">
                    <a:solidFill>
                      <a:srgbClr val="FF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</a:rPr>
                  <a:t>الصفوفه</a:t>
                </a:r>
                <a:r>
                  <a:rPr lang="ar-IQ" dirty="0">
                    <a:solidFill>
                      <a:srgbClr val="FF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</a:rPr>
                  <a:t> . </a:t>
                </a:r>
                <a:endParaRPr lang="en-US" sz="105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ar-IQ" dirty="0" err="1">
                    <a:solidFill>
                      <a:srgbClr val="FF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</a:rPr>
                  <a:t>الحاله</a:t>
                </a:r>
                <a:r>
                  <a:rPr lang="ar-IQ" dirty="0">
                    <a:solidFill>
                      <a:srgbClr val="FF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</a:rPr>
                  <a:t> الاولى عندما تكون عدد المعادلات يساوي  عدد (المتغيرات) المجاهيل نستخدم القانون التالي </a:t>
                </a:r>
                <a:endParaRPr lang="en-US" sz="105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IQ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r>
                        <a:rPr lang="en-US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𝐴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𝐵</m:t>
                      </m:r>
                    </m:oMath>
                  </m:oMathPara>
                </a14:m>
                <a:endParaRPr lang="en-US" sz="105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ar-IQ" dirty="0">
                    <a:solidFill>
                      <a:srgbClr val="FF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</a:rPr>
                  <a:t>حيث ان </a:t>
                </a:r>
                <a:r>
                  <a:rPr lang="en-US" i="1" dirty="0">
                    <a:solidFill>
                      <a:srgbClr val="FF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X</a:t>
                </a:r>
                <a:r>
                  <a:rPr lang="ar-IQ" dirty="0">
                    <a:solidFill>
                      <a:srgbClr val="FF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</a:rPr>
                  <a:t> تمثل متجه عمودي (متجه المتغيرات او (المجاهيل) اي </a:t>
                </a:r>
                <a:endParaRPr lang="en-US" sz="1050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dirty="0">
                    <a:solidFill>
                      <a:srgbClr val="FF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A</a:t>
                </a:r>
                <a:r>
                  <a:rPr lang="ar-IQ" dirty="0">
                    <a:solidFill>
                      <a:srgbClr val="FF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</a:rPr>
                  <a:t>: تمثل مصفوفه المعادلات </a:t>
                </a:r>
                <a:endParaRPr lang="en-US" sz="1050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i="1" dirty="0">
                    <a:solidFill>
                      <a:srgbClr val="FF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B</a:t>
                </a:r>
                <a:r>
                  <a:rPr lang="ar-IQ" dirty="0">
                    <a:solidFill>
                      <a:srgbClr val="FF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</a:rPr>
                  <a:t>: تمثل متجه القيم </a:t>
                </a:r>
                <a:r>
                  <a:rPr lang="ar-IQ" dirty="0" err="1">
                    <a:solidFill>
                      <a:srgbClr val="FF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</a:rPr>
                  <a:t>المطلقه</a:t>
                </a:r>
                <a:r>
                  <a:rPr lang="ar-IQ" dirty="0">
                    <a:solidFill>
                      <a:srgbClr val="FF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</a:rPr>
                  <a:t> (الثوابت</a:t>
                </a:r>
                <a:r>
                  <a:rPr lang="ar-IQ" dirty="0" smtClean="0">
                    <a:solidFill>
                      <a:srgbClr val="FF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</a:rPr>
                  <a:t>)</a:t>
                </a:r>
                <a:r>
                  <a:rPr lang="en-US" sz="1050" dirty="0" smtClean="0"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ar-IQ" sz="2400" dirty="0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</a:rPr>
                  <a:t> </a:t>
                </a:r>
                <a:endParaRPr lang="en-US" sz="105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مستطيل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3470" y="308193"/>
                <a:ext cx="6585398" cy="2778646"/>
              </a:xfrm>
              <a:prstGeom prst="rect">
                <a:avLst/>
              </a:prstGeom>
              <a:blipFill>
                <a:blip r:embed="rId2"/>
                <a:stretch>
                  <a:fillRect t="-1538" r="-833" b="-2857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0797" y="3086839"/>
            <a:ext cx="3861986" cy="3708512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42424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6424">
        <p14:vortex/>
      </p:transition>
    </mc:Choice>
    <mc:Fallback xmlns="">
      <p:transition spd="slow" advTm="642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مستطيل 3"/>
              <p:cNvSpPr/>
              <p:nvPr/>
            </p:nvSpPr>
            <p:spPr>
              <a:xfrm>
                <a:off x="304801" y="95828"/>
                <a:ext cx="6096000" cy="676217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i="1" dirty="0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 </a:t>
                </a:r>
                <a:r>
                  <a:rPr lang="en-US" i="1" dirty="0" err="1"/>
                  <a:t>EX:solve</a:t>
                </a:r>
                <a:r>
                  <a:rPr lang="en-US" i="1" dirty="0"/>
                  <a:t> the following System of equations</a:t>
                </a:r>
                <a:endParaRPr lang="en-US" dirty="0"/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:endParaRPr lang="en-US" sz="105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i="1" dirty="0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1)2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𝑋</m:t>
                        </m:r>
                      </m:e>
                      <m:sub>
                        <m:r>
                          <a:rPr lang="en-US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solidFill>
                          <a:srgbClr val="4472C4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+</m:t>
                    </m:r>
                    <m:r>
                      <a:rPr lang="en-US" i="1">
                        <a:solidFill>
                          <a:srgbClr val="4472C4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3</m:t>
                    </m:r>
                    <m:sSub>
                      <m:sSubPr>
                        <m:ctrlPr>
                          <a:rPr lang="en-US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𝑋</m:t>
                        </m:r>
                      </m:e>
                      <m:sub>
                        <m:r>
                          <a:rPr lang="en-US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solidFill>
                          <a:srgbClr val="4472C4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+</m:t>
                    </m:r>
                    <m:sSub>
                      <m:sSubPr>
                        <m:ctrlPr>
                          <a:rPr lang="en-US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𝑋</m:t>
                        </m:r>
                      </m:e>
                      <m:sub>
                        <m:r>
                          <a:rPr lang="en-US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3</m:t>
                        </m:r>
                      </m:sub>
                    </m:sSub>
                    <m:r>
                      <a:rPr lang="en-US" i="1">
                        <a:solidFill>
                          <a:srgbClr val="4472C4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i="1">
                        <a:solidFill>
                          <a:srgbClr val="4472C4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9</m:t>
                    </m:r>
                  </m:oMath>
                </a14:m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400" i="1" dirty="0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2)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sz="14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𝑋</m:t>
                        </m:r>
                      </m:e>
                      <m:sub>
                        <m:r>
                          <a:rPr lang="en-US" sz="14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1</m:t>
                        </m:r>
                      </m:sub>
                    </m:sSub>
                    <m:r>
                      <a:rPr lang="en-US" sz="1400" i="1">
                        <a:solidFill>
                          <a:srgbClr val="4472C4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+</m:t>
                    </m:r>
                    <m:r>
                      <a:rPr lang="en-US" sz="1400" i="1">
                        <a:solidFill>
                          <a:srgbClr val="4472C4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2</m:t>
                    </m:r>
                    <m:sSub>
                      <m:sSubPr>
                        <m:ctrlPr>
                          <a:rPr lang="en-US" sz="14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sz="14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𝑋</m:t>
                        </m:r>
                      </m:e>
                      <m:sub>
                        <m:r>
                          <a:rPr lang="en-US" sz="14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2</m:t>
                        </m:r>
                      </m:sub>
                    </m:sSub>
                    <m:r>
                      <a:rPr lang="en-US" sz="1400" i="1">
                        <a:solidFill>
                          <a:srgbClr val="4472C4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+</m:t>
                    </m:r>
                    <m:r>
                      <a:rPr lang="en-US" sz="1400" i="1">
                        <a:solidFill>
                          <a:srgbClr val="4472C4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3</m:t>
                    </m:r>
                    <m:sSub>
                      <m:sSubPr>
                        <m:ctrlPr>
                          <a:rPr lang="en-US" sz="14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sz="14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𝑋</m:t>
                        </m:r>
                      </m:e>
                      <m:sub>
                        <m:r>
                          <a:rPr lang="en-US" sz="14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3</m:t>
                        </m:r>
                      </m:sub>
                    </m:sSub>
                    <m:r>
                      <a:rPr lang="en-US" sz="1400" i="1">
                        <a:solidFill>
                          <a:srgbClr val="4472C4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sz="1400" i="1">
                        <a:solidFill>
                          <a:srgbClr val="4472C4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6</m:t>
                    </m:r>
                  </m:oMath>
                </a14:m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400" i="1" dirty="0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3)</a:t>
                </a:r>
                <a:r>
                  <a:rPr lang="en-US" sz="1400" dirty="0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3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sz="14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𝑋</m:t>
                        </m:r>
                      </m:e>
                      <m:sub>
                        <m:r>
                          <a:rPr lang="en-US" sz="14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1</m:t>
                        </m:r>
                      </m:sub>
                    </m:sSub>
                    <m:r>
                      <a:rPr lang="en-US" sz="1400" i="1">
                        <a:solidFill>
                          <a:srgbClr val="4472C4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+</m:t>
                    </m:r>
                    <m:sSub>
                      <m:sSubPr>
                        <m:ctrlPr>
                          <a:rPr lang="en-US" sz="14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sz="14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𝑋</m:t>
                        </m:r>
                      </m:e>
                      <m:sub>
                        <m:r>
                          <a:rPr lang="en-US" sz="14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2</m:t>
                        </m:r>
                      </m:sub>
                    </m:sSub>
                    <m:r>
                      <a:rPr lang="en-US" sz="1400" i="1">
                        <a:solidFill>
                          <a:srgbClr val="4472C4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+</m:t>
                    </m:r>
                    <m:r>
                      <a:rPr lang="en-US" sz="1400" i="1">
                        <a:solidFill>
                          <a:srgbClr val="4472C4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2</m:t>
                    </m:r>
                    <m:sSub>
                      <m:sSubPr>
                        <m:ctrlPr>
                          <a:rPr lang="en-US" sz="14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sz="14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𝑋</m:t>
                        </m:r>
                      </m:e>
                      <m:sub>
                        <m:r>
                          <a:rPr lang="en-US" sz="14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3</m:t>
                        </m:r>
                      </m:sub>
                    </m:sSub>
                    <m:r>
                      <a:rPr lang="en-US" sz="1400" i="1">
                        <a:solidFill>
                          <a:srgbClr val="4472C4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sz="1400" i="1">
                        <a:solidFill>
                          <a:srgbClr val="4472C4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8</m:t>
                    </m:r>
                  </m:oMath>
                </a14:m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ar-IQ" sz="1400" dirty="0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</a:rPr>
                  <a:t> </a:t>
                </a:r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ar-IQ" sz="1400" dirty="0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</a:rPr>
                  <a:t>عدد المجاهيل = عدد المعادلات </a:t>
                </a:r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ar-IQ" sz="1400" dirty="0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</a:rPr>
                  <a:t>نستخدم القانون التالي </a:t>
                </a:r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IQ" sz="1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r>
                        <a:rPr lang="en-US" sz="14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𝐴</m:t>
                          </m:r>
                        </m:e>
                        <m:sup>
                          <m: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sup>
                      </m:sSup>
                      <m:r>
                        <a:rPr lang="en-US" sz="14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𝐵</m:t>
                      </m:r>
                    </m:oMath>
                  </m:oMathPara>
                </a14:m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ar-IQ" sz="1400" i="1" dirty="0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</a:rPr>
                  <a:t> </a:t>
                </a:r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400" dirty="0">
                    <a:solidFill>
                      <a:srgbClr val="4472C4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EX: solve the following Liner of </a:t>
                </a:r>
                <a:r>
                  <a:rPr lang="en-US" sz="1400" dirty="0" err="1">
                    <a:solidFill>
                      <a:srgbClr val="4472C4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eqaautions</a:t>
                </a:r>
                <a:r>
                  <a:rPr lang="en-US" sz="1400" dirty="0">
                    <a:solidFill>
                      <a:srgbClr val="4472C4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:</a:t>
                </a:r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400" dirty="0">
                    <a:solidFill>
                      <a:srgbClr val="4472C4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x-2y+3Z=4</a:t>
                </a:r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400" dirty="0">
                    <a:solidFill>
                      <a:srgbClr val="4472C4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4y-5Z-3=0</a:t>
                </a:r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400" dirty="0">
                    <a:solidFill>
                      <a:srgbClr val="4472C4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3X-3Y+2Z=-1</a:t>
                </a:r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ar-IQ" sz="1400" i="1" dirty="0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</a:rPr>
                  <a:t>2-نرتب المعادلات </a:t>
                </a:r>
                <a:r>
                  <a:rPr lang="ar-IQ" sz="1400" i="1" dirty="0" err="1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</a:rPr>
                  <a:t>كمايلي</a:t>
                </a:r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400" dirty="0">
                    <a:solidFill>
                      <a:srgbClr val="4472C4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X-2Y+3Z=4</a:t>
                </a:r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400" dirty="0">
                    <a:solidFill>
                      <a:srgbClr val="4472C4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4Y-5Z=3</a:t>
                </a:r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400" dirty="0">
                    <a:solidFill>
                      <a:srgbClr val="4472C4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3X-3Y+2Z=-1</a:t>
                </a:r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r>
                  <a:rPr lang="en-US" sz="1400" dirty="0">
                    <a:solidFill>
                      <a:srgbClr val="4472C4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X=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sz="1400" i="1">
                            <a:solidFill>
                              <a:srgbClr val="4472C4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mPr>
                      <m:mr>
                        <m:e>
                          <m: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𝑋</m:t>
                          </m:r>
                        </m:e>
                      </m:mr>
                      <m:mr>
                        <m:e>
                          <m: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𝑌</m:t>
                          </m:r>
                        </m:e>
                      </m:mr>
                      <m:mr>
                        <m:e>
                          <m: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𝑍</m:t>
                          </m:r>
                        </m:e>
                      </m:mr>
                    </m:m>
                  </m:oMath>
                </a14:m>
                <a:endParaRPr lang="ar-IQ" sz="1400" dirty="0"/>
              </a:p>
            </p:txBody>
          </p:sp>
        </mc:Choice>
        <mc:Fallback xmlns="">
          <p:sp>
            <p:nvSpPr>
              <p:cNvPr id="4" name="مستطيل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1" y="95828"/>
                <a:ext cx="6096000" cy="6762172"/>
              </a:xfrm>
              <a:prstGeom prst="rect">
                <a:avLst/>
              </a:prstGeom>
              <a:blipFill>
                <a:blip r:embed="rId2"/>
                <a:stretch>
                  <a:fillRect l="-700" t="-451" r="-400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24011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5295">
        <p14:shred/>
      </p:transition>
    </mc:Choice>
    <mc:Fallback xmlns="">
      <p:transition spd="slow" advTm="529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ستطيل 10"/>
          <p:cNvSpPr/>
          <p:nvPr/>
        </p:nvSpPr>
        <p:spPr>
          <a:xfrm>
            <a:off x="5245100" y="672640"/>
            <a:ext cx="6096000" cy="10931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رتبة المصفوفة </a:t>
            </a:r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Order of matrix</a:t>
            </a:r>
            <a:endParaRPr lang="en-US" sz="1050" dirty="0" smtClean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ar-IQ" dirty="0">
                <a:solidFill>
                  <a:srgbClr val="FF0000"/>
                </a:solidFill>
                <a:ea typeface="Times New Roman" panose="02020603050405020304" pitchFamily="18" charset="0"/>
              </a:rPr>
              <a:t>لتكن </a:t>
            </a:r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A</a:t>
            </a:r>
            <a:r>
              <a:rPr lang="ar-IQ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مصفوفة تحتوي على </a:t>
            </a:r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M</a:t>
            </a:r>
            <a:r>
              <a:rPr lang="ar-IQ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من الصفوف </a:t>
            </a:r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ng</a:t>
            </a:r>
            <a:r>
              <a:rPr lang="ar-IQ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من الاعمدة فان رتبة المصفوفة تكون </a:t>
            </a:r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m*n</a:t>
            </a:r>
            <a:endParaRPr lang="ar-IQ" dirty="0">
              <a:solidFill>
                <a:srgbClr val="FF0000"/>
              </a:solidFill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1625600" y="3597243"/>
            <a:ext cx="30008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010150" algn="l"/>
                <a:tab pos="68580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010150" algn="l"/>
                <a:tab pos="68580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010150" algn="l"/>
                <a:tab pos="68580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010150" algn="l"/>
                <a:tab pos="68580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010150" algn="l"/>
                <a:tab pos="68580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010150" algn="l"/>
                <a:tab pos="68580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010150" algn="l"/>
                <a:tab pos="68580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010150" algn="l"/>
                <a:tab pos="68580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010150" algn="l"/>
                <a:tab pos="68580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10150" algn="l"/>
                <a:tab pos="6858000" algn="r"/>
              </a:tabLst>
            </a:pPr>
            <a:r>
              <a:rPr kumimoji="0" lang="en-US" altLang="ar-IQ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</a:t>
            </a:r>
            <a:endParaRPr kumimoji="0" lang="en-US" altLang="ar-IQ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317500" y="1765760"/>
            <a:ext cx="6096000" cy="8576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en-US" sz="105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  <a:tabLst>
                <a:tab pos="5010150" algn="l"/>
                <a:tab pos="6858000" algn="r"/>
              </a:tabLst>
            </a:pPr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EX: Determine the order of the following matrix ?</a:t>
            </a:r>
            <a:endParaRPr lang="en-US" sz="1050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4" name="Rectangle 21"/>
          <p:cNvSpPr>
            <a:spLocks noChangeArrowheads="1"/>
          </p:cNvSpPr>
          <p:nvPr/>
        </p:nvSpPr>
        <p:spPr bwMode="auto">
          <a:xfrm>
            <a:off x="-203200" y="285888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ar-IQ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225" y="2921218"/>
            <a:ext cx="5588549" cy="3406666"/>
          </a:xfrm>
          <a:prstGeom prst="rect">
            <a:avLst/>
          </a:prstGeom>
        </p:spPr>
      </p:pic>
      <p:sp>
        <p:nvSpPr>
          <p:cNvPr id="2" name="مستطيل 1"/>
          <p:cNvSpPr/>
          <p:nvPr/>
        </p:nvSpPr>
        <p:spPr>
          <a:xfrm>
            <a:off x="352815" y="6015186"/>
            <a:ext cx="2845651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  <a:tabLst>
                <a:tab pos="5010150" algn="l"/>
                <a:tab pos="6858000" algn="r"/>
              </a:tabLst>
            </a:pP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Y=  10    12   14    16    18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8915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6084">
        <p:checker/>
      </p:transition>
    </mc:Choice>
    <mc:Fallback xmlns="">
      <p:transition spd="slow" advTm="6084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مستطيل 3"/>
              <p:cNvSpPr/>
              <p:nvPr/>
            </p:nvSpPr>
            <p:spPr>
              <a:xfrm>
                <a:off x="317679" y="138494"/>
                <a:ext cx="4009622" cy="70634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:endParaRPr lang="en-US" sz="9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:r>
                  <a:rPr lang="en-US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B=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r>
                            <a:rPr lang="en-US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e>
                      </m:mr>
                      <m:mr>
                        <m:e>
                          <m:r>
                            <a:rPr lang="en-US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mr>
                      <m:mr>
                        <m:e>
                          <m:r>
                            <a:rPr lang="en-US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mr>
                    </m:m>
                  </m:oMath>
                </a14:m>
                <a:endParaRPr lang="en-US" dirty="0"/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:r>
                  <a:rPr lang="ar-IQ" i="1" dirty="0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</a:rPr>
                  <a:t> </a:t>
                </a:r>
                <a:endParaRPr lang="en-US" sz="9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:r>
                  <a:rPr lang="en-US" dirty="0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A=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solidFill>
                                  <a:srgbClr val="4472C4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lang="en-US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5</m:t>
                              </m:r>
                            </m:e>
                          </m:mr>
                          <m:mr>
                            <m:e>
                              <m:r>
                                <a:rPr lang="en-US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9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𝐴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sup>
                      </m:sSup>
                      <m:r>
                        <a:rPr lang="en-US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d>
                            <m:dPr>
                              <m:begChr m:val="|"/>
                              <m:endChr m:val="|"/>
                              <m:ctrlPr>
                                <a:rPr lang="en-US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𝐴</m:t>
                              </m:r>
                            </m:e>
                          </m:d>
                        </m:den>
                      </m:f>
                      <m:r>
                        <a:rPr lang="en-US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𝑎𝑑𝑗𝐴</m:t>
                      </m:r>
                    </m:oMath>
                  </m:oMathPara>
                </a14:m>
                <a:endParaRPr lang="en-US" sz="9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𝐴</m:t>
                          </m:r>
                        </m:e>
                      </m:d>
                      <m:r>
                        <a:rPr lang="en-US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5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9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𝐴</m:t>
                          </m:r>
                        </m:e>
                      </m:d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1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5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2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5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3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4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9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𝐴</m:t>
                          </m:r>
                        </m:e>
                      </m:d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d>
                        <m:dPr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8</m:t>
                          </m:r>
                          <m: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15</m:t>
                          </m:r>
                        </m:e>
                      </m:d>
                      <m:r>
                        <a:rPr lang="en-US" sz="16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2</m:t>
                      </m:r>
                      <m:d>
                        <m:dPr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0</m:t>
                          </m:r>
                          <m: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+</m:t>
                          </m:r>
                          <m: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15</m:t>
                          </m:r>
                        </m:e>
                      </m:d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3</m:t>
                      </m:r>
                      <m:d>
                        <m:dPr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0</m:t>
                          </m:r>
                          <m: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12</m:t>
                          </m:r>
                        </m:e>
                      </m:d>
                    </m:oMath>
                  </m:oMathPara>
                </a14:m>
                <a:endParaRPr lang="en-US" sz="9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𝐴</m:t>
                          </m:r>
                        </m:e>
                      </m:d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=−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7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30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36</m:t>
                      </m:r>
                    </m:oMath>
                  </m:oMathPara>
                </a14:m>
                <a:endParaRPr lang="en-US" sz="9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𝐴</m:t>
                          </m:r>
                        </m:e>
                      </m:d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30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43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=−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13</m:t>
                      </m:r>
                    </m:oMath>
                  </m:oMathPara>
                </a14:m>
                <a:endParaRPr lang="en-US" sz="9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:r>
                  <a:rPr lang="en-US" sz="1600" dirty="0" err="1">
                    <a:solidFill>
                      <a:srgbClr val="4472C4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adjA</a:t>
                </a:r>
                <a:r>
                  <a:rPr lang="en-US" sz="1600" dirty="0">
                    <a:solidFill>
                      <a:srgbClr val="4472C4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1600" i="1">
                            <a:solidFill>
                              <a:srgbClr val="4472C4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sz="1600" i="1">
                                <a:solidFill>
                                  <a:srgbClr val="4472C4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11</m:t>
                              </m:r>
                            </m:e>
                            <m:e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21</m:t>
                              </m:r>
                            </m:e>
                            <m:e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31</m:t>
                              </m:r>
                            </m:e>
                          </m:mr>
                          <m:mr>
                            <m:e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12</m:t>
                              </m:r>
                            </m:e>
                            <m:e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22</m:t>
                              </m:r>
                            </m:e>
                            <m:e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32</m:t>
                              </m:r>
                            </m:e>
                          </m:mr>
                          <m:mr>
                            <m:e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13</m:t>
                              </m:r>
                            </m:e>
                            <m:e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23</m:t>
                              </m:r>
                            </m:e>
                            <m:e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33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9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:r>
                  <a:rPr lang="ar-IQ" sz="1600" dirty="0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</a:rPr>
                  <a:t> </a:t>
                </a:r>
                <a:endParaRPr lang="en-US" sz="9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مستطيل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679" y="138494"/>
                <a:ext cx="4009622" cy="7063472"/>
              </a:xfrm>
              <a:prstGeom prst="rect">
                <a:avLst/>
              </a:prstGeom>
              <a:blipFill>
                <a:blip r:embed="rId2"/>
                <a:stretch>
                  <a:fillRect l="-1216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6052146"/>
      </p:ext>
    </p:extLst>
  </p:cSld>
  <p:clrMapOvr>
    <a:masterClrMapping/>
  </p:clrMapOvr>
  <p:transition spd="med" advTm="4757">
    <p:pull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مستطيل 3"/>
              <p:cNvSpPr/>
              <p:nvPr/>
            </p:nvSpPr>
            <p:spPr>
              <a:xfrm>
                <a:off x="167426" y="128789"/>
                <a:ext cx="5001296" cy="66995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ar-IQ" sz="100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∝</m:t>
                      </m:r>
                      <m:r>
                        <a:rPr lang="en-US" sz="10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11</m:t>
                      </m:r>
                      <m:r>
                        <a:rPr lang="en-US" sz="10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1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1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1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8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15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7</m:t>
                      </m:r>
                      <m:r>
                        <m:rPr>
                          <m:nor/>
                        </m:rPr>
                        <a:rPr lang="ar-IQ" sz="10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m:t> </m:t>
                      </m:r>
                    </m:oMath>
                  </m:oMathPara>
                </a14:m>
                <a:endParaRPr lang="en-US" sz="1000" dirty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ar-IQ" sz="10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12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1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1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1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5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0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15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=−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15</m:t>
                      </m:r>
                    </m:oMath>
                  </m:oMathPara>
                </a14:m>
                <a:endParaRPr lang="en-US" sz="1000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ar-IQ" sz="10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10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13</m:t>
                      </m:r>
                      <m:r>
                        <a:rPr lang="en-US" sz="10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1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1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1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4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=−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12</m:t>
                      </m:r>
                    </m:oMath>
                  </m:oMathPara>
                </a14:m>
                <a:endParaRPr lang="en-US" sz="1000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ar-IQ" sz="10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21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1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1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1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=−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4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9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=−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5</m:t>
                      </m:r>
                    </m:oMath>
                  </m:oMathPara>
                </a14:m>
                <a:endParaRPr lang="en-US" sz="1000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ar-IQ" sz="10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22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1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1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1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2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9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=−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7</m:t>
                      </m:r>
                    </m:oMath>
                  </m:oMathPara>
                </a14:m>
                <a:endParaRPr lang="en-US" sz="1000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ar-IQ" sz="10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23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1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1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5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1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=−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3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6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=−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3</m:t>
                      </m:r>
                    </m:oMath>
                  </m:oMathPara>
                </a14:m>
                <a:endParaRPr lang="en-US" sz="1000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ar-IQ" sz="10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31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1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1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1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5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2</m:t>
                      </m:r>
                    </m:oMath>
                  </m:oMathPara>
                </a14:m>
                <a:endParaRPr lang="en-US" sz="1000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ar-IQ" sz="10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32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1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1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5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1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5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=−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5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0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5</m:t>
                      </m:r>
                    </m:oMath>
                  </m:oMathPara>
                </a14:m>
                <a:endParaRPr lang="en-US" sz="1000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ar-IQ" sz="10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33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1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1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6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1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4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4</m:t>
                      </m:r>
                    </m:oMath>
                  </m:oMathPara>
                </a14:m>
                <a:endParaRPr lang="en-US" sz="1000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:r>
                  <a:rPr lang="en-US" sz="1000" dirty="0" err="1">
                    <a:solidFill>
                      <a:srgbClr val="FF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adjA</a:t>
                </a:r>
                <a:r>
                  <a:rPr lang="en-US" sz="1000" dirty="0">
                    <a:solidFill>
                      <a:srgbClr val="FF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1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sz="1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7</m:t>
                              </m:r>
                            </m:e>
                            <m:e>
                              <m: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15</m:t>
                              </m:r>
                            </m:e>
                            <m:e>
                              <m: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7</m:t>
                              </m:r>
                            </m:e>
                            <m:e>
                              <m: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5</m:t>
                              </m:r>
                            </m:e>
                          </m:mr>
                          <m:mr>
                            <m:e>
                              <m: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12</m:t>
                              </m:r>
                            </m:e>
                            <m:e>
                              <m: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4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1000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 xmlns:m="http://schemas.openxmlformats.org/officeDocument/2006/math">
                    <m:r>
                      <a:rPr lang="ar-IQ" sz="100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×</m:t>
                    </m:r>
                    <m:r>
                      <a:rPr lang="en-US" sz="100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=</m:t>
                    </m:r>
                    <m:sSup>
                      <m:sSupPr>
                        <m:ctrlPr>
                          <a:rPr lang="en-US" sz="1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1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𝐴</m:t>
                        </m:r>
                      </m:e>
                      <m:sup>
                        <m:r>
                          <a:rPr lang="en-US" sz="1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en-US" sz="1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ar-IQ" sz="1000" dirty="0" smtClean="0">
                    <a:solidFill>
                      <a:srgbClr val="FF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</a:rPr>
                  <a:t>)</a:t>
                </a:r>
                <a:endParaRPr lang="en-US" sz="1000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m>
                        <m:mPr>
                          <m:mcs>
                            <m:mc>
                              <m:mcPr>
                                <m:count m:val="1"/>
                                <m:mcJc m:val="center"/>
                              </m:mcPr>
                            </m:mc>
                          </m:mcs>
                          <m:ctrlPr>
                            <a:rPr lang="en-US" sz="1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mPr>
                        <m:m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𝑥</m:t>
                            </m:r>
                          </m:e>
                        </m:mr>
                        <m:m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𝑦</m:t>
                            </m:r>
                          </m:e>
                        </m:mr>
                        <m:m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𝑧</m:t>
                            </m:r>
                          </m:e>
                        </m:mr>
                      </m:m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1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1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r>
                            <a:rPr lang="en-US" sz="1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1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13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sz="1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7</m:t>
                                </m:r>
                              </m:e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15</m:t>
                                </m:r>
                              </m:e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7</m:t>
                                </m:r>
                              </m:e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⋮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5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12</m:t>
                                </m:r>
                              </m:e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4</m:t>
                                </m:r>
                              </m:e>
                            </m:mr>
                          </m:m>
                        </m:e>
                      </m:d>
                      <m:m>
                        <m:mPr>
                          <m:mcs>
                            <m:mc>
                              <m:mcPr>
                                <m:count m:val="1"/>
                                <m:mcJc m:val="center"/>
                              </m:mcPr>
                            </m:mc>
                          </m:mcs>
                          <m:ctrlPr>
                            <a:rPr lang="en-US" sz="1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mPr>
                        <m:m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4</m:t>
                            </m:r>
                          </m:e>
                        </m:mr>
                        <m:m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3</m:t>
                            </m:r>
                          </m:e>
                        </m:mr>
                        <m:m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−</m:t>
                            </m:r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1</m:t>
                            </m:r>
                          </m:e>
                        </m:mr>
                      </m:m>
                    </m:oMath>
                  </m:oMathPara>
                </a14:m>
                <a:endParaRPr lang="en-US" sz="1000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:r>
                  <a:rPr lang="en-US" sz="1000" dirty="0">
                    <a:solidFill>
                      <a:srgbClr val="FF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 </a:t>
                </a:r>
                <a:endParaRPr lang="en-US" sz="1000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m>
                        <m:mPr>
                          <m:mcs>
                            <m:mc>
                              <m:mcPr>
                                <m:count m:val="1"/>
                                <m:mcJc m:val="center"/>
                              </m:mcPr>
                            </m:mc>
                          </m:mcs>
                          <m:ctrlPr>
                            <a:rPr lang="en-US" sz="1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mPr>
                        <m:m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𝑥</m:t>
                            </m:r>
                          </m:e>
                        </m:mr>
                        <m:m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𝑦</m:t>
                            </m:r>
                          </m:e>
                        </m:mr>
                        <m:m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𝑧</m:t>
                            </m:r>
                          </m:e>
                        </m:mr>
                      </m:m>
                      <m:r>
                        <a:rPr lang="en-US" sz="10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1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1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r>
                            <a:rPr lang="en-US" sz="1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1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13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sz="1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7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∗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4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+</m:t>
                                </m:r>
                              </m:e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5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∗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+</m:t>
                                </m:r>
                              </m:e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∗−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15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∗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4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+</m:t>
                                </m:r>
                              </m:e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7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∗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+</m:t>
                                </m:r>
                              </m:e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5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∗−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12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∗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4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+</m:t>
                                </m:r>
                              </m:e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∗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+</m:t>
                                </m:r>
                              </m:e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4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∗−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000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m>
                        <m:mPr>
                          <m:mcs>
                            <m:mc>
                              <m:mcPr>
                                <m:count m:val="1"/>
                                <m:mcJc m:val="center"/>
                              </m:mcPr>
                            </m:mc>
                          </m:mcs>
                          <m:ctrlPr>
                            <a:rPr lang="en-US" sz="1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mPr>
                        <m:m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𝑥</m:t>
                            </m:r>
                          </m:e>
                        </m:mr>
                        <m:m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𝑦</m:t>
                            </m:r>
                          </m:e>
                        </m:mr>
                        <m:m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𝑧</m:t>
                            </m:r>
                          </m:e>
                        </m:mr>
                      </m:m>
                      <m:r>
                        <a:rPr lang="en-US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45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86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61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000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:r>
                  <a:rPr lang="en-US" sz="1000" dirty="0">
                    <a:solidFill>
                      <a:srgbClr val="FF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X=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1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45</m:t>
                        </m:r>
                      </m:num>
                      <m:den>
                        <m:r>
                          <a:rPr lang="en-US" sz="1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13</m:t>
                        </m:r>
                      </m:den>
                    </m:f>
                    <m:r>
                      <a:rPr lang="en-US" sz="1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     </m:t>
                    </m:r>
                    <m:r>
                      <a:rPr lang="en-US" sz="1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𝑦</m:t>
                    </m:r>
                    <m:r>
                      <a:rPr lang="en-US" sz="1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1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1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86</m:t>
                        </m:r>
                      </m:num>
                      <m:den>
                        <m:r>
                          <a:rPr lang="en-US" sz="1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13</m:t>
                        </m:r>
                      </m:den>
                    </m:f>
                    <m:r>
                      <a:rPr lang="en-US" sz="1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      </m:t>
                    </m:r>
                    <m:r>
                      <a:rPr lang="en-US" sz="1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𝑧</m:t>
                    </m:r>
                    <m:r>
                      <a:rPr lang="en-US" sz="1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1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1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61</m:t>
                        </m:r>
                      </m:num>
                      <m:den>
                        <m:r>
                          <a:rPr lang="en-US" sz="1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13</m:t>
                        </m:r>
                      </m:den>
                    </m:f>
                  </m:oMath>
                </a14:m>
                <a:endParaRPr lang="en-US" sz="1000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:r>
                  <a:rPr lang="en-US" sz="1000" dirty="0">
                    <a:solidFill>
                      <a:srgbClr val="FF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X=3.46   y=6.61      </a:t>
                </a:r>
                <a:r>
                  <a:rPr lang="en-US" sz="1000" dirty="0" smtClean="0">
                    <a:solidFill>
                      <a:srgbClr val="FF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z=4.69</a:t>
                </a:r>
                <a:endParaRPr lang="en-US" sz="1000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مستطيل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426" y="128789"/>
                <a:ext cx="5001296" cy="669959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710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954">
        <p:circle/>
      </p:transition>
    </mc:Choice>
    <mc:Fallback xmlns="">
      <p:transition spd="slow" advTm="5954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مستطيل 1"/>
              <p:cNvSpPr/>
              <p:nvPr/>
            </p:nvSpPr>
            <p:spPr>
              <a:xfrm>
                <a:off x="5752564" y="245920"/>
                <a:ext cx="6096000" cy="255691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:r>
                  <a:rPr lang="ar-IQ" sz="3600" dirty="0" smtClean="0">
                    <a:solidFill>
                      <a:srgbClr val="FF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</a:rPr>
                  <a:t>الحاله</a:t>
                </a:r>
                <a:r>
                  <a:rPr lang="ar-IQ" sz="3600" dirty="0">
                    <a:solidFill>
                      <a:srgbClr val="FF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ar-IQ" sz="3600" dirty="0" err="1">
                    <a:solidFill>
                      <a:srgbClr val="FF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</a:rPr>
                  <a:t>الثانيه</a:t>
                </a:r>
                <a:endParaRPr lang="en-US" sz="9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:r>
                  <a:rPr lang="ar-IQ" sz="3600" dirty="0">
                    <a:solidFill>
                      <a:srgbClr val="FF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</a:rPr>
                  <a:t>أ-</a:t>
                </a:r>
                <a:r>
                  <a:rPr lang="ar-IQ" dirty="0">
                    <a:solidFill>
                      <a:srgbClr val="FF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</a:rPr>
                  <a:t>في حاله عدد المعادلات اكبر من عدد المتغيرات(المجاهيل)</a:t>
                </a:r>
                <a:endParaRPr lang="en-US" sz="9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:r>
                  <a:rPr lang="ar-IQ" dirty="0">
                    <a:solidFill>
                      <a:srgbClr val="FF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</a:rPr>
                  <a:t>نستخدم القانون التالي :</a:t>
                </a:r>
                <a:endParaRPr lang="en-US" sz="9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:r>
                  <a:rPr lang="en-US" sz="1600" dirty="0"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X=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6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16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160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en-US" sz="1600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𝐴</m:t>
                                    </m:r>
                                  </m:e>
                                  <m:sup>
                                    <m:r>
                                      <a:rPr lang="en-US" sz="1600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−</m:t>
                                    </m:r>
                                  </m:sup>
                                </m:sSup>
                                <m:r>
                                  <a:rPr lang="en-US" sz="160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𝐴</m:t>
                                </m:r>
                              </m:e>
                            </m:d>
                          </m:e>
                          <m:sup>
                            <m:r>
                              <a:rPr lang="en-US" sz="16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−</m:t>
                            </m:r>
                            <m:r>
                              <a:rPr lang="en-US" sz="16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1</m:t>
                            </m:r>
                          </m:sup>
                        </m:sSup>
                      </m:e>
                    </m:d>
                    <m:r>
                      <a:rPr lang="en-US" sz="160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 </m:t>
                    </m:r>
                    <m:sSup>
                      <m:sSupPr>
                        <m:ctrlPr>
                          <a:rPr lang="en-US" sz="16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16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𝐴</m:t>
                        </m:r>
                      </m:e>
                      <m:sup>
                        <m:r>
                          <a:rPr lang="en-US" sz="16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−</m:t>
                        </m:r>
                      </m:sup>
                    </m:sSup>
                    <m:r>
                      <a:rPr lang="en-US" sz="16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en-US" sz="1600" b="0" i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     </m:t>
                    </m:r>
                  </m:oMath>
                </a14:m>
                <a:r>
                  <a:rPr lang="en-US" sz="1600" dirty="0" smtClean="0"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OR</a:t>
                </a:r>
                <a:r>
                  <a:rPr lang="en-US" sz="1600" dirty="0"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:                                 X=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6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16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160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60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𝐴</m:t>
                                </m:r>
                              </m:e>
                              <m:sup>
                                <m:r>
                                  <a:rPr lang="en-US" sz="160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𝑇</m:t>
                                </m:r>
                              </m:sup>
                            </m:sSup>
                            <m:r>
                              <a:rPr lang="en-US" sz="16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𝐴</m:t>
                            </m:r>
                          </m:e>
                        </m:d>
                      </m:e>
                      <m:sup>
                        <m:r>
                          <a:rPr lang="en-US" sz="16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en-US" sz="16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1</m:t>
                        </m:r>
                      </m:sup>
                    </m:sSup>
                    <m:sSup>
                      <m:sSupPr>
                        <m:ctrlPr>
                          <a:rPr lang="en-US" sz="16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16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𝐴</m:t>
                        </m:r>
                      </m:e>
                      <m:sup>
                        <m:r>
                          <a:rPr lang="en-US" sz="16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𝑇</m:t>
                        </m:r>
                      </m:sup>
                    </m:sSup>
                    <m:r>
                      <a:rPr lang="en-US" sz="16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endParaRPr lang="en-US" sz="1600" dirty="0" smtClean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:endParaRPr lang="ar-IQ" dirty="0"/>
              </a:p>
            </p:txBody>
          </p:sp>
        </mc:Choice>
        <mc:Fallback xmlns="">
          <p:sp>
            <p:nvSpPr>
              <p:cNvPr id="2" name="مستطيل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2564" y="245920"/>
                <a:ext cx="6096000" cy="2556918"/>
              </a:xfrm>
              <a:prstGeom prst="rect">
                <a:avLst/>
              </a:prstGeom>
              <a:blipFill>
                <a:blip r:embed="rId2"/>
                <a:stretch>
                  <a:fillRect l="-500" t="-3810" r="-3000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مستطيل 2"/>
              <p:cNvSpPr/>
              <p:nvPr/>
            </p:nvSpPr>
            <p:spPr>
              <a:xfrm>
                <a:off x="5752564" y="2983949"/>
                <a:ext cx="6096000" cy="156959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:r>
                  <a:rPr lang="ar-IQ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حيث ان </a:t>
                </a:r>
                <a:r>
                  <a:rPr lang="en-US" dirty="0"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X</a:t>
                </a:r>
                <a:r>
                  <a:rPr lang="ar-IQ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: تمثل متجه المتغيرات </a:t>
                </a:r>
                <a:r>
                  <a:rPr lang="ar-IQ" dirty="0" err="1" smtClean="0">
                    <a:latin typeface="Calibri" panose="020F0502020204030204" pitchFamily="34" charset="0"/>
                    <a:ea typeface="Times New Roman" panose="02020603050405020304" pitchFamily="18" charset="0"/>
                  </a:rPr>
                  <a:t>او</a:t>
                </a:r>
                <a:r>
                  <a:rPr lang="ar-IQ" dirty="0" err="1">
                    <a:latin typeface="Calibri" panose="020F0502020204030204" pitchFamily="34" charset="0"/>
                    <a:ea typeface="Times New Roman" panose="02020603050405020304" pitchFamily="18" charset="0"/>
                  </a:rPr>
                  <a:t>المجاهيل</a:t>
                </a:r>
                <a:r>
                  <a:rPr lang="ar-IQ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endParaRPr lang="en-US" sz="1000" dirty="0"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:r>
                  <a:rPr lang="en-US" dirty="0"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A</a:t>
                </a:r>
                <a:r>
                  <a:rPr lang="ar-IQ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: تمثل مصفوفه المعادلات </a:t>
                </a:r>
                <a:endParaRPr lang="en-US" sz="1000" dirty="0"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:r>
                  <a:rPr lang="en-US" dirty="0"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: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𝐴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ar-IQ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 تمثل مبدله </a:t>
                </a:r>
                <a:r>
                  <a:rPr lang="ar-IQ" dirty="0" err="1">
                    <a:latin typeface="Calibri" panose="020F0502020204030204" pitchFamily="34" charset="0"/>
                    <a:ea typeface="Times New Roman" panose="02020603050405020304" pitchFamily="18" charset="0"/>
                  </a:rPr>
                  <a:t>المصفوفه</a:t>
                </a:r>
                <a:r>
                  <a:rPr lang="ar-IQ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dirty="0"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A</a:t>
                </a:r>
                <a:endParaRPr lang="en-US" sz="1000" dirty="0"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:r>
                  <a:rPr lang="en-US" dirty="0"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B</a:t>
                </a:r>
                <a:r>
                  <a:rPr lang="ar-IQ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: تمثل متجه </a:t>
                </a:r>
                <a:r>
                  <a:rPr lang="ar-IQ" dirty="0" err="1">
                    <a:latin typeface="Calibri" panose="020F0502020204030204" pitchFamily="34" charset="0"/>
                    <a:ea typeface="Times New Roman" panose="02020603050405020304" pitchFamily="18" charset="0"/>
                  </a:rPr>
                  <a:t>القيمه</a:t>
                </a:r>
                <a:r>
                  <a:rPr lang="ar-IQ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ar-IQ" dirty="0" err="1">
                    <a:latin typeface="Calibri" panose="020F0502020204030204" pitchFamily="34" charset="0"/>
                    <a:ea typeface="Times New Roman" panose="02020603050405020304" pitchFamily="18" charset="0"/>
                  </a:rPr>
                  <a:t>المطلقه</a:t>
                </a:r>
                <a:r>
                  <a:rPr lang="ar-IQ" dirty="0" smtClean="0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</a:rPr>
                  <a:t>.</a:t>
                </a:r>
                <a:endPara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مستطيل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2564" y="2983949"/>
                <a:ext cx="6096000" cy="1569597"/>
              </a:xfrm>
              <a:prstGeom prst="rect">
                <a:avLst/>
              </a:prstGeom>
              <a:blipFill>
                <a:blip r:embed="rId3"/>
                <a:stretch>
                  <a:fillRect t="-2326" r="-900" b="-5426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صورة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293" y="3335629"/>
            <a:ext cx="4601970" cy="32647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07190257"/>
      </p:ext>
    </p:extLst>
  </p:cSld>
  <p:clrMapOvr>
    <a:masterClrMapping/>
  </p:clrMapOvr>
  <p:transition spd="slow" advTm="7224">
    <p:randomBar dir="vert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>
            <a:off x="394953" y="192042"/>
            <a:ext cx="3892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EX: Solve the following system of Linear</a:t>
            </a:r>
            <a:endParaRPr lang="ar-IQ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مستطيل 9"/>
              <p:cNvSpPr/>
              <p:nvPr/>
            </p:nvSpPr>
            <p:spPr>
              <a:xfrm>
                <a:off x="394953" y="561374"/>
                <a:ext cx="4151289" cy="531113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800" i="1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800" i="1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800" i="1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i="1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ar-IQ" sz="2800" dirty="0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</a:rPr>
                  <a:t> </a:t>
                </a:r>
                <a:endParaRPr lang="en-US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:r>
                  <a:rPr lang="en-US" sz="2800" dirty="0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2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b>
                        <m:r>
                          <a:rPr lang="en-US" sz="28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1</m:t>
                        </m:r>
                      </m:sub>
                    </m:sSub>
                    <m:r>
                      <a:rPr lang="en-US" sz="2800" i="1">
                        <a:solidFill>
                          <a:srgbClr val="4472C4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+</m:t>
                    </m:r>
                    <m:r>
                      <a:rPr lang="en-US" sz="2800" i="1">
                        <a:solidFill>
                          <a:srgbClr val="4472C4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3</m:t>
                    </m:r>
                    <m:sSub>
                      <m:sSubPr>
                        <m:ctrlPr>
                          <a:rPr lang="en-US" sz="28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b>
                        <m:r>
                          <a:rPr lang="en-US" sz="28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2</m:t>
                        </m:r>
                      </m:sub>
                    </m:sSub>
                    <m:r>
                      <a:rPr lang="en-US" sz="2800" i="1">
                        <a:solidFill>
                          <a:srgbClr val="4472C4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=−</m:t>
                    </m:r>
                    <m:r>
                      <a:rPr lang="en-US" sz="2800" i="1">
                        <a:solidFill>
                          <a:srgbClr val="4472C4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endParaRPr lang="en-US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b>
                          <m:r>
                            <a:rPr lang="en-US" sz="28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sub>
                      </m:sSub>
                      <m:r>
                        <a:rPr lang="en-US" sz="28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−</m:t>
                      </m:r>
                      <m:sSub>
                        <m:sSubPr>
                          <m:ctrlPr>
                            <a:rPr lang="en-US" sz="28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b>
                          <m:r>
                            <a:rPr lang="en-US" sz="28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b>
                      </m:sSub>
                      <m:r>
                        <a:rPr lang="en-US" sz="28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28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2</m:t>
                      </m:r>
                    </m:oMath>
                  </m:oMathPara>
                </a14:m>
                <a:endParaRPr lang="en-US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:r>
                  <a:rPr lang="en-US" sz="2800" dirty="0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3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b>
                        <m:r>
                          <a:rPr lang="en-US" sz="28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1</m:t>
                        </m:r>
                      </m:sub>
                    </m:sSub>
                    <m:r>
                      <a:rPr lang="en-US" sz="2800" i="1">
                        <a:solidFill>
                          <a:srgbClr val="4472C4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+</m:t>
                    </m:r>
                    <m:r>
                      <a:rPr lang="en-US" sz="2800" i="1">
                        <a:solidFill>
                          <a:srgbClr val="4472C4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5</m:t>
                    </m:r>
                    <m:sSub>
                      <m:sSubPr>
                        <m:ctrlPr>
                          <a:rPr lang="en-US" sz="28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b>
                        <m:r>
                          <a:rPr lang="en-US" sz="28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2</m:t>
                        </m:r>
                      </m:sub>
                    </m:sSub>
                    <m:r>
                      <a:rPr lang="en-US" sz="2800" i="1">
                        <a:solidFill>
                          <a:srgbClr val="4472C4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=−</m:t>
                    </m:r>
                    <m:r>
                      <a:rPr lang="en-US" sz="2800" i="1">
                        <a:solidFill>
                          <a:srgbClr val="4472C4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2</m:t>
                    </m:r>
                  </m:oMath>
                </a14:m>
                <a:endParaRPr lang="en-US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:r>
                  <a:rPr lang="en-US" sz="2800" dirty="0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X=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800" i="1">
                                <a:solidFill>
                                  <a:srgbClr val="4472C4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8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</m:ctrlPr>
                              </m:sSupPr>
                              <m:e>
                                <m:r>
                                  <a:rPr lang="en-US" sz="28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𝐴</m:t>
                                </m:r>
                              </m:e>
                              <m:sup>
                                <m:r>
                                  <a:rPr lang="en-US" sz="28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</m:sup>
                            </m:sSup>
                            <m:r>
                              <a:rPr lang="en-US" sz="2800" i="1">
                                <a:solidFill>
                                  <a:srgbClr val="4472C4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𝐴</m:t>
                            </m:r>
                          </m:e>
                        </m:d>
                      </m:e>
                      <m:sup>
                        <m:r>
                          <a:rPr lang="en-US" sz="28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en-US" sz="28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1</m:t>
                        </m:r>
                      </m:sup>
                    </m:sSup>
                    <m:r>
                      <a:rPr lang="en-US" sz="2800" i="1">
                        <a:solidFill>
                          <a:srgbClr val="4472C4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 </m:t>
                    </m:r>
                    <m:sSup>
                      <m:sSupPr>
                        <m:ctrlPr>
                          <a:rPr lang="en-US" sz="28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8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𝐴</m:t>
                        </m:r>
                      </m:e>
                      <m:sup>
                        <m:r>
                          <a:rPr lang="en-US" sz="28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−</m:t>
                        </m:r>
                      </m:sup>
                    </m:sSup>
                    <m:r>
                      <a:rPr lang="en-US" sz="2800" i="1">
                        <a:solidFill>
                          <a:srgbClr val="4472C4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endParaRPr lang="en-US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:r>
                  <a:rPr lang="en-US" sz="2800" dirty="0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X=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8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2800" i="1">
                                <a:solidFill>
                                  <a:srgbClr val="4472C4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sz="2800" i="1">
                                      <a:solidFill>
                                        <a:srgbClr val="4472C4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i="1">
                                      <a:solidFill>
                                        <a:srgbClr val="4472C4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𝑋</m:t>
                                  </m:r>
                                </m:e>
                                <m:sub>
                                  <m:r>
                                    <a:rPr lang="en-US" sz="2800" i="1">
                                      <a:solidFill>
                                        <a:srgbClr val="4472C4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2800" i="1">
                                      <a:solidFill>
                                        <a:srgbClr val="4472C4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i="1">
                                      <a:solidFill>
                                        <a:srgbClr val="4472C4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𝑋</m:t>
                                  </m:r>
                                </m:e>
                                <m:sub>
                                  <m:r>
                                    <a:rPr lang="en-US" sz="2800" i="1">
                                      <a:solidFill>
                                        <a:srgbClr val="4472C4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  <m:r>
                          <a:rPr lang="en-US" sz="28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 </m:t>
                        </m:r>
                      </m:e>
                    </m:d>
                    <m:r>
                      <a:rPr lang="en-US" sz="2800">
                        <a:solidFill>
                          <a:srgbClr val="4472C4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               </m:t>
                    </m:r>
                    <m:r>
                      <a:rPr lang="en-US" sz="2800" i="1">
                        <a:solidFill>
                          <a:srgbClr val="4472C4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en-US" sz="2800" i="1">
                        <a:solidFill>
                          <a:srgbClr val="4472C4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28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2800" i="1">
                                <a:solidFill>
                                  <a:srgbClr val="4472C4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8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sz="28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28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sz="28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sz="28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sz="28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8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1100" dirty="0">
                    <a:solidFill>
                      <a:srgbClr val="4472C4"/>
                    </a:solidFill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</a:t>
                </a:r>
                <a:endParaRPr lang="en-US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ar-IQ" sz="110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 </a:t>
                </a:r>
                <a:endParaRPr lang="en-US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مستطيل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953" y="561374"/>
                <a:ext cx="4151289" cy="5311134"/>
              </a:xfrm>
              <a:prstGeom prst="rect">
                <a:avLst/>
              </a:prstGeom>
              <a:blipFill>
                <a:blip r:embed="rId2"/>
                <a:stretch>
                  <a:fillRect l="-3084" t="-1263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73430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6237">
        <p14:reveal thruBlk="1" dir="r"/>
      </p:transition>
    </mc:Choice>
    <mc:Fallback xmlns="">
      <p:transition spd="slow" advTm="623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مستطيل 3"/>
              <p:cNvSpPr/>
              <p:nvPr/>
            </p:nvSpPr>
            <p:spPr>
              <a:xfrm>
                <a:off x="369194" y="285054"/>
                <a:ext cx="3494468" cy="61323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:r>
                  <a:rPr lang="en-US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A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solidFill>
                                  <a:schemeClr val="accent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lang="en-US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dirty="0"/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:endPara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𝐴</m:t>
                          </m:r>
                        </m:e>
                        <m:sup>
                          <m: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</m:sup>
                      </m:sSup>
                      <m:r>
                        <a:rPr lang="en-US" sz="16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5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𝐴</m:t>
                          </m:r>
                        </m:e>
                        <m:sup>
                          <m: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</m:sup>
                      </m:sSup>
                      <m:r>
                        <a:rPr lang="en-US" sz="16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𝐴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5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6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     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𝐴</m:t>
                          </m:r>
                        </m:e>
                        <m:sup>
                          <m: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sup>
                      </m:sSup>
                      <m:r>
                        <a:rPr lang="en-US" sz="16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𝐴</m:t>
                      </m:r>
                      <m:r>
                        <a:rPr lang="en-US" sz="16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24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27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27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40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𝐴</m:t>
                          </m:r>
                        </m:e>
                        <m:sup>
                          <m: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𝑇</m:t>
                          </m:r>
                        </m:sup>
                      </m:sSup>
                      <m:r>
                        <a:rPr lang="en-US" sz="16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𝐴</m:t>
                      </m:r>
                    </m:oMath>
                  </m:oMathPara>
                </a14:m>
                <a:endParaRPr lang="en-US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1600" i="1">
                                      <a:solidFill>
                                        <a:srgbClr val="4472C4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i="1">
                                      <a:solidFill>
                                        <a:srgbClr val="4472C4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𝐴</m:t>
                                  </m:r>
                                </m:e>
                                <m:sup>
                                  <m:r>
                                    <a:rPr lang="en-US" sz="1600" i="1">
                                      <a:solidFill>
                                        <a:srgbClr val="4472C4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−</m:t>
                                  </m:r>
                                </m:sup>
                              </m:sSup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𝐴</m:t>
                              </m:r>
                            </m:e>
                          </m:d>
                        </m:e>
                        <m:sup>
                          <m: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sup>
                      </m:sSup>
                      <m:r>
                        <a:rPr lang="en-US" sz="16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d>
                            <m:dPr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1600" i="1">
                                      <a:solidFill>
                                        <a:srgbClr val="4472C4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i="1">
                                      <a:solidFill>
                                        <a:srgbClr val="4472C4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𝐴</m:t>
                                  </m:r>
                                </m:e>
                                <m:sup>
                                  <m:r>
                                    <a:rPr lang="en-US" sz="1600" i="1">
                                      <a:solidFill>
                                        <a:srgbClr val="4472C4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−</m:t>
                                  </m:r>
                                </m:sup>
                              </m:sSup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𝐴</m:t>
                              </m:r>
                            </m:e>
                          </m:d>
                        </m:den>
                      </m:f>
                      <m:r>
                        <a:rPr lang="en-US" sz="16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𝑎𝑑𝑗</m:t>
                      </m:r>
                      <m:d>
                        <m:dPr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</m:sup>
                          </m:sSup>
                          <m: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𝐴</m:t>
                          </m:r>
                        </m:e>
                      </m:d>
                    </m:oMath>
                  </m:oMathPara>
                </a14:m>
                <a:endParaRPr lang="en-US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</m:sup>
                          </m:sSup>
                          <m: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𝐴</m:t>
                          </m:r>
                        </m:e>
                      </m:d>
                      <m:r>
                        <a:rPr lang="en-US" sz="16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24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27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27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40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</m:sup>
                          </m:sSup>
                          <m: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𝐴</m:t>
                          </m:r>
                        </m:e>
                      </m:d>
                      <m:r>
                        <a:rPr lang="en-US" sz="16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24</m:t>
                      </m:r>
                      <m:d>
                        <m:dPr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40</m:t>
                          </m:r>
                        </m:e>
                      </m:d>
                      <m:r>
                        <a:rPr lang="en-US" sz="16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27</m:t>
                      </m:r>
                      <m:d>
                        <m:dPr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27</m:t>
                          </m:r>
                        </m:e>
                      </m:d>
                      <m:r>
                        <a:rPr lang="en-US" sz="16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231</m:t>
                      </m:r>
                    </m:oMath>
                  </m:oMathPara>
                </a14:m>
                <a:endParaRPr lang="en-US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مستطيل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194" y="285054"/>
                <a:ext cx="3494468" cy="6132320"/>
              </a:xfrm>
              <a:prstGeom prst="rect">
                <a:avLst/>
              </a:prstGeom>
              <a:blipFill>
                <a:blip r:embed="rId2"/>
                <a:stretch>
                  <a:fillRect l="-1396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02232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996">
        <p:split orient="vert"/>
      </p:transition>
    </mc:Choice>
    <mc:Fallback xmlns="">
      <p:transition spd="slow" advTm="4996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مستطيل 3"/>
              <p:cNvSpPr/>
              <p:nvPr/>
            </p:nvSpPr>
            <p:spPr>
              <a:xfrm>
                <a:off x="150253" y="0"/>
                <a:ext cx="4602051" cy="72729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dirty="0" err="1">
                    <a:solidFill>
                      <a:srgbClr val="4472C4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adj</a:t>
                </a:r>
                <a:r>
                  <a:rPr lang="en-US" dirty="0">
                    <a:solidFill>
                      <a:srgbClr val="4472C4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4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14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𝐴</m:t>
                        </m:r>
                      </m:e>
                      <m:sup>
                        <m:r>
                          <a:rPr lang="en-US" sz="14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−</m:t>
                        </m:r>
                      </m:sup>
                    </m:sSup>
                    <m:r>
                      <a:rPr lang="en-US" sz="1400" i="1">
                        <a:solidFill>
                          <a:srgbClr val="4472C4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en-US" sz="1400" i="1">
                        <a:solidFill>
                          <a:srgbClr val="4472C4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)=</m:t>
                    </m:r>
                    <m:d>
                      <m:dPr>
                        <m:ctrlPr>
                          <a:rPr lang="en-US" sz="14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400" i="1">
                                <a:solidFill>
                                  <a:srgbClr val="4472C4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11</m:t>
                              </m:r>
                            </m:e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21</m:t>
                              </m:r>
                            </m:e>
                          </m:mr>
                          <m:mr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12</m:t>
                              </m:r>
                            </m:e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22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IQ" sz="1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1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11</m:t>
                      </m:r>
                      <m:r>
                        <a:rPr lang="en-US" sz="1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40</m:t>
                          </m:r>
                        </m:e>
                      </m:d>
                      <m:r>
                        <a:rPr lang="en-US" sz="1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1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40</m:t>
                      </m:r>
                    </m:oMath>
                  </m:oMathPara>
                </a14:m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IQ" sz="1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1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12</m:t>
                      </m:r>
                      <m:r>
                        <a:rPr lang="en-US" sz="1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27</m:t>
                          </m:r>
                        </m:e>
                      </m:d>
                      <m:r>
                        <a:rPr lang="en-US" sz="1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=−</m:t>
                      </m:r>
                      <m:r>
                        <a:rPr lang="en-US" sz="1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27</m:t>
                      </m:r>
                    </m:oMath>
                  </m:oMathPara>
                </a14:m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IQ" sz="1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1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21</m:t>
                      </m:r>
                      <m:r>
                        <a:rPr lang="en-US" sz="1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27</m:t>
                          </m:r>
                        </m:e>
                      </m:d>
                      <m:r>
                        <a:rPr lang="en-US" sz="1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=−</m:t>
                      </m:r>
                      <m:r>
                        <a:rPr lang="en-US" sz="1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27</m:t>
                      </m:r>
                    </m:oMath>
                  </m:oMathPara>
                </a14:m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IQ" sz="1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1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22</m:t>
                      </m:r>
                      <m:r>
                        <a:rPr lang="en-US" sz="1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24</m:t>
                          </m:r>
                        </m:e>
                      </m:d>
                      <m:r>
                        <a:rPr lang="en-US" sz="1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1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24</m:t>
                      </m:r>
                    </m:oMath>
                  </m:oMathPara>
                </a14:m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400" dirty="0" err="1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adj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4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1400" i="1">
                                <a:solidFill>
                                  <a:srgbClr val="4472C4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1400" i="1">
                                <a:solidFill>
                                  <a:srgbClr val="4472C4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𝐴</m:t>
                            </m:r>
                          </m:e>
                          <m:sup>
                            <m:r>
                              <a:rPr lang="en-US" sz="1400" i="1">
                                <a:solidFill>
                                  <a:srgbClr val="4472C4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− </m:t>
                            </m:r>
                          </m:sup>
                        </m:sSup>
                        <m:r>
                          <a:rPr lang="en-US" sz="14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𝐴</m:t>
                        </m:r>
                      </m:e>
                    </m:d>
                    <m:r>
                      <a:rPr lang="en-US" sz="1400" i="1">
                        <a:solidFill>
                          <a:srgbClr val="4472C4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=</m:t>
                    </m:r>
                    <m:d>
                      <m:dPr>
                        <m:ctrlPr>
                          <a:rPr lang="en-US" sz="14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400" i="1">
                                <a:solidFill>
                                  <a:srgbClr val="4472C4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40</m:t>
                              </m:r>
                            </m:e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27</m:t>
                              </m:r>
                            </m:e>
                          </m:mr>
                          <m:mr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27</m:t>
                              </m:r>
                            </m:e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24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1400" i="1">
                                      <a:solidFill>
                                        <a:srgbClr val="4472C4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400" i="1">
                                      <a:solidFill>
                                        <a:srgbClr val="4472C4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𝐴</m:t>
                                  </m:r>
                                </m:e>
                                <m:sup>
                                  <m:r>
                                    <a:rPr lang="en-US" sz="1400" i="1">
                                      <a:solidFill>
                                        <a:srgbClr val="4472C4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−</m:t>
                                  </m:r>
                                </m:sup>
                              </m:sSup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𝐴</m:t>
                              </m:r>
                            </m:e>
                          </m:d>
                        </m:e>
                        <m:sup>
                          <m: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sup>
                      </m:sSup>
                      <m:r>
                        <a:rPr lang="en-US" sz="1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d>
                            <m:dPr>
                              <m:begChr m:val="|"/>
                              <m:endChr m:val="|"/>
                              <m:ctrlP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1400" i="1">
                                      <a:solidFill>
                                        <a:srgbClr val="4472C4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400" i="1">
                                      <a:solidFill>
                                        <a:srgbClr val="4472C4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𝐴</m:t>
                                  </m:r>
                                </m:e>
                                <m:sup>
                                  <m:r>
                                    <a:rPr lang="en-US" sz="1400" i="1">
                                      <a:solidFill>
                                        <a:srgbClr val="4472C4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−</m:t>
                                  </m:r>
                                </m:sup>
                              </m:sSup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𝐴</m:t>
                              </m:r>
                            </m:e>
                          </m:d>
                        </m:den>
                      </m:f>
                      <m:r>
                        <a:rPr lang="en-US" sz="1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𝑎𝑑𝑗</m:t>
                      </m:r>
                      <m:d>
                        <m:dPr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eqArrPr>
                            <m:e>
                              <m:sSup>
                                <m:sSupPr>
                                  <m:ctrlPr>
                                    <a:rPr lang="en-US" sz="1400" i="1">
                                      <a:solidFill>
                                        <a:srgbClr val="4472C4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400" i="1">
                                      <a:solidFill>
                                        <a:srgbClr val="4472C4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𝐴</m:t>
                                  </m:r>
                                </m:e>
                                <m:sup>
                                  <m:r>
                                    <a:rPr lang="en-US" sz="1400" i="1">
                                      <a:solidFill>
                                        <a:srgbClr val="4472C4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−</m:t>
                                  </m:r>
                                </m:sup>
                              </m:sSup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𝐴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  <a:tabLst>
                    <a:tab pos="4004310" algn="l"/>
                    <a:tab pos="5274310" algn="r"/>
                  </a:tabLst>
                </a:pPr>
                <a:r>
                  <a:rPr lang="ar-IQ" sz="1400" dirty="0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4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14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a:rPr lang="en-US" sz="14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231</m:t>
                        </m:r>
                      </m:den>
                    </m:f>
                    <m:d>
                      <m:dPr>
                        <m:ctrlPr>
                          <a:rPr lang="en-US" sz="14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400" i="1">
                                <a:solidFill>
                                  <a:srgbClr val="4472C4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40</m:t>
                              </m:r>
                            </m:e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27</m:t>
                              </m:r>
                            </m:e>
                          </m:mr>
                          <m:mr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27</m:t>
                              </m:r>
                            </m:e>
                            <m:e>
                              <m:r>
                                <a:rPr lang="en-US" sz="1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24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ar-IQ" sz="1400" dirty="0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</a:rPr>
                  <a:t>=</a:t>
                </a:r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𝐴</m:t>
                          </m:r>
                        </m:e>
                        <m:sup>
                          <m: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</m:sup>
                      </m:sSup>
                      <m:r>
                        <a:rPr lang="en-US" sz="14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𝐵</m:t>
                      </m:r>
                      <m:r>
                        <a:rPr lang="en-US" sz="14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5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4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  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4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13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:r>
                  <a:rPr lang="en-US" sz="1400" dirty="0">
                    <a:solidFill>
                      <a:srgbClr val="4472C4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X=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400" i="1">
                            <a:solidFill>
                              <a:srgbClr val="4472C4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1400" i="1">
                                <a:solidFill>
                                  <a:srgbClr val="4472C4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</m:ctrlPr>
                              </m:sSupPr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𝐴</m:t>
                                </m:r>
                              </m:e>
                              <m:sup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</m:sup>
                            </m:sSup>
                            <m:r>
                              <a:rPr lang="en-US" sz="1400" i="1">
                                <a:solidFill>
                                  <a:srgbClr val="4472C4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𝐴</m:t>
                            </m:r>
                          </m:e>
                        </m:d>
                      </m:e>
                      <m:sup>
                        <m:r>
                          <a:rPr lang="en-US" sz="1400" i="1">
                            <a:solidFill>
                              <a:srgbClr val="4472C4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en-US" sz="1400" i="1">
                            <a:solidFill>
                              <a:srgbClr val="4472C4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1</m:t>
                        </m:r>
                      </m:sup>
                    </m:sSup>
                    <m:r>
                      <a:rPr lang="en-US" sz="1400" i="1">
                        <a:solidFill>
                          <a:srgbClr val="4472C4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 </m:t>
                    </m:r>
                    <m:sSup>
                      <m:sSupPr>
                        <m:ctrlPr>
                          <a:rPr lang="en-US" sz="1400" i="1">
                            <a:solidFill>
                              <a:srgbClr val="4472C4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1400" i="1">
                            <a:solidFill>
                              <a:srgbClr val="4472C4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𝐴</m:t>
                        </m:r>
                      </m:e>
                      <m:sup>
                        <m:r>
                          <a:rPr lang="en-US" sz="1400" i="1">
                            <a:solidFill>
                              <a:srgbClr val="4472C4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−</m:t>
                        </m:r>
                      </m:sup>
                    </m:sSup>
                    <m:r>
                      <a:rPr lang="en-US" sz="1400" i="1">
                        <a:solidFill>
                          <a:srgbClr val="4472C4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𝑋</m:t>
                                    </m:r>
                                  </m:e>
                                  <m:sub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𝑋</m:t>
                                    </m:r>
                                  </m:e>
                                  <m:sub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r>
                        <a:rPr lang="en-US" sz="14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231</m:t>
                          </m:r>
                        </m:den>
                      </m:f>
                      <m:d>
                        <m:dPr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40</m:t>
                                </m:r>
                              </m:e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27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27</m:t>
                                </m:r>
                              </m:e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24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13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𝑋</m:t>
                                    </m:r>
                                  </m:e>
                                  <m:sub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𝑋</m:t>
                                    </m:r>
                                  </m:e>
                                  <m:sub>
                                    <m:r>
                                      <a:rPr lang="en-US" sz="1400" i="1">
                                        <a:solidFill>
                                          <a:srgbClr val="4472C4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r>
                        <a:rPr lang="en-US" sz="1400" i="1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231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sz="1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231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231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400" dirty="0" smtClean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140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400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1400" i="1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i="1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𝑋</m:t>
                                    </m:r>
                                  </m:e>
                                  <m:sub>
                                    <m:r>
                                      <a:rPr lang="en-US" sz="1400" i="1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1400" i="1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i="1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𝑋</m:t>
                                    </m:r>
                                  </m:e>
                                  <m:sub>
                                    <m:r>
                                      <a:rPr lang="en-US" sz="1400" i="1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r>
                        <a:rPr lang="en-US" sz="1400" i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400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400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f>
                                  <m:fPr>
                                    <m:ctrlPr>
                                      <a:rPr lang="en-US" sz="1400" i="1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400" i="1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231</m:t>
                                    </m:r>
                                  </m:num>
                                  <m:den>
                                    <m:r>
                                      <a:rPr lang="en-US" sz="1400" i="1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231</m:t>
                                    </m:r>
                                  </m:den>
                                </m:f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en-US" sz="1400" i="1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400" i="1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sz="1400" i="1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231</m:t>
                                    </m:r>
                                  </m:num>
                                  <m:den>
                                    <m:r>
                                      <a:rPr lang="en-US" sz="1400" i="1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231</m:t>
                                    </m:r>
                                  </m:den>
                                </m:f>
                              </m:e>
                            </m:mr>
                          </m:m>
                        </m:e>
                      </m:d>
                      <m:r>
                        <a:rPr lang="en-US" sz="1400" i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400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400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400" i="1">
                                    <a:solidFill>
                                      <a:schemeClr val="accent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400" i="1">
                                    <a:solidFill>
                                      <a:schemeClr val="accent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1400" i="1">
                                    <a:solidFill>
                                      <a:schemeClr val="accent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400" dirty="0"/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مستطيل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253" y="0"/>
                <a:ext cx="4602051" cy="7272953"/>
              </a:xfrm>
              <a:prstGeom prst="rect">
                <a:avLst/>
              </a:prstGeom>
              <a:blipFill>
                <a:blip r:embed="rId2"/>
                <a:stretch>
                  <a:fillRect l="-1060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5613" y="1652118"/>
            <a:ext cx="2916193" cy="3499431"/>
          </a:xfrm>
          <a:prstGeom prst="roundRect">
            <a:avLst>
              <a:gd name="adj" fmla="val 12430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171336472"/>
      </p:ext>
    </p:extLst>
  </p:cSld>
  <p:clrMapOvr>
    <a:masterClrMapping/>
  </p:clrMapOvr>
  <p:transition spd="slow" advTm="5629">
    <p:wipe dir="r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مستطيل 3"/>
              <p:cNvSpPr/>
              <p:nvPr/>
            </p:nvSpPr>
            <p:spPr>
              <a:xfrm>
                <a:off x="150253" y="0"/>
                <a:ext cx="4550535" cy="71804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:r>
                  <a:rPr lang="en-US" dirty="0">
                    <a:solidFill>
                      <a:srgbClr val="FF0000"/>
                    </a:solidFill>
                  </a:rPr>
                  <a:t>Solve the following </a:t>
                </a:r>
                <a:r>
                  <a:rPr lang="en-US" dirty="0" err="1">
                    <a:solidFill>
                      <a:srgbClr val="FF0000"/>
                    </a:solidFill>
                  </a:rPr>
                  <a:t>SyStem</a:t>
                </a:r>
                <a:r>
                  <a:rPr lang="en-US" dirty="0">
                    <a:solidFill>
                      <a:srgbClr val="FF0000"/>
                    </a:solidFill>
                  </a:rPr>
                  <a:t> of linear equations be </a:t>
                </a:r>
                <a:endParaRPr lang="en-US" sz="1600" dirty="0" smtClean="0">
                  <a:solidFill>
                    <a:srgbClr val="FF0000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:r>
                  <a:rPr lang="en-US" sz="1600" dirty="0" smtClean="0">
                    <a:solidFill>
                      <a:srgbClr val="FF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be </a:t>
                </a:r>
                <a:r>
                  <a:rPr lang="en-US" sz="1600" dirty="0">
                    <a:solidFill>
                      <a:srgbClr val="FF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using the inverse of matrix.</a:t>
                </a:r>
                <a:endParaRPr lang="en-US" sz="1000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:r>
                  <a:rPr lang="en-US" dirty="0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2x-7y-z=0</a:t>
                </a:r>
                <a:endPara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:r>
                  <a:rPr lang="en-US" dirty="0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-2y+x-5z=2</a:t>
                </a:r>
                <a:endPara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:r>
                  <a:rPr lang="en-US" dirty="0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3x+2z=1</a:t>
                </a:r>
                <a:endPara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:r>
                  <a:rPr lang="en-US" dirty="0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Sol/   </a:t>
                </a:r>
                <a:endPara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:r>
                  <a:rPr lang="en-US" dirty="0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2x-7y-z=0</a:t>
                </a:r>
                <a:endPara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:r>
                  <a:rPr lang="en-US" dirty="0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x-2y-5z=2</a:t>
                </a:r>
                <a:endPara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:r>
                  <a:rPr lang="en-US" dirty="0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3x+2z=1</a:t>
                </a:r>
                <a:endPara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:r>
                  <a:rPr lang="en-US" dirty="0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X=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𝐴</m:t>
                        </m:r>
                      </m:e>
                      <m:sup>
                        <m:r>
                          <a:rPr lang="en-US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en-US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1</m:t>
                        </m:r>
                      </m:sup>
                    </m:sSup>
                    <m:r>
                      <a:rPr lang="en-US" i="1">
                        <a:solidFill>
                          <a:srgbClr val="4472C4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endPara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:r>
                  <a:rPr lang="en-US" dirty="0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X=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solidFill>
                                  <a:srgbClr val="4472C4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𝑋</m:t>
                              </m:r>
                            </m:e>
                          </m:mr>
                          <m:mr>
                            <m:e>
                              <m:r>
                                <a:rPr lang="en-US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𝑌</m:t>
                              </m:r>
                            </m:e>
                          </m:mr>
                          <m:mr>
                            <m:e>
                              <m:r>
                                <a:rPr lang="en-US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𝑍</m:t>
                              </m:r>
                            </m:e>
                          </m:mr>
                        </m:m>
                      </m:e>
                    </m:d>
                    <m:r>
                      <a:rPr lang="en-US" i="1">
                        <a:solidFill>
                          <a:srgbClr val="4472C4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                 </m:t>
                    </m:r>
                    <m:r>
                      <a:rPr lang="en-US" i="1">
                        <a:solidFill>
                          <a:srgbClr val="4472C4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en-US" i="1">
                        <a:solidFill>
                          <a:srgbClr val="4472C4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solidFill>
                                  <a:srgbClr val="4472C4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1000" dirty="0" smtClean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/>
                <a:r>
                  <a:rPr lang="en-US" dirty="0"/>
                  <a:t>A=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</m:e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mr>
                          <m:m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1400" dirty="0"/>
              </a:p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^(−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)=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/|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|  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𝑎𝑑𝑗𝐴</m:t>
                      </m:r>
                    </m:oMath>
                  </m:oMathPara>
                </a14:m>
                <a:endParaRPr lang="en-US" sz="1400" dirty="0"/>
              </a:p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en-US" sz="14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</m:e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400" dirty="0"/>
              </a:p>
              <a:p>
                <a:pPr algn="l"/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d>
                    <m:r>
                      <a:rPr lang="en-US" sz="14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1400" dirty="0" smtClean="0"/>
                  <a:t>105</a:t>
                </a:r>
                <a:endParaRPr lang="en-US" sz="1400" dirty="0"/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:endPara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مستطيل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253" y="0"/>
                <a:ext cx="4550535" cy="7180427"/>
              </a:xfrm>
              <a:prstGeom prst="rect">
                <a:avLst/>
              </a:prstGeom>
              <a:blipFill>
                <a:blip r:embed="rId2"/>
                <a:stretch>
                  <a:fillRect l="-1072" t="-340" r="-804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63844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7631">
        <p:cut/>
      </p:transition>
    </mc:Choice>
    <mc:Fallback xmlns="">
      <p:transition advTm="7631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مستطيل 3"/>
              <p:cNvSpPr/>
              <p:nvPr/>
            </p:nvSpPr>
            <p:spPr>
              <a:xfrm>
                <a:off x="240405" y="-27346"/>
                <a:ext cx="4138412" cy="68853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:r>
                  <a:rPr lang="en-US" sz="1100" dirty="0" err="1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adjA</a:t>
                </a:r>
                <a:r>
                  <a:rPr lang="en-US" sz="1100" dirty="0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solidFill>
                                  <a:srgbClr val="4472C4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2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11</m:t>
                              </m:r>
                            </m:e>
                            <m:e>
                              <m:r>
                                <a:rPr lang="en-US" sz="2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2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21</m:t>
                              </m:r>
                            </m:e>
                            <m:e>
                              <m:r>
                                <a:rPr lang="en-US" sz="2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2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31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2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12</m:t>
                              </m:r>
                            </m:e>
                            <m:e>
                              <m:r>
                                <a:rPr lang="en-US" sz="2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2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22</m:t>
                              </m:r>
                            </m:e>
                            <m:e>
                              <m:r>
                                <a:rPr lang="en-US" sz="2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2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32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2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13</m:t>
                              </m:r>
                            </m:e>
                            <m:e>
                              <m:r>
                                <a:rPr lang="en-US" sz="2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2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23</m:t>
                              </m:r>
                            </m:e>
                            <m:e>
                              <m:r>
                                <a:rPr lang="en-US" sz="2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∝</m:t>
                              </m:r>
                              <m:r>
                                <a:rPr lang="en-US" sz="2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33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IQ" sz="2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2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11</m:t>
                      </m:r>
                      <m:r>
                        <a:rPr lang="en-US" sz="2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2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2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2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2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2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sz="2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2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5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2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2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=−</m:t>
                      </m:r>
                      <m:r>
                        <a:rPr lang="en-US" sz="2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4</m:t>
                      </m:r>
                    </m:oMath>
                  </m:oMathPara>
                </a14:m>
                <a:endParaRPr lang="en-US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IQ" sz="2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2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12</m:t>
                      </m:r>
                      <m:r>
                        <a:rPr lang="en-US" sz="2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Cambria Math" panose="02040503050406030204" pitchFamily="18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2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2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2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2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2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sz="2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2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=</m:t>
                      </m:r>
                      <m:r>
                        <a:rPr lang="en-US" sz="2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2</m:t>
                      </m:r>
                      <m:r>
                        <a:rPr lang="en-US" sz="2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+</m:t>
                      </m:r>
                      <m:r>
                        <a:rPr lang="en-US" sz="2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15</m:t>
                      </m:r>
                      <m:r>
                        <a:rPr lang="en-US" sz="2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=−</m:t>
                      </m:r>
                      <m:r>
                        <a:rPr lang="en-US" sz="2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17</m:t>
                      </m:r>
                    </m:oMath>
                  </m:oMathPara>
                </a14:m>
                <a:endParaRPr lang="en-US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IQ" sz="2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2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13</m:t>
                      </m:r>
                      <m:r>
                        <a:rPr lang="en-US" sz="2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Cambria Math" panose="02040503050406030204" pitchFamily="18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2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2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2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2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2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sz="2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2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=</m:t>
                      </m:r>
                      <m:r>
                        <a:rPr lang="en-US" sz="24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6</m:t>
                      </m:r>
                    </m:oMath>
                  </m:oMathPara>
                </a14:m>
                <a:endParaRPr lang="en-US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IQ" sz="2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2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21</m:t>
                      </m:r>
                      <m:r>
                        <a:rPr lang="en-US" sz="2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2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2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5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24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2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2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7</m:t>
                                </m:r>
                              </m:e>
                              <m:e>
                                <m:r>
                                  <a:rPr lang="en-US" sz="2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2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7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24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2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24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14</m:t>
                      </m:r>
                    </m:oMath>
                  </m:oMathPara>
                </a14:m>
                <a:endParaRPr lang="en-US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IQ" sz="24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24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22</m:t>
                      </m:r>
                      <m:r>
                        <a:rPr lang="en-US" sz="24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2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2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2400" i="1">
                              <a:solidFill>
                                <a:srgbClr val="4472C4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2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sz="2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2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sz="2400" i="1">
                                    <a:solidFill>
                                      <a:srgbClr val="4472C4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24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2400">
                          <a:solidFill>
                            <a:srgbClr val="4472C4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7</m:t>
                      </m:r>
                    </m:oMath>
                  </m:oMathPara>
                </a14:m>
                <a:endParaRPr lang="en-US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 xmlns:m="http://schemas.openxmlformats.org/officeDocument/2006/math">
                    <m:r>
                      <a:rPr lang="ar-IQ" sz="2400">
                        <a:solidFill>
                          <a:srgbClr val="4472C4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∝</m:t>
                    </m:r>
                    <m:r>
                      <a:rPr lang="en-US" sz="2400">
                        <a:solidFill>
                          <a:srgbClr val="4472C4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23</m:t>
                    </m:r>
                    <m:r>
                      <a:rPr lang="en-US" sz="2400">
                        <a:solidFill>
                          <a:srgbClr val="4472C4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>
                            <a:solidFill>
                              <a:srgbClr val="4472C4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400" i="1">
                                <a:solidFill>
                                  <a:srgbClr val="4472C4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solidFill>
                                  <a:srgbClr val="4472C4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400" i="1">
                                <a:solidFill>
                                  <a:srgbClr val="4472C4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ambria Math" panose="02040503050406030204" pitchFamily="18" charset="0"/>
                              </a:rPr>
                              <m:t>1</m:t>
                            </m:r>
                          </m:e>
                        </m:d>
                      </m:e>
                      <m:sup>
                        <m:r>
                          <a:rPr lang="en-US" sz="2400" i="1">
                            <a:solidFill>
                              <a:srgbClr val="4472C4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4</m:t>
                        </m:r>
                      </m:sup>
                    </m:sSup>
                    <m:d>
                      <m:dPr>
                        <m:begChr m:val="|"/>
                        <m:endChr m:val="|"/>
                        <m:ctrlPr>
                          <a:rPr lang="en-US" sz="2400" i="1">
                            <a:solidFill>
                              <a:srgbClr val="4472C4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solidFill>
                                  <a:srgbClr val="4472C4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sz="2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Cambria Math" panose="02040503050406030204" pitchFamily="18" charset="0"/>
                                </a:rPr>
                                <m:t>7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sz="2400" i="1">
                                  <a:solidFill>
                                    <a:srgbClr val="4472C4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  <m:r>
                      <a:rPr lang="en-US" sz="2400" i="1">
                        <a:solidFill>
                          <a:srgbClr val="4472C4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=−</m:t>
                    </m:r>
                    <m:r>
                      <a:rPr lang="en-US" sz="2400" i="1">
                        <a:solidFill>
                          <a:srgbClr val="4472C4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21</m:t>
                    </m:r>
                  </m:oMath>
                </a14:m>
                <a:r>
                  <a:rPr lang="en-US" sz="2400" dirty="0">
                    <a:solidFill>
                      <a:srgbClr val="4472C4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</a:t>
                </a:r>
                <a:endParaRPr lang="en-US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مستطيل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405" y="-27346"/>
                <a:ext cx="4138412" cy="688534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مستطيل 4"/>
          <p:cNvSpPr/>
          <p:nvPr/>
        </p:nvSpPr>
        <p:spPr>
          <a:xfrm>
            <a:off x="5293217" y="853393"/>
            <a:ext cx="4829577" cy="37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07000"/>
              </a:lnSpc>
              <a:spcAft>
                <a:spcPts val="800"/>
              </a:spcAft>
              <a:tabLst>
                <a:tab pos="5274310" algn="r"/>
              </a:tabLst>
            </a:pPr>
            <a:r>
              <a:rPr lang="ar-IQ" dirty="0">
                <a:solidFill>
                  <a:srgbClr val="4472C4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 </a:t>
            </a:r>
            <a:endParaRPr lang="en-US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0563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305">
        <p:fade/>
      </p:transition>
    </mc:Choice>
    <mc:Fallback xmlns="">
      <p:transition spd="med" advTm="530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مستطيل 3"/>
              <p:cNvSpPr/>
              <p:nvPr/>
            </p:nvSpPr>
            <p:spPr>
              <a:xfrm>
                <a:off x="176011" y="296215"/>
                <a:ext cx="5336147" cy="63603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ar-IQ" sz="160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∝</m:t>
                      </m:r>
                      <m:r>
                        <a:rPr lang="en-US" sz="16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31</m:t>
                      </m:r>
                      <m:r>
                        <a:rPr lang="en-US" sz="16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1600" i="1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600" i="1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600" i="1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1600" i="1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1600" i="1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1600" i="1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600" i="1">
                                  <a:solidFill>
                                    <a:schemeClr val="accent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600" i="1">
                                    <a:solidFill>
                                      <a:schemeClr val="accent1">
                                        <a:lumMod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1600" i="1">
                                    <a:solidFill>
                                      <a:schemeClr val="accent1">
                                        <a:lumMod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chemeClr val="accent1">
                                        <a:lumMod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1600" i="1">
                                    <a:solidFill>
                                      <a:schemeClr val="accent1">
                                        <a:lumMod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600" i="1">
                                    <a:solidFill>
                                      <a:schemeClr val="accent1">
                                        <a:lumMod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1600" i="1">
                                    <a:solidFill>
                                      <a:schemeClr val="accent1">
                                        <a:lumMod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chemeClr val="accent1">
                                        <a:lumMod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1600" i="1">
                                    <a:solidFill>
                                      <a:schemeClr val="accent1">
                                        <a:lumMod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600" i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600" i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33</m:t>
                      </m:r>
                    </m:oMath>
                  </m:oMathPara>
                </a14:m>
                <a:endParaRPr lang="ar-IQ" sz="1600" dirty="0">
                  <a:solidFill>
                    <a:schemeClr val="accent1">
                      <a:lumMod val="50000"/>
                    </a:schemeClr>
                  </a:solidFill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:endParaRPr lang="ar-IQ" sz="1600" dirty="0">
                  <a:solidFill>
                    <a:srgbClr val="4472C4"/>
                  </a:solidFill>
                  <a:latin typeface="Cambria Math" panose="02040503050406030204" pitchFamily="18" charset="0"/>
                  <a:ea typeface="Times New Roman" panose="02020603050405020304" pitchFamily="18" charset="0"/>
                  <a:cs typeface="Cambria Math" panose="02040503050406030204" pitchFamily="18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ar-IQ" sz="16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16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32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5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5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6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9</m:t>
                      </m:r>
                    </m:oMath>
                  </m:oMathPara>
                </a14:m>
                <a:endParaRPr lang="en-US" sz="1600" dirty="0"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ar-IQ" sz="16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∝</m:t>
                      </m:r>
                      <m:r>
                        <a:rPr lang="en-US" sz="16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33</m:t>
                      </m:r>
                      <m:r>
                        <a:rPr lang="en-US" sz="160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6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7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6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16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3</m:t>
                      </m:r>
                    </m:oMath>
                  </m:oMathPara>
                </a14:m>
                <a:endParaRPr lang="en-US" sz="1600" dirty="0"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:r>
                  <a:rPr lang="en-US" sz="1600" dirty="0" err="1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adjA</a:t>
                </a:r>
                <a:r>
                  <a:rPr lang="en-US" sz="1600" dirty="0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16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sz="1600" i="1">
                                <a:solidFill>
                                  <a:srgbClr val="4472C4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14</m:t>
                              </m:r>
                            </m:e>
                            <m:e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33</m:t>
                              </m:r>
                            </m:e>
                          </m:mr>
                          <m:mr>
                            <m:e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17</m:t>
                              </m:r>
                            </m:e>
                            <m:e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7</m:t>
                              </m:r>
                            </m:e>
                            <m:e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9</m:t>
                              </m:r>
                            </m:e>
                          </m:mr>
                          <m:mr>
                            <m:e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6</m:t>
                              </m:r>
                            </m:e>
                            <m:e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1600" dirty="0"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𝐴</m:t>
                          </m:r>
                        </m:e>
                        <m:sup>
                          <m: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sup>
                      </m:sSup>
                      <m:r>
                        <a:rPr lang="en-US" sz="16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105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14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33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17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7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9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6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21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600" dirty="0"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:r>
                  <a:rPr lang="en-US" sz="1600" dirty="0">
                    <a:solidFill>
                      <a:srgbClr val="4472C4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X=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6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16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𝐴</m:t>
                        </m:r>
                      </m:e>
                      <m:sup>
                        <m:r>
                          <a:rPr lang="en-US" sz="16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en-US" sz="1600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1</m:t>
                        </m:r>
                      </m:sup>
                    </m:sSup>
                    <m:r>
                      <a:rPr lang="en-US" sz="1600" i="1">
                        <a:solidFill>
                          <a:srgbClr val="4472C4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endParaRPr lang="en-US" sz="1600" dirty="0"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>
                  <a:lnSpc>
                    <a:spcPct val="107000"/>
                  </a:lnSpc>
                  <a:spcAft>
                    <a:spcPts val="800"/>
                  </a:spcAft>
                  <a:tabLst>
                    <a:tab pos="5274310" algn="r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𝑋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𝑌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𝑍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6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105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14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33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17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7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9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6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−</m:t>
                                </m:r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21</m:t>
                                </m:r>
                              </m:e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6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  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600" dirty="0"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𝑋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𝑌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𝑍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6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105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61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1600" i="1">
                                    <a:solidFill>
                                      <a:srgbClr val="4472C4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39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600" i="1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6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600" i="1">
                                  <a:solidFill>
                                    <a:srgbClr val="4472C4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f>
                                  <m:fPr>
                                    <m:ctrlPr>
                                      <a:rPr lang="en-US" sz="1600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61</m:t>
                                    </m:r>
                                  </m:num>
                                  <m:den>
                                    <m:r>
                                      <a:rPr lang="en-US" sz="1600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105</m:t>
                                    </m:r>
                                  </m:den>
                                </m:f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en-US" sz="1600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23</m:t>
                                    </m:r>
                                  </m:num>
                                  <m:den>
                                    <m:r>
                                      <a:rPr lang="en-US" sz="1600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105</m:t>
                                    </m:r>
                                  </m:den>
                                </m:f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en-US" sz="1600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sz="1600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Cambria Math" panose="02040503050406030204" pitchFamily="18" charset="0"/>
                                      </a:rPr>
                                      <m:t>39</m:t>
                                    </m:r>
                                  </m:num>
                                  <m:den>
                                    <m:r>
                                      <a:rPr lang="en-US" sz="1600" i="1">
                                        <a:solidFill>
                                          <a:srgbClr val="4472C4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Cambria Math" panose="02040503050406030204" pitchFamily="18" charset="0"/>
                                      </a:rPr>
                                      <m:t>105</m:t>
                                    </m:r>
                                  </m:den>
                                </m:f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ar-IQ" sz="1600" dirty="0"/>
              </a:p>
            </p:txBody>
          </p:sp>
        </mc:Choice>
        <mc:Fallback xmlns="">
          <p:sp>
            <p:nvSpPr>
              <p:cNvPr id="4" name="مستطيل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011" y="296215"/>
                <a:ext cx="5336147" cy="6360396"/>
              </a:xfrm>
              <a:prstGeom prst="rect">
                <a:avLst/>
              </a:prstGeom>
              <a:blipFill>
                <a:blip r:embed="rId2"/>
                <a:stretch>
                  <a:fillRect l="-1486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49135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13"/>
    </mc:Choice>
    <mc:Fallback xmlns="">
      <p:transition spd="slow" advTm="6113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IQ" dirty="0"/>
              <a:t> </a:t>
            </a:r>
            <a:r>
              <a:rPr lang="en-US" dirty="0"/>
              <a:t/>
            </a:r>
            <a:br>
              <a:rPr lang="en-US" dirty="0"/>
            </a:br>
            <a:r>
              <a:rPr lang="ar-IQ" dirty="0"/>
              <a:t> </a:t>
            </a:r>
            <a:r>
              <a:rPr lang="en-US" dirty="0"/>
              <a:t/>
            </a:r>
            <a:br>
              <a:rPr lang="en-US" dirty="0"/>
            </a:br>
            <a:r>
              <a:rPr lang="ar-IQ" dirty="0"/>
              <a:t> </a:t>
            </a:r>
            <a:r>
              <a:rPr lang="en-US" dirty="0"/>
              <a:t/>
            </a:r>
            <a:br>
              <a:rPr lang="en-US" dirty="0"/>
            </a:br>
            <a:r>
              <a:rPr lang="ar-IQ" dirty="0"/>
              <a:t> </a:t>
            </a:r>
            <a:r>
              <a:rPr lang="en-US" dirty="0"/>
              <a:t/>
            </a:r>
            <a:br>
              <a:rPr lang="en-US" dirty="0"/>
            </a:br>
            <a:r>
              <a:rPr lang="ar-IQ" dirty="0"/>
              <a:t> </a:t>
            </a:r>
            <a:r>
              <a:rPr lang="en-US" dirty="0"/>
              <a:t/>
            </a:r>
            <a:br>
              <a:rPr lang="en-US" dirty="0"/>
            </a:br>
            <a:r>
              <a:rPr lang="ar-IQ" dirty="0"/>
              <a:t> </a:t>
            </a:r>
            <a:r>
              <a:rPr lang="en-US" dirty="0"/>
              <a:t/>
            </a:r>
            <a:br>
              <a:rPr lang="en-US" dirty="0"/>
            </a:br>
            <a:endParaRPr lang="ar-IQ" dirty="0"/>
          </a:p>
        </p:txBody>
      </p:sp>
      <p:sp>
        <p:nvSpPr>
          <p:cNvPr id="7" name="مستطيل 6"/>
          <p:cNvSpPr/>
          <p:nvPr/>
        </p:nvSpPr>
        <p:spPr>
          <a:xfrm>
            <a:off x="3863752" y="548681"/>
            <a:ext cx="4572000" cy="37466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ar-IQ" sz="4800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الاسبوع الرابع </a:t>
            </a:r>
            <a:endParaRPr lang="en-US" sz="48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ar-IQ" sz="4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التفاضل (</a:t>
            </a:r>
            <a:r>
              <a:rPr lang="ar-IQ" sz="4800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المشتقه</a:t>
            </a:r>
            <a:r>
              <a:rPr lang="ar-IQ" sz="4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)</a:t>
            </a:r>
            <a:endParaRPr lang="en-US" sz="48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4800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Differantion</a:t>
            </a:r>
            <a:r>
              <a:rPr lang="en-US" sz="48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US" sz="48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صورة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453" y="4289690"/>
            <a:ext cx="6552728" cy="23762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166405382"/>
      </p:ext>
    </p:extLst>
  </p:cSld>
  <p:clrMapOvr>
    <a:masterClrMapping/>
  </p:clrMapOvr>
  <p:transition spd="slow" advTm="5967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5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ar-IQ" sz="2200" dirty="0"/>
              <a:t>انواع المصفوفات :</a:t>
            </a:r>
            <a:br>
              <a:rPr lang="ar-IQ" sz="2200" dirty="0"/>
            </a:br>
            <a:r>
              <a:rPr lang="ar-IQ" sz="2200" dirty="0"/>
              <a:t>1</a:t>
            </a:r>
            <a:r>
              <a:rPr lang="ar-IQ" sz="2200" u="sng" dirty="0"/>
              <a:t>- المصفوفة التربيعية (</a:t>
            </a:r>
            <a:r>
              <a:rPr lang="en-US" sz="2200" u="sng" dirty="0"/>
              <a:t>Square Matrix</a:t>
            </a:r>
            <a:r>
              <a:rPr lang="ar-IQ" sz="2200" u="sng" dirty="0"/>
              <a:t>) </a:t>
            </a:r>
            <a:r>
              <a:rPr lang="en-US" sz="2200" dirty="0"/>
              <a:t/>
            </a:r>
            <a:br>
              <a:rPr lang="en-US" sz="2200" dirty="0"/>
            </a:br>
            <a:r>
              <a:rPr lang="ar-IQ" sz="2200" dirty="0"/>
              <a:t>عدد الصفوف يساوي عدد الاعمدة .</a:t>
            </a:r>
            <a:r>
              <a:rPr lang="en-US" sz="2200" dirty="0"/>
              <a:t/>
            </a:r>
            <a:br>
              <a:rPr lang="en-US" sz="2200" dirty="0"/>
            </a:br>
            <a:r>
              <a:rPr lang="ar-IQ" sz="2200" dirty="0"/>
              <a:t>لتكن المصفوفة </a:t>
            </a:r>
            <a:r>
              <a:rPr lang="en-US" sz="2200" dirty="0"/>
              <a:t>A</a:t>
            </a:r>
            <a:r>
              <a:rPr lang="ar-IQ" sz="2200" dirty="0"/>
              <a:t> مصفوفة ذات رتبة </a:t>
            </a:r>
            <a:r>
              <a:rPr lang="en-US" sz="2200" dirty="0"/>
              <a:t>M*N </a:t>
            </a:r>
            <a:r>
              <a:rPr lang="ar-IQ" sz="2200" dirty="0"/>
              <a:t> فاذا كانت </a:t>
            </a:r>
            <a:r>
              <a:rPr lang="en-US" sz="2200" dirty="0"/>
              <a:t>M=N</a:t>
            </a:r>
            <a:r>
              <a:rPr lang="ar-IQ" sz="2200" dirty="0"/>
              <a:t> اي ان عدد الصفوف يساوي عدد الاعمدة يقال على المصفوفة </a:t>
            </a:r>
            <a:r>
              <a:rPr lang="en-US" sz="2200" dirty="0"/>
              <a:t>A</a:t>
            </a:r>
            <a:r>
              <a:rPr lang="ar-IQ" sz="2200" dirty="0"/>
              <a:t> بالمصفوفة التربيعية او المربعة .</a:t>
            </a:r>
            <a:r>
              <a:rPr lang="en-US" dirty="0"/>
              <a:t/>
            </a:r>
            <a:br>
              <a:rPr lang="en-US" dirty="0"/>
            </a:br>
            <a:endParaRPr lang="ar-IQ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pPr algn="l"/>
            <a:r>
              <a:rPr lang="en-US" dirty="0"/>
              <a:t>EX : </a:t>
            </a:r>
          </a:p>
          <a:p>
            <a:pPr algn="l"/>
            <a:r>
              <a:rPr lang="en-US" dirty="0"/>
              <a:t>        A=  7      -2                   m=n</a:t>
            </a:r>
          </a:p>
          <a:p>
            <a:pPr algn="l"/>
            <a:r>
              <a:rPr lang="en-US" dirty="0"/>
              <a:t>               1       0                   2=2</a:t>
            </a:r>
          </a:p>
          <a:p>
            <a:pPr algn="l"/>
            <a:r>
              <a:rPr lang="en-US" dirty="0"/>
              <a:t>         A   is  square matrices</a:t>
            </a:r>
          </a:p>
          <a:p>
            <a:pPr algn="l"/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2223643172"/>
      </p:ext>
    </p:extLst>
  </p:cSld>
  <p:clrMapOvr>
    <a:masterClrMapping/>
  </p:clrMapOvr>
  <p:transition spd="slow" advTm="6451">
    <p:wheel spokes="1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عنوان 1"/>
              <p:cNvSpPr>
                <a:spLocks noGrp="1"/>
              </p:cNvSpPr>
              <p:nvPr>
                <p:ph type="title"/>
              </p:nvPr>
            </p:nvSpPr>
            <p:spPr>
              <a:xfrm>
                <a:off x="5735960" y="260648"/>
                <a:ext cx="3456384" cy="1368152"/>
              </a:xfrm>
            </p:spPr>
            <p:txBody>
              <a:bodyPr>
                <a:normAutofit fontScale="90000"/>
              </a:bodyPr>
              <a:lstStyle/>
              <a:p>
                <a:pPr algn="r"/>
                <a:r>
                  <a:rPr lang="ar-IQ" sz="2000" dirty="0" smtClean="0">
                    <a:solidFill>
                      <a:schemeClr val="tx1"/>
                    </a:solidFill>
                  </a:rPr>
                  <a:t>المشتقه</a:t>
                </a:r>
                <a:r>
                  <a:rPr lang="ar-IQ" sz="2000" dirty="0">
                    <a:solidFill>
                      <a:schemeClr val="tx1"/>
                    </a:solidFill>
                  </a:rPr>
                  <a:t> </a:t>
                </a:r>
                <a:r>
                  <a:rPr lang="ar-IQ" sz="2000" dirty="0" err="1">
                    <a:solidFill>
                      <a:schemeClr val="tx1"/>
                    </a:solidFill>
                  </a:rPr>
                  <a:t>للداله</a:t>
                </a:r>
                <a:r>
                  <a:rPr lang="ar-IQ" sz="2000" dirty="0">
                    <a:solidFill>
                      <a:schemeClr val="tx1"/>
                    </a:solidFill>
                  </a:rPr>
                  <a:t> </a:t>
                </a:r>
                <a:r>
                  <a:rPr lang="en-US" sz="2000" dirty="0">
                    <a:solidFill>
                      <a:schemeClr val="tx1"/>
                    </a:solidFill>
                  </a:rPr>
                  <a:t>F(X)</a:t>
                </a:r>
                <a:r>
                  <a:rPr lang="ar-IQ" sz="2000" dirty="0">
                    <a:solidFill>
                      <a:schemeClr val="tx1"/>
                    </a:solidFill>
                  </a:rPr>
                  <a:t> هي داله </a:t>
                </a:r>
                <a:r>
                  <a:rPr lang="ar-IQ" sz="2000" dirty="0" err="1">
                    <a:solidFill>
                      <a:schemeClr val="tx1"/>
                    </a:solidFill>
                  </a:rPr>
                  <a:t>ايضا</a:t>
                </a:r>
                <a:r>
                  <a:rPr lang="ar-IQ" sz="2000" dirty="0">
                    <a:solidFill>
                      <a:schemeClr val="tx1"/>
                    </a:solidFill>
                  </a:rPr>
                  <a:t> يرمز لها بالرمز (</a:t>
                </a:r>
                <a:r>
                  <a:rPr lang="en-US" sz="2000" dirty="0">
                    <a:solidFill>
                      <a:schemeClr val="tx1"/>
                    </a:solidFill>
                  </a:rPr>
                  <a:t>X</a:t>
                </a:r>
                <a:r>
                  <a:rPr lang="ar-IQ" sz="2000" dirty="0">
                    <a:solidFill>
                      <a:schemeClr val="tx1"/>
                    </a:solidFill>
                  </a:rPr>
                  <a:t>)</a:t>
                </a:r>
                <a:r>
                  <a:rPr lang="en-US" sz="2000" dirty="0">
                    <a:solidFill>
                      <a:schemeClr val="tx1"/>
                    </a:solidFill>
                  </a:rPr>
                  <a:t> </a:t>
                </a:r>
                <a:r>
                  <a:rPr lang="ar-IQ" sz="2000" dirty="0">
                    <a:solidFill>
                      <a:schemeClr val="tx1"/>
                    </a:solidFill>
                  </a:rPr>
                  <a:t>بحيث </a:t>
                </a:r>
                <a:r>
                  <a:rPr lang="ar-IQ" sz="2000" dirty="0" err="1">
                    <a:solidFill>
                      <a:schemeClr val="tx1"/>
                    </a:solidFill>
                  </a:rPr>
                  <a:t>ان</a:t>
                </a:r>
                <a:r>
                  <a:rPr lang="ar-IQ" sz="2000" dirty="0">
                    <a:solidFill>
                      <a:schemeClr val="tx1"/>
                    </a:solidFill>
                  </a:rPr>
                  <a:t> قيمتها </a:t>
                </a:r>
                <a:r>
                  <a:rPr lang="ar-IQ" sz="2000" dirty="0" err="1">
                    <a:solidFill>
                      <a:schemeClr val="tx1"/>
                    </a:solidFill>
                  </a:rPr>
                  <a:t>ف</a:t>
                </a:r>
                <a:r>
                  <a:rPr lang="en-US" sz="2000" dirty="0">
                    <a:solidFill>
                      <a:schemeClr val="tx1"/>
                    </a:solidFill>
                  </a:rPr>
                  <a:t/>
                </a:r>
                <a:br>
                  <a:rPr lang="en-US" sz="2000" dirty="0">
                    <a:solidFill>
                      <a:schemeClr val="tx1"/>
                    </a:solidFill>
                  </a:rPr>
                </a:br>
                <a:r>
                  <a:rPr lang="ar-IQ" sz="2000" dirty="0">
                    <a:solidFill>
                      <a:schemeClr val="tx1"/>
                    </a:solidFill>
                  </a:rPr>
                  <a:t> </a:t>
                </a:r>
                <a:r>
                  <a:rPr lang="en-US" sz="220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∆</m:t>
                            </m:r>
                            <m:r>
                              <m:rPr>
                                <m:sty m:val="p"/>
                              </m:rPr>
                              <a:rPr lang="en-US" sz="2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X</m:t>
                            </m:r>
                            <m:r>
                              <a:rPr lang="en-US" sz="2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→</m:t>
                            </m:r>
                            <m:r>
                              <a:rPr lang="en-US" sz="2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sz="2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US" sz="2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F</m:t>
                            </m:r>
                            <m:d>
                              <m:dPr>
                                <m:ctrlPr>
                                  <a:rPr lang="en-US" sz="2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m:rPr>
                                    <m:sty m:val="p"/>
                                  </m:rPr>
                                  <a:rPr lang="en-US" sz="22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X</m:t>
                                </m:r>
                                <m:r>
                                  <a:rPr lang="en-US" sz="22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+∆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22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X</m:t>
                                </m:r>
                              </m:e>
                            </m:d>
                            <m:r>
                              <a:rPr lang="en-US" sz="2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m:rPr>
                                <m:sty m:val="p"/>
                              </m:rPr>
                              <a:rPr lang="en-US" sz="2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F</m:t>
                            </m:r>
                            <m:r>
                              <a:rPr lang="en-US" sz="2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m:rPr>
                                <m:sty m:val="p"/>
                              </m:rPr>
                              <a:rPr lang="en-US" sz="2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X</m:t>
                            </m:r>
                            <m:r>
                              <a:rPr lang="en-US" sz="2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num>
                          <m:den>
                            <m:r>
                              <a:rPr lang="en-US" sz="2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∆</m:t>
                            </m:r>
                            <m:r>
                              <m:rPr>
                                <m:sty m:val="p"/>
                              </m:rPr>
                              <a:rPr lang="en-US" sz="2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X</m:t>
                            </m:r>
                          </m:den>
                        </m:f>
                      </m:e>
                    </m:func>
                  </m:oMath>
                </a14:m>
                <a:r>
                  <a:rPr lang="ar-IQ" sz="2200" dirty="0">
                    <a:solidFill>
                      <a:schemeClr val="tx1"/>
                    </a:solidFill>
                  </a:rPr>
                  <a:t>=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</m:acc>
                  </m:oMath>
                </a14:m>
                <a:r>
                  <a:rPr lang="ar-IQ" dirty="0">
                    <a:solidFill>
                      <a:schemeClr val="tx1"/>
                    </a:solidFill>
                  </a:rPr>
                  <a:t>  </a:t>
                </a:r>
                <a:r>
                  <a:rPr lang="en-US" dirty="0">
                    <a:solidFill>
                      <a:schemeClr val="tx1"/>
                    </a:solidFill>
                  </a:rPr>
                  <a:t/>
                </a:r>
                <a:br>
                  <a:rPr lang="en-US" dirty="0">
                    <a:solidFill>
                      <a:schemeClr val="tx1"/>
                    </a:solidFill>
                  </a:rPr>
                </a:br>
                <a:r>
                  <a:rPr lang="en-US" sz="2000" dirty="0">
                    <a:solidFill>
                      <a:schemeClr val="tx1"/>
                    </a:solidFill>
                  </a:rPr>
                  <a:t/>
                </a:r>
                <a:br>
                  <a:rPr lang="en-US" sz="2000" dirty="0">
                    <a:solidFill>
                      <a:schemeClr val="tx1"/>
                    </a:solidFill>
                  </a:rPr>
                </a:br>
                <a:r>
                  <a:rPr lang="ar-IQ" sz="2000" dirty="0">
                    <a:solidFill>
                      <a:schemeClr val="tx1"/>
                    </a:solidFill>
                  </a:rPr>
                  <a:t> =  </a:t>
                </a:r>
                <a:r>
                  <a:rPr lang="en-US" sz="2000" dirty="0">
                    <a:solidFill>
                      <a:schemeClr val="tx1"/>
                    </a:solidFill>
                  </a:rPr>
                  <a:t/>
                </a:r>
                <a:br>
                  <a:rPr lang="en-US" sz="2000" dirty="0">
                    <a:solidFill>
                      <a:schemeClr val="tx1"/>
                    </a:solidFill>
                  </a:rPr>
                </a:br>
                <a:r>
                  <a:rPr lang="ar-IQ" sz="2000" dirty="0">
                    <a:solidFill>
                      <a:schemeClr val="tx1"/>
                    </a:solidFill>
                  </a:rPr>
                  <a:t>وهناك رموز </a:t>
                </a:r>
                <a:r>
                  <a:rPr lang="ar-IQ" sz="2000" dirty="0" err="1">
                    <a:solidFill>
                      <a:schemeClr val="tx1"/>
                    </a:solidFill>
                  </a:rPr>
                  <a:t>اخرى</a:t>
                </a:r>
                <a:r>
                  <a:rPr lang="ar-IQ" sz="2000" dirty="0">
                    <a:solidFill>
                      <a:schemeClr val="tx1"/>
                    </a:solidFill>
                  </a:rPr>
                  <a:t> تستخدم للتعبير عن </a:t>
                </a:r>
                <a:r>
                  <a:rPr lang="ar-IQ" sz="2000" dirty="0" err="1">
                    <a:solidFill>
                      <a:schemeClr val="tx1"/>
                    </a:solidFill>
                  </a:rPr>
                  <a:t>المشتقه</a:t>
                </a:r>
                <a:r>
                  <a:rPr lang="ar-IQ" sz="2000" dirty="0">
                    <a:solidFill>
                      <a:schemeClr val="tx1"/>
                    </a:solidFill>
                  </a:rPr>
                  <a:t> </a:t>
                </a:r>
                <a:r>
                  <a:rPr lang="ar-IQ" sz="2000" dirty="0" err="1">
                    <a:solidFill>
                      <a:schemeClr val="tx1"/>
                    </a:solidFill>
                  </a:rPr>
                  <a:t>للداله</a:t>
                </a:r>
                <a:r>
                  <a:rPr lang="ar-IQ" sz="2000" dirty="0">
                    <a:solidFill>
                      <a:schemeClr val="tx1"/>
                    </a:solidFill>
                  </a:rPr>
                  <a:t> </a:t>
                </a:r>
                <a:r>
                  <a:rPr lang="en-US" sz="2000" dirty="0">
                    <a:solidFill>
                      <a:schemeClr val="tx1"/>
                    </a:solidFill>
                  </a:rPr>
                  <a:t>y=f(x)</a:t>
                </a:r>
                <a:r>
                  <a:rPr lang="ar-IQ" sz="2000" dirty="0">
                    <a:solidFill>
                      <a:schemeClr val="tx1"/>
                    </a:solidFill>
                  </a:rPr>
                  <a:t> وهذه الرموز هي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,</m:t>
                        </m:r>
                      </m:den>
                    </m:f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y </a:t>
                </a:r>
                <a:br>
                  <a:rPr lang="en-US" sz="2000" dirty="0">
                    <a:solidFill>
                      <a:schemeClr val="tx1"/>
                    </a:solidFill>
                  </a:rPr>
                </a:br>
                <a:r>
                  <a:rPr lang="ar-IQ" sz="2000" dirty="0">
                    <a:solidFill>
                      <a:schemeClr val="tx1"/>
                    </a:solidFill>
                  </a:rPr>
                  <a:t>قوانين </a:t>
                </a:r>
                <a:r>
                  <a:rPr lang="ar-IQ" sz="2000" dirty="0" err="1">
                    <a:solidFill>
                      <a:schemeClr val="tx1"/>
                    </a:solidFill>
                  </a:rPr>
                  <a:t>المشتقه</a:t>
                </a:r>
                <a:r>
                  <a:rPr lang="ar-IQ" sz="2000" dirty="0">
                    <a:solidFill>
                      <a:schemeClr val="tx1"/>
                    </a:solidFill>
                  </a:rPr>
                  <a:t> </a:t>
                </a:r>
                <a:r>
                  <a:rPr lang="en-US" sz="2000" dirty="0"/>
                  <a:t/>
                </a:r>
                <a:br>
                  <a:rPr lang="en-US" sz="2000" dirty="0"/>
                </a:br>
                <a:r>
                  <a:rPr lang="en-US" sz="2000" dirty="0"/>
                  <a:t/>
                </a:r>
                <a:br>
                  <a:rPr lang="en-US" sz="2000" dirty="0"/>
                </a:br>
                <a:r>
                  <a:rPr lang="ar-IQ" sz="2000" dirty="0"/>
                  <a:t>	</a:t>
                </a:r>
                <a:r>
                  <a:rPr lang="en-US" sz="2000" dirty="0"/>
                  <a:t/>
                </a:r>
                <a:br>
                  <a:rPr lang="en-US" sz="2000" dirty="0"/>
                </a:br>
                <a:r>
                  <a:rPr lang="en-US" sz="2000" dirty="0"/>
                  <a:t/>
                </a:r>
                <a:br>
                  <a:rPr lang="en-US" sz="2000" dirty="0"/>
                </a:br>
                <a:endParaRPr lang="ar-IQ" sz="2000" dirty="0"/>
              </a:p>
            </p:txBody>
          </p:sp>
        </mc:Choice>
        <mc:Fallback xmlns="">
          <p:sp>
            <p:nvSpPr>
              <p:cNvPr id="4" name="عنوان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5735960" y="260648"/>
                <a:ext cx="3456384" cy="1368152"/>
              </a:xfrm>
              <a:blipFill>
                <a:blip r:embed="rId2"/>
                <a:stretch>
                  <a:fillRect l="-2293" t="-2679" r="-1411" b="-140625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جدول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09910449"/>
                  </p:ext>
                </p:extLst>
              </p:nvPr>
            </p:nvGraphicFramePr>
            <p:xfrm>
              <a:off x="1734082" y="3120467"/>
              <a:ext cx="5298023" cy="3730690"/>
            </p:xfrm>
            <a:graphic>
              <a:graphicData uri="http://schemas.openxmlformats.org/drawingml/2006/table">
                <a:tbl>
                  <a:tblPr rtl="1" firstRow="1" firstCol="1" bandRow="1">
                    <a:tableStyleId>{F5AB1C69-6EDB-4FF4-983F-18BD219EF322}</a:tableStyleId>
                  </a:tblPr>
                  <a:tblGrid>
                    <a:gridCol w="2675122">
                      <a:extLst>
                        <a:ext uri="{9D8B030D-6E8A-4147-A177-3AD203B41FA5}">
                          <a16:colId xmlns:a16="http://schemas.microsoft.com/office/drawing/2014/main" val="3495734254"/>
                        </a:ext>
                      </a:extLst>
                    </a:gridCol>
                    <a:gridCol w="2622901">
                      <a:extLst>
                        <a:ext uri="{9D8B030D-6E8A-4147-A177-3AD203B41FA5}">
                          <a16:colId xmlns:a16="http://schemas.microsoft.com/office/drawing/2014/main" val="1855655523"/>
                        </a:ext>
                      </a:extLst>
                    </a:gridCol>
                  </a:tblGrid>
                  <a:tr h="229130">
                    <a:tc>
                      <a:txBody>
                        <a:bodyPr/>
                        <a:lstStyle/>
                        <a:p>
                          <a:pPr algn="r" rtl="1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5274310" algn="r"/>
                            </a:tabLst>
                          </a:pPr>
                          <a:r>
                            <a:rPr lang="ar-IQ" sz="1600" dirty="0">
                              <a:solidFill>
                                <a:srgbClr val="0000CC"/>
                              </a:solidFill>
                              <a:effectLst/>
                            </a:rPr>
                            <a:t>    </a:t>
                          </a:r>
                          <a:r>
                            <a:rPr lang="ar-IQ" sz="1600" dirty="0" err="1">
                              <a:solidFill>
                                <a:srgbClr val="0000CC"/>
                              </a:solidFill>
                              <a:effectLst/>
                            </a:rPr>
                            <a:t>المشتقه</a:t>
                          </a:r>
                          <a:endParaRPr lang="en-US" sz="1100" dirty="0">
                            <a:solidFill>
                              <a:srgbClr val="0000CC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r" rtl="1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711200" algn="l"/>
                            </a:tabLst>
                          </a:pPr>
                          <a:r>
                            <a:rPr lang="ar-IQ" sz="1600">
                              <a:solidFill>
                                <a:srgbClr val="0000CC"/>
                              </a:solidFill>
                              <a:effectLst/>
                            </a:rPr>
                            <a:t>	الداله</a:t>
                          </a:r>
                          <a:endParaRPr lang="en-US" sz="1100">
                            <a:solidFill>
                              <a:srgbClr val="0000CC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982298685"/>
                      </a:ext>
                    </a:extLst>
                  </a:tr>
                  <a:tr h="352762">
                    <a:tc>
                      <a:txBody>
                        <a:bodyPr/>
                        <a:lstStyle/>
                        <a:p>
                          <a:pPr algn="l" rtl="1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5274310" algn="r"/>
                            </a:tabLs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sz="1600" i="1" smtClean="0">
                                      <a:solidFill>
                                        <a:srgbClr val="0000CC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600">
                                      <a:solidFill>
                                        <a:srgbClr val="0000CC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𝑑𝑦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sz="1600">
                                      <a:solidFill>
                                        <a:srgbClr val="0000CC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dx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1600" dirty="0">
                              <a:solidFill>
                                <a:srgbClr val="0000CC"/>
                              </a:solidFill>
                              <a:effectLst/>
                            </a:rPr>
                            <a:t>=0</a:t>
                          </a:r>
                          <a:endParaRPr lang="en-US" sz="1100" dirty="0">
                            <a:solidFill>
                              <a:srgbClr val="0000CC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l" rtl="1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5274310" algn="r"/>
                            </a:tabLst>
                          </a:pPr>
                          <a:r>
                            <a:rPr lang="en-US" sz="1600" dirty="0">
                              <a:solidFill>
                                <a:srgbClr val="0000CC"/>
                              </a:solidFill>
                              <a:effectLst/>
                            </a:rPr>
                            <a:t>1)y=a</a:t>
                          </a:r>
                          <a:endParaRPr lang="en-US" sz="1100" dirty="0">
                            <a:solidFill>
                              <a:srgbClr val="0000CC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198354117"/>
                      </a:ext>
                    </a:extLst>
                  </a:tr>
                  <a:tr h="272504">
                    <a:tc>
                      <a:txBody>
                        <a:bodyPr/>
                        <a:lstStyle/>
                        <a:p>
                          <a:pPr algn="l" rtl="1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5274310" algn="r"/>
                            </a:tabLst>
                          </a:pPr>
                          <a14:m>
                            <m:oMath xmlns:m="http://schemas.openxmlformats.org/officeDocument/2006/math">
                              <m:r>
                                <a:rPr lang="en-US" sz="1600" smtClean="0">
                                  <a:solidFill>
                                    <a:srgbClr val="0000CC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  </m:t>
                              </m:r>
                              <m:box>
                                <m:boxPr>
                                  <m:ctrlPr>
                                    <a:rPr lang="en-US" sz="1600" i="1">
                                      <a:solidFill>
                                        <a:srgbClr val="0000CC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boxPr>
                                <m:e>
                                  <m:argPr>
                                    <m:argSz m:val="-1"/>
                                  </m:argPr>
                                  <m:f>
                                    <m:fPr>
                                      <m:ctrlPr>
                                        <a:rPr lang="en-US" sz="1600" i="1">
                                          <a:solidFill>
                                            <a:srgbClr val="0000CC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1600">
                                          <a:solidFill>
                                            <a:srgbClr val="0000CC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𝑑𝑦</m:t>
                                      </m:r>
                                    </m:num>
                                    <m:den>
                                      <m:r>
                                        <m:rPr>
                                          <m:sty m:val="p"/>
                                        </m:rPr>
                                        <a:rPr lang="en-US" sz="1600">
                                          <a:solidFill>
                                            <a:srgbClr val="0000CC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dx</m:t>
                                      </m:r>
                                    </m:den>
                                  </m:f>
                                </m:e>
                              </m:box>
                              <m:r>
                                <a:rPr lang="en-US" sz="1600">
                                  <a:solidFill>
                                    <a:srgbClr val="0000CC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sz="1600">
                                  <a:solidFill>
                                    <a:srgbClr val="0000CC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acc>
                                <m:accPr>
                                  <m:chr m:val="̅"/>
                                  <m:ctrlPr>
                                    <a:rPr lang="en-US" sz="1600" i="1">
                                      <a:solidFill>
                                        <a:srgbClr val="0000CC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600">
                                      <a:solidFill>
                                        <a:srgbClr val="0000CC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  <m:r>
                                    <a:rPr lang="en-US" sz="1600">
                                      <a:solidFill>
                                        <a:srgbClr val="0000CC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</m:e>
                              </m:acc>
                            </m:oMath>
                          </a14:m>
                          <a:r>
                            <a:rPr lang="ar-IQ" sz="1600" dirty="0">
                              <a:solidFill>
                                <a:srgbClr val="0000CC"/>
                              </a:solidFill>
                              <a:effectLst/>
                            </a:rPr>
                            <a:t>  </a:t>
                          </a:r>
                          <a:endParaRPr lang="en-US" sz="1100" dirty="0">
                            <a:solidFill>
                              <a:srgbClr val="0000CC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l" rtl="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5274310" algn="r"/>
                            </a:tabLst>
                          </a:pPr>
                          <a:r>
                            <a:rPr lang="en-US" sz="1600">
                              <a:solidFill>
                                <a:srgbClr val="0000CC"/>
                              </a:solidFill>
                              <a:effectLst/>
                            </a:rPr>
                            <a:t>2)y=af(x)</a:t>
                          </a:r>
                          <a:endParaRPr lang="en-US" sz="1100">
                            <a:solidFill>
                              <a:srgbClr val="0000CC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71170217"/>
                      </a:ext>
                    </a:extLst>
                  </a:tr>
                  <a:tr h="29957">
                    <a:tc>
                      <a:txBody>
                        <a:bodyPr/>
                        <a:lstStyle/>
                        <a:p>
                          <a:pPr algn="l" rtl="1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5274310" algn="r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i="1" smtClean="0">
                                        <a:solidFill>
                                          <a:srgbClr val="0000CC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>
                                        <a:solidFill>
                                          <a:srgbClr val="0000CC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𝑑𝑦</m:t>
                                    </m:r>
                                  </m:num>
                                  <m:den>
                                    <m:r>
                                      <m:rPr>
                                        <m:sty m:val="p"/>
                                      </m:rPr>
                                      <a:rPr lang="en-US" sz="1600">
                                        <a:solidFill>
                                          <a:srgbClr val="0000CC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dx</m:t>
                                    </m:r>
                                  </m:den>
                                </m:f>
                                <m:r>
                                  <a:rPr lang="en-US" sz="1600">
                                    <a:solidFill>
                                      <a:srgbClr val="0000CC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sz="1600">
                                    <a:solidFill>
                                      <a:srgbClr val="0000CC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sz="1600">
                                    <a:solidFill>
                                      <a:srgbClr val="0000CC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sSup>
                                  <m:sSupPr>
                                    <m:ctrlPr>
                                      <a:rPr lang="en-US" sz="1600" i="1">
                                        <a:solidFill>
                                          <a:srgbClr val="0000CC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>
                                        <a:solidFill>
                                          <a:srgbClr val="0000CC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[</m:t>
                                    </m:r>
                                    <m:r>
                                      <a:rPr lang="en-US" sz="1600">
                                        <a:solidFill>
                                          <a:srgbClr val="0000CC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  <m:d>
                                      <m:dPr>
                                        <m:ctrlPr>
                                          <a:rPr lang="en-US" sz="1600" i="1">
                                            <a:solidFill>
                                              <a:srgbClr val="0000CC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>
                                            <a:solidFill>
                                              <a:srgbClr val="0000CC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</m:d>
                                    <m:r>
                                      <a:rPr lang="en-US" sz="1600">
                                        <a:solidFill>
                                          <a:srgbClr val="0000CC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]</m:t>
                                    </m:r>
                                  </m:e>
                                  <m:sup>
                                    <m:r>
                                      <a:rPr lang="en-US" sz="1600">
                                        <a:solidFill>
                                          <a:srgbClr val="0000CC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sz="1600">
                                        <a:solidFill>
                                          <a:srgbClr val="0000CC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sz="1600">
                                        <a:solidFill>
                                          <a:srgbClr val="0000CC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1100" dirty="0">
                            <a:solidFill>
                              <a:srgbClr val="0000CC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l" rtl="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5274310" algn="r"/>
                            </a:tabLst>
                          </a:pPr>
                          <a:r>
                            <a:rPr lang="en-US" sz="1600" smtClean="0">
                              <a:solidFill>
                                <a:srgbClr val="0000CC"/>
                              </a:solidFill>
                              <a:effectLst/>
                            </a:rPr>
                            <a:t>3)y=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600" i="1">
                                      <a:solidFill>
                                        <a:srgbClr val="0000CC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>
                                      <a:solidFill>
                                        <a:srgbClr val="0000CC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[</m:t>
                                  </m:r>
                                  <m:r>
                                    <a:rPr lang="en-US" sz="1600">
                                      <a:solidFill>
                                        <a:srgbClr val="0000CC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  <m:d>
                                    <m:dPr>
                                      <m:ctrlPr>
                                        <a:rPr lang="en-US" sz="1600" i="1">
                                          <a:solidFill>
                                            <a:srgbClr val="0000CC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600">
                                          <a:solidFill>
                                            <a:srgbClr val="0000CC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</m:d>
                                  <m:r>
                                    <a:rPr lang="en-US" sz="1600">
                                      <a:solidFill>
                                        <a:srgbClr val="0000CC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]</m:t>
                                  </m:r>
                                </m:e>
                                <m:sup>
                                  <m:r>
                                    <a:rPr lang="en-US" sz="1600">
                                      <a:solidFill>
                                        <a:srgbClr val="0000CC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</m:sSup>
                            </m:oMath>
                          </a14:m>
                          <a:endParaRPr lang="en-US" sz="1100">
                            <a:solidFill>
                              <a:srgbClr val="0000CC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56254362"/>
                      </a:ext>
                    </a:extLst>
                  </a:tr>
                  <a:tr h="295467">
                    <a:tc>
                      <a:txBody>
                        <a:bodyPr/>
                        <a:lstStyle/>
                        <a:p>
                          <a:pPr algn="l" rtl="1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58975" algn="l"/>
                              <a:tab pos="2568575" algn="r"/>
                              <a:tab pos="5274310" algn="r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ox>
                                  <m:boxPr>
                                    <m:ctrlPr>
                                      <a:rPr lang="en-US" sz="1600" i="1" smtClean="0">
                                        <a:solidFill>
                                          <a:srgbClr val="0000CC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boxPr>
                                  <m:e>
                                    <m:argPr>
                                      <m:argSz m:val="-1"/>
                                    </m:argPr>
                                    <m:f>
                                      <m:fPr>
                                        <m:ctrlPr>
                                          <a:rPr lang="en-US" sz="1600" i="1">
                                            <a:solidFill>
                                              <a:srgbClr val="0000CC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1600">
                                            <a:solidFill>
                                              <a:srgbClr val="0000CC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𝑑𝑦</m:t>
                                        </m:r>
                                      </m:num>
                                      <m:den>
                                        <m:r>
                                          <m:rPr>
                                            <m:sty m:val="p"/>
                                          </m:rPr>
                                          <a:rPr lang="en-US" sz="1600">
                                            <a:solidFill>
                                              <a:srgbClr val="0000CC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dx</m:t>
                                        </m:r>
                                      </m:den>
                                    </m:f>
                                  </m:e>
                                </m:box>
                                <m:r>
                                  <a:rPr lang="en-US" sz="1600">
                                    <a:solidFill>
                                      <a:srgbClr val="0000CC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en-US" sz="1600" i="1">
                                        <a:solidFill>
                                          <a:srgbClr val="0000CC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>
                                        <a:solidFill>
                                          <a:srgbClr val="0000CC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e>
                                </m:acc>
                                <m:d>
                                  <m:dPr>
                                    <m:ctrlPr>
                                      <a:rPr lang="en-US" sz="1600" i="1">
                                        <a:solidFill>
                                          <a:srgbClr val="0000CC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>
                                        <a:solidFill>
                                          <a:srgbClr val="0000CC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d>
                                <m:r>
                                  <a:rPr lang="en-US" sz="1600">
                                    <a:solidFill>
                                      <a:srgbClr val="0000CC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±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en-US" sz="1600" i="1">
                                        <a:solidFill>
                                          <a:srgbClr val="0000CC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>
                                        <a:solidFill>
                                          <a:srgbClr val="0000CC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𝑔</m:t>
                                    </m:r>
                                  </m:e>
                                </m:acc>
                                <m:r>
                                  <a:rPr lang="en-US" sz="1600">
                                    <a:solidFill>
                                      <a:srgbClr val="0000CC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 (</m:t>
                                </m:r>
                                <m:r>
                                  <a:rPr lang="en-US" sz="1600">
                                    <a:solidFill>
                                      <a:srgbClr val="0000CC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1600">
                                    <a:solidFill>
                                      <a:srgbClr val="0000CC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100" dirty="0">
                            <a:solidFill>
                              <a:srgbClr val="0000CC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l" rtl="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5274310" algn="r"/>
                            </a:tabLst>
                          </a:pPr>
                          <a:r>
                            <a:rPr lang="en-US" sz="1600" smtClean="0">
                              <a:solidFill>
                                <a:srgbClr val="0000CC"/>
                              </a:solidFill>
                              <a:effectLst/>
                            </a:rPr>
                            <a:t>4)y=f(x)</a:t>
                          </a:r>
                          <a14:m>
                            <m:oMath xmlns:m="http://schemas.openxmlformats.org/officeDocument/2006/math">
                              <m:r>
                                <a:rPr lang="ar-IQ" sz="1600">
                                  <a:solidFill>
                                    <a:srgbClr val="0000CC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± </m:t>
                              </m:r>
                              <m:r>
                                <a:rPr lang="en-US" sz="1600">
                                  <a:solidFill>
                                    <a:srgbClr val="0000CC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  <m:r>
                                <a:rPr lang="en-US" sz="1600">
                                  <a:solidFill>
                                    <a:srgbClr val="0000CC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sz="1600">
                                  <a:solidFill>
                                    <a:srgbClr val="0000CC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1600">
                                  <a:solidFill>
                                    <a:srgbClr val="0000CC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r>
                            <a:rPr lang="ar-IQ" sz="1600">
                              <a:solidFill>
                                <a:srgbClr val="0000CC"/>
                              </a:solidFill>
                              <a:effectLst/>
                            </a:rPr>
                            <a:t>  </a:t>
                          </a:r>
                          <a:endParaRPr lang="en-US" sz="1100">
                            <a:solidFill>
                              <a:srgbClr val="0000CC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40160308"/>
                      </a:ext>
                    </a:extLst>
                  </a:tr>
                  <a:tr h="359307">
                    <a:tc>
                      <a:txBody>
                        <a:bodyPr/>
                        <a:lstStyle/>
                        <a:p>
                          <a:pPr algn="r" rtl="1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2054225" algn="l"/>
                              <a:tab pos="2568575" algn="r"/>
                            </a:tabLst>
                          </a:pPr>
                          <a:r>
                            <a:rPr lang="en-US" sz="1600" dirty="0" smtClean="0">
                              <a:solidFill>
                                <a:srgbClr val="0000CC"/>
                              </a:solidFill>
                              <a:effectLst/>
                            </a:rPr>
                            <a:t>x) + g (x) . </a:t>
                          </a:r>
                          <a14:m>
                            <m:oMath xmlns:m="http://schemas.openxmlformats.org/officeDocument/2006/math">
                              <m:acc>
                                <m:accPr>
                                  <m:chr m:val="̅"/>
                                  <m:ctrlPr>
                                    <a:rPr lang="en-US" sz="1600" i="1">
                                      <a:solidFill>
                                        <a:srgbClr val="0000CC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600">
                                      <a:solidFill>
                                        <a:srgbClr val="0000CC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</m:e>
                              </m:acc>
                              <m:r>
                                <a:rPr lang="en-US" sz="1600">
                                  <a:solidFill>
                                    <a:srgbClr val="0000CC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sz="1600">
                                  <a:solidFill>
                                    <a:srgbClr val="0000CC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1600">
                                  <a:solidFill>
                                    <a:srgbClr val="0000CC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r>
                            <a:rPr lang="ar-IQ" sz="1600" dirty="0">
                              <a:solidFill>
                                <a:srgbClr val="0000CC"/>
                              </a:solidFill>
                              <a:effectLst/>
                            </a:rPr>
                            <a:t>) </a:t>
                          </a:r>
                          <a:r>
                            <a:rPr lang="en-US" sz="1600" dirty="0">
                              <a:solidFill>
                                <a:srgbClr val="0000CC"/>
                              </a:solidFill>
                              <a:effectLst/>
                            </a:rPr>
                            <a:t>x).</a:t>
                          </a:r>
                          <a14:m>
                            <m:oMath xmlns:m="http://schemas.openxmlformats.org/officeDocument/2006/math">
                              <m:acc>
                                <m:accPr>
                                  <m:chr m:val="̅"/>
                                  <m:ctrlPr>
                                    <a:rPr lang="en-US" sz="1600" i="1">
                                      <a:solidFill>
                                        <a:srgbClr val="0000CC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600">
                                      <a:solidFill>
                                        <a:srgbClr val="0000CC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  <m:r>
                                    <a:rPr lang="en-US" sz="1600">
                                      <a:solidFill>
                                        <a:srgbClr val="0000CC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</m:e>
                              </m:acc>
                            </m:oMath>
                          </a14:m>
                          <a:r>
                            <a:rPr lang="ar-IQ" sz="1600" dirty="0">
                              <a:solidFill>
                                <a:srgbClr val="0000CC"/>
                              </a:solidFill>
                              <a:effectLst/>
                            </a:rPr>
                            <a:t>)</a:t>
                          </a:r>
                          <a:r>
                            <a:rPr lang="en-US" sz="1600" dirty="0">
                              <a:solidFill>
                                <a:srgbClr val="0000CC"/>
                              </a:solidFill>
                              <a:effectLst/>
                            </a:rPr>
                            <a:t> f</a:t>
                          </a:r>
                          <a:r>
                            <a:rPr lang="ar-IQ" sz="1600" dirty="0">
                              <a:solidFill>
                                <a:srgbClr val="0000CC"/>
                              </a:solidFill>
                              <a:effectLst/>
                            </a:rPr>
                            <a:t>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sz="1600" i="1">
                                      <a:solidFill>
                                        <a:srgbClr val="0000CC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sz="1600">
                                      <a:solidFill>
                                        <a:srgbClr val="0000CC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dy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sz="1600">
                                      <a:solidFill>
                                        <a:srgbClr val="0000CC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dx</m:t>
                                  </m:r>
                                </m:den>
                              </m:f>
                            </m:oMath>
                          </a14:m>
                          <a:endParaRPr lang="en-US" sz="1100" dirty="0">
                            <a:solidFill>
                              <a:srgbClr val="0000CC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l" rtl="1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5274310" algn="r"/>
                            </a:tabLst>
                          </a:pPr>
                          <a:r>
                            <a:rPr lang="en-US" sz="1600">
                              <a:solidFill>
                                <a:srgbClr val="0000CC"/>
                              </a:solidFill>
                              <a:effectLst/>
                            </a:rPr>
                            <a:t>5)y=f(x). g(x)</a:t>
                          </a:r>
                          <a:endParaRPr lang="en-US" sz="1100">
                            <a:solidFill>
                              <a:srgbClr val="0000CC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28955664"/>
                      </a:ext>
                    </a:extLst>
                  </a:tr>
                  <a:tr h="1008479">
                    <a:tc>
                      <a:txBody>
                        <a:bodyPr/>
                        <a:lstStyle/>
                        <a:p>
                          <a:pPr algn="l" rtl="1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5274310" algn="r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i="1" smtClean="0">
                                        <a:solidFill>
                                          <a:srgbClr val="0000CC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sty m:val="p"/>
                                      </m:rPr>
                                      <a:rPr lang="en-US" sz="1600">
                                        <a:solidFill>
                                          <a:srgbClr val="0000CC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dy</m:t>
                                    </m:r>
                                  </m:num>
                                  <m:den>
                                    <m:r>
                                      <m:rPr>
                                        <m:sty m:val="p"/>
                                      </m:rPr>
                                      <a:rPr lang="en-US" sz="1600">
                                        <a:solidFill>
                                          <a:srgbClr val="0000CC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dx</m:t>
                                    </m:r>
                                  </m:den>
                                </m:f>
                                <m:r>
                                  <a:rPr lang="en-US" sz="1600">
                                    <a:solidFill>
                                      <a:srgbClr val="0000CC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600" i="1">
                                        <a:solidFill>
                                          <a:srgbClr val="0000CC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>
                                        <a:solidFill>
                                          <a:srgbClr val="0000CC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en-US" sz="1600">
                                        <a:solidFill>
                                          <a:srgbClr val="0000CC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𝑔</m:t>
                                    </m:r>
                                    <m:d>
                                      <m:dPr>
                                        <m:ctrlPr>
                                          <a:rPr lang="en-US" sz="1600" i="1">
                                            <a:solidFill>
                                              <a:srgbClr val="0000CC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>
                                            <a:solidFill>
                                              <a:srgbClr val="0000CC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</m:d>
                                    <m:r>
                                      <a:rPr lang="en-US" sz="1600">
                                        <a:solidFill>
                                          <a:srgbClr val="0000CC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  <m:d>
                                      <m:dPr>
                                        <m:ctrlPr>
                                          <a:rPr lang="en-US" sz="1600" i="1">
                                            <a:solidFill>
                                              <a:srgbClr val="0000CC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>
                                            <a:solidFill>
                                              <a:srgbClr val="0000CC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𝑋</m:t>
                                        </m:r>
                                      </m:e>
                                    </m:d>
                                    <m:r>
                                      <a:rPr lang="en-US" sz="1600">
                                        <a:solidFill>
                                          <a:srgbClr val="0000CC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sz="1600">
                                        <a:solidFill>
                                          <a:srgbClr val="0000CC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  <m:d>
                                      <m:dPr>
                                        <m:ctrlPr>
                                          <a:rPr lang="en-US" sz="1600" i="1">
                                            <a:solidFill>
                                              <a:srgbClr val="0000CC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>
                                            <a:solidFill>
                                              <a:srgbClr val="0000CC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𝑋</m:t>
                                        </m:r>
                                      </m:e>
                                    </m:d>
                                    <m:r>
                                      <a:rPr lang="en-US" sz="1600">
                                        <a:solidFill>
                                          <a:srgbClr val="0000CC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. </m:t>
                                    </m:r>
                                    <m:acc>
                                      <m:accPr>
                                        <m:chr m:val="̅"/>
                                        <m:ctrlPr>
                                          <a:rPr lang="en-US" sz="1600" i="1">
                                            <a:solidFill>
                                              <a:srgbClr val="0000CC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z="1600">
                                            <a:solidFill>
                                              <a:srgbClr val="0000CC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𝑔</m:t>
                                        </m:r>
                                        <m:r>
                                          <a:rPr lang="en-US" sz="1600">
                                            <a:solidFill>
                                              <a:srgbClr val="0000CC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 (</m:t>
                                        </m:r>
                                        <m:r>
                                          <a:rPr lang="en-US" sz="1600">
                                            <a:solidFill>
                                              <a:srgbClr val="0000CC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𝑋</m:t>
                                        </m:r>
                                        <m:r>
                                          <a:rPr lang="en-US" sz="1600">
                                            <a:solidFill>
                                              <a:srgbClr val="0000CC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)</m:t>
                                        </m:r>
                                      </m:e>
                                    </m:acc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sz="1600" i="1">
                                            <a:solidFill>
                                              <a:srgbClr val="0000CC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600">
                                            <a:solidFill>
                                              <a:srgbClr val="0000CC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[</m:t>
                                        </m:r>
                                        <m:r>
                                          <m:rPr>
                                            <m:sty m:val="p"/>
                                          </m:rPr>
                                          <a:rPr lang="en-US" sz="1600">
                                            <a:solidFill>
                                              <a:srgbClr val="0000CC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g</m:t>
                                        </m:r>
                                        <m:d>
                                          <m:dPr>
                                            <m:ctrlPr>
                                              <a:rPr lang="en-US" sz="1600" i="1">
                                                <a:solidFill>
                                                  <a:srgbClr val="0000CC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m:rPr>
                                                <m:sty m:val="p"/>
                                              </m:rPr>
                                              <a:rPr lang="en-US" sz="1600">
                                                <a:solidFill>
                                                  <a:srgbClr val="0000CC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x</m:t>
                                            </m:r>
                                          </m:e>
                                        </m:d>
                                        <m:r>
                                          <a:rPr lang="en-US" sz="1600">
                                            <a:solidFill>
                                              <a:srgbClr val="0000CC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]</m:t>
                                        </m:r>
                                      </m:e>
                                      <m:sup>
                                        <m:r>
                                          <a:rPr lang="en-US" sz="1600">
                                            <a:solidFill>
                                              <a:srgbClr val="0000CC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den>
                                </m:f>
                              </m:oMath>
                            </m:oMathPara>
                          </a14:m>
                          <a:endParaRPr lang="en-US" sz="1100" dirty="0">
                            <a:solidFill>
                              <a:srgbClr val="0000CC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l" rtl="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5274310" algn="r"/>
                            </a:tabLst>
                          </a:pPr>
                          <a:r>
                            <a:rPr lang="en-US" sz="1600" dirty="0" smtClean="0">
                              <a:solidFill>
                                <a:srgbClr val="0000CC"/>
                              </a:solidFill>
                              <a:effectLst/>
                            </a:rPr>
                            <a:t>6)y=</a:t>
                          </a:r>
                          <a14:m>
                            <m:oMath xmlns:m="http://schemas.openxmlformats.org/officeDocument/2006/math">
                              <m:box>
                                <m:boxPr>
                                  <m:ctrlPr>
                                    <a:rPr lang="en-US" sz="1600" i="1">
                                      <a:solidFill>
                                        <a:srgbClr val="0000CC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boxPr>
                                <m:e>
                                  <m:argPr>
                                    <m:argSz m:val="-1"/>
                                  </m:argPr>
                                  <m:f>
                                    <m:fPr>
                                      <m:ctrlPr>
                                        <a:rPr lang="en-US" sz="1600" i="1">
                                          <a:solidFill>
                                            <a:srgbClr val="0000CC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1600">
                                          <a:solidFill>
                                            <a:srgbClr val="0000CC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  <m:r>
                                        <a:rPr lang="en-US" sz="1600">
                                          <a:solidFill>
                                            <a:srgbClr val="0000CC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(</m:t>
                                      </m:r>
                                      <m:r>
                                        <a:rPr lang="en-US" sz="1600">
                                          <a:solidFill>
                                            <a:srgbClr val="0000CC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sz="1600">
                                          <a:solidFill>
                                            <a:srgbClr val="0000CC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)</m:t>
                                      </m:r>
                                    </m:num>
                                    <m:den>
                                      <m:r>
                                        <a:rPr lang="en-US" sz="1600">
                                          <a:solidFill>
                                            <a:srgbClr val="0000CC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𝑔</m:t>
                                      </m:r>
                                      <m:r>
                                        <a:rPr lang="en-US" sz="1600">
                                          <a:solidFill>
                                            <a:srgbClr val="0000CC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(</m:t>
                                      </m:r>
                                      <m:r>
                                        <a:rPr lang="en-US" sz="1600">
                                          <a:solidFill>
                                            <a:srgbClr val="0000CC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sz="1600">
                                          <a:solidFill>
                                            <a:srgbClr val="0000CC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)</m:t>
                                      </m:r>
                                    </m:den>
                                  </m:f>
                                </m:e>
                              </m:box>
                            </m:oMath>
                          </a14:m>
                          <a:r>
                            <a:rPr lang="ar-IQ" sz="1600" dirty="0">
                              <a:solidFill>
                                <a:srgbClr val="0000CC"/>
                              </a:solidFill>
                              <a:effectLst/>
                            </a:rPr>
                            <a:t>  </a:t>
                          </a:r>
                          <a:endParaRPr lang="en-US" sz="1100" dirty="0">
                            <a:solidFill>
                              <a:srgbClr val="0000CC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18721011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جدول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09910449"/>
                  </p:ext>
                </p:extLst>
              </p:nvPr>
            </p:nvGraphicFramePr>
            <p:xfrm>
              <a:off x="1734082" y="3120467"/>
              <a:ext cx="5298023" cy="3701227"/>
            </p:xfrm>
            <a:graphic>
              <a:graphicData uri="http://schemas.openxmlformats.org/drawingml/2006/table">
                <a:tbl>
                  <a:tblPr rtl="1" firstRow="1" firstCol="1" bandRow="1">
                    <a:tableStyleId>{F5AB1C69-6EDB-4FF4-983F-18BD219EF322}</a:tableStyleId>
                  </a:tblPr>
                  <a:tblGrid>
                    <a:gridCol w="2675122">
                      <a:extLst>
                        <a:ext uri="{9D8B030D-6E8A-4147-A177-3AD203B41FA5}">
                          <a16:colId xmlns:a16="http://schemas.microsoft.com/office/drawing/2014/main" val="3495734254"/>
                        </a:ext>
                      </a:extLst>
                    </a:gridCol>
                    <a:gridCol w="2622901">
                      <a:extLst>
                        <a:ext uri="{9D8B030D-6E8A-4147-A177-3AD203B41FA5}">
                          <a16:colId xmlns:a16="http://schemas.microsoft.com/office/drawing/2014/main" val="1855655523"/>
                        </a:ext>
                      </a:extLst>
                    </a:gridCol>
                  </a:tblGrid>
                  <a:tr h="261430">
                    <a:tc>
                      <a:txBody>
                        <a:bodyPr/>
                        <a:lstStyle/>
                        <a:p>
                          <a:pPr algn="r" rtl="1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5274310" algn="r"/>
                            </a:tabLst>
                          </a:pPr>
                          <a:r>
                            <a:rPr lang="ar-IQ" sz="1600" dirty="0">
                              <a:solidFill>
                                <a:srgbClr val="0000CC"/>
                              </a:solidFill>
                              <a:effectLst/>
                            </a:rPr>
                            <a:t>    </a:t>
                          </a:r>
                          <a:r>
                            <a:rPr lang="ar-IQ" sz="1600" dirty="0" err="1">
                              <a:solidFill>
                                <a:srgbClr val="0000CC"/>
                              </a:solidFill>
                              <a:effectLst/>
                            </a:rPr>
                            <a:t>المشتقه</a:t>
                          </a:r>
                          <a:endParaRPr lang="en-US" sz="1100" dirty="0">
                            <a:solidFill>
                              <a:srgbClr val="0000CC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r" rtl="1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711200" algn="l"/>
                            </a:tabLst>
                          </a:pPr>
                          <a:r>
                            <a:rPr lang="ar-IQ" sz="1600">
                              <a:solidFill>
                                <a:srgbClr val="0000CC"/>
                              </a:solidFill>
                              <a:effectLst/>
                            </a:rPr>
                            <a:t>	الداله</a:t>
                          </a:r>
                          <a:endParaRPr lang="en-US" sz="1100">
                            <a:solidFill>
                              <a:srgbClr val="0000CC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982298685"/>
                      </a:ext>
                    </a:extLst>
                  </a:tr>
                  <a:tr h="403860">
                    <a:tc>
                      <a:txBody>
                        <a:bodyPr/>
                        <a:lstStyle/>
                        <a:p>
                          <a:endParaRPr lang="ar-IQ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228" t="-77273" r="-99089" b="-76060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rtl="1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5274310" algn="r"/>
                            </a:tabLst>
                          </a:pPr>
                          <a:r>
                            <a:rPr lang="en-US" sz="1600" dirty="0">
                              <a:solidFill>
                                <a:srgbClr val="0000CC"/>
                              </a:solidFill>
                              <a:effectLst/>
                            </a:rPr>
                            <a:t>1)y=a</a:t>
                          </a:r>
                          <a:endParaRPr lang="en-US" sz="1100" dirty="0">
                            <a:solidFill>
                              <a:srgbClr val="0000CC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198354117"/>
                      </a:ext>
                    </a:extLst>
                  </a:tr>
                  <a:tr h="311976">
                    <a:tc>
                      <a:txBody>
                        <a:bodyPr/>
                        <a:lstStyle/>
                        <a:p>
                          <a:endParaRPr lang="ar-IQ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228" t="-225000" r="-99089" b="-8653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rtl="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5274310" algn="r"/>
                            </a:tabLst>
                          </a:pPr>
                          <a:r>
                            <a:rPr lang="en-US" sz="1600">
                              <a:solidFill>
                                <a:srgbClr val="0000CC"/>
                              </a:solidFill>
                              <a:effectLst/>
                            </a:rPr>
                            <a:t>2)y=af(x)</a:t>
                          </a:r>
                          <a:endParaRPr lang="en-US" sz="1100">
                            <a:solidFill>
                              <a:srgbClr val="0000CC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71170217"/>
                      </a:ext>
                    </a:extLst>
                  </a:tr>
                  <a:tr h="532448">
                    <a:tc>
                      <a:txBody>
                        <a:bodyPr/>
                        <a:lstStyle/>
                        <a:p>
                          <a:endParaRPr lang="ar-IQ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228" t="-194253" r="-99089" b="-4172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ar-IQ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102088" t="-194253" r="-928" b="-4172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56254362"/>
                      </a:ext>
                    </a:extLst>
                  </a:tr>
                  <a:tr h="338265">
                    <a:tc>
                      <a:txBody>
                        <a:bodyPr/>
                        <a:lstStyle/>
                        <a:p>
                          <a:endParaRPr lang="ar-IQ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228" t="-457143" r="-99089" b="-5482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ar-IQ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102088" t="-457143" r="-928" b="-54821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40160308"/>
                      </a:ext>
                    </a:extLst>
                  </a:tr>
                  <a:tr h="698691">
                    <a:tc>
                      <a:txBody>
                        <a:bodyPr/>
                        <a:lstStyle/>
                        <a:p>
                          <a:endParaRPr lang="ar-IQ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228" t="-271304" r="-99089" b="-1669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rtl="1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5274310" algn="r"/>
                            </a:tabLst>
                          </a:pPr>
                          <a:r>
                            <a:rPr lang="en-US" sz="1600">
                              <a:solidFill>
                                <a:srgbClr val="0000CC"/>
                              </a:solidFill>
                              <a:effectLst/>
                            </a:rPr>
                            <a:t>5)y=f(x). g(x)</a:t>
                          </a:r>
                          <a:endParaRPr lang="en-US" sz="1100">
                            <a:solidFill>
                              <a:srgbClr val="0000CC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28955664"/>
                      </a:ext>
                    </a:extLst>
                  </a:tr>
                  <a:tr h="1154557">
                    <a:tc>
                      <a:txBody>
                        <a:bodyPr/>
                        <a:lstStyle/>
                        <a:p>
                          <a:endParaRPr lang="ar-IQ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228" t="-224737" r="-99089" b="-10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ar-IQ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102088" t="-224737" r="-928" b="-105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87210119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904159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869">
        <p14:gallery dir="r"/>
      </p:transition>
    </mc:Choice>
    <mc:Fallback xmlns="">
      <p:transition spd="slow" advTm="786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عنوان 1"/>
              <p:cNvSpPr>
                <a:spLocks noGrp="1"/>
              </p:cNvSpPr>
              <p:nvPr>
                <p:ph type="title"/>
              </p:nvPr>
            </p:nvSpPr>
            <p:spPr>
              <a:xfrm>
                <a:off x="3838660" y="111490"/>
                <a:ext cx="8229600" cy="3514402"/>
              </a:xfrm>
            </p:spPr>
            <p:txBody>
              <a:bodyPr>
                <a:normAutofit/>
              </a:bodyPr>
              <a:lstStyle/>
              <a:p>
                <a:pPr algn="r"/>
                <a:r>
                  <a:rPr lang="ar-IQ" sz="2000" b="1" dirty="0" smtClean="0">
                    <a:solidFill>
                      <a:schemeClr val="tx1"/>
                    </a:solidFill>
                  </a:rPr>
                  <a:t>مشتقه </a:t>
                </a:r>
                <a:r>
                  <a:rPr lang="ar-IQ" sz="2000" b="1" dirty="0" err="1">
                    <a:solidFill>
                      <a:schemeClr val="tx1"/>
                    </a:solidFill>
                  </a:rPr>
                  <a:t>الداله</a:t>
                </a:r>
                <a:r>
                  <a:rPr lang="ar-IQ" sz="2000" b="1" dirty="0">
                    <a:solidFill>
                      <a:schemeClr val="tx1"/>
                    </a:solidFill>
                  </a:rPr>
                  <a:t> </a:t>
                </a:r>
                <a:r>
                  <a:rPr lang="ar-IQ" sz="2000" b="1" dirty="0" err="1">
                    <a:solidFill>
                      <a:schemeClr val="tx1"/>
                    </a:solidFill>
                  </a:rPr>
                  <a:t>المركبه</a:t>
                </a:r>
                <a:r>
                  <a:rPr lang="en-US" sz="2000" dirty="0">
                    <a:solidFill>
                      <a:schemeClr val="tx1"/>
                    </a:solidFill>
                  </a:rPr>
                  <a:t/>
                </a:r>
                <a:br>
                  <a:rPr lang="en-US" sz="2000" dirty="0">
                    <a:solidFill>
                      <a:schemeClr val="tx1"/>
                    </a:solidFill>
                  </a:rPr>
                </a:br>
                <a:r>
                  <a:rPr lang="ar-IQ" sz="2000" b="1" dirty="0">
                    <a:solidFill>
                      <a:schemeClr val="tx1"/>
                    </a:solidFill>
                  </a:rPr>
                  <a:t> </a:t>
                </a:r>
                <a:r>
                  <a:rPr lang="en-US" sz="2000" dirty="0">
                    <a:solidFill>
                      <a:schemeClr val="tx1"/>
                    </a:solidFill>
                  </a:rPr>
                  <a:t/>
                </a:r>
                <a:br>
                  <a:rPr lang="en-US" sz="2000" dirty="0">
                    <a:solidFill>
                      <a:schemeClr val="tx1"/>
                    </a:solidFill>
                  </a:rPr>
                </a:br>
                <a:r>
                  <a:rPr lang="ar-IQ" sz="2000" b="1" dirty="0">
                    <a:solidFill>
                      <a:schemeClr val="tx1"/>
                    </a:solidFill>
                  </a:rPr>
                  <a:t>في بعض الاحيان يكون مطلوب ايجاد مشتقه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𝒅𝒚</m:t>
                        </m:r>
                      </m:num>
                      <m:den>
                        <m:r>
                          <a:rPr lang="en-US" sz="20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𝒅𝒙</m:t>
                        </m:r>
                      </m:den>
                    </m:f>
                  </m:oMath>
                </a14:m>
                <a:r>
                  <a:rPr lang="en-US" sz="2000" b="1" dirty="0">
                    <a:solidFill>
                      <a:schemeClr val="tx1"/>
                    </a:solidFill>
                  </a:rPr>
                  <a:t> </a:t>
                </a:r>
                <a:r>
                  <a:rPr lang="ar-IQ" sz="2000" b="1" dirty="0">
                    <a:solidFill>
                      <a:schemeClr val="tx1"/>
                    </a:solidFill>
                  </a:rPr>
                  <a:t> </a:t>
                </a:r>
                <a:r>
                  <a:rPr lang="ar-IQ" sz="2000" b="1" dirty="0" err="1">
                    <a:solidFill>
                      <a:schemeClr val="tx1"/>
                    </a:solidFill>
                  </a:rPr>
                  <a:t>ولايرتبط</a:t>
                </a:r>
                <a:r>
                  <a:rPr lang="ar-IQ" sz="2000" b="1" dirty="0">
                    <a:solidFill>
                      <a:schemeClr val="tx1"/>
                    </a:solidFill>
                  </a:rPr>
                  <a:t> </a:t>
                </a:r>
                <a:r>
                  <a:rPr lang="en-US" sz="2000" b="1" dirty="0">
                    <a:solidFill>
                      <a:schemeClr val="tx1"/>
                    </a:solidFill>
                  </a:rPr>
                  <a:t>  x </a:t>
                </a:r>
                <a:r>
                  <a:rPr lang="ar-IQ" sz="2000" b="1" dirty="0">
                    <a:solidFill>
                      <a:schemeClr val="tx1"/>
                    </a:solidFill>
                  </a:rPr>
                  <a:t>بالمتغير </a:t>
                </a:r>
                <a:r>
                  <a:rPr lang="en-US" sz="2000" b="1" dirty="0">
                    <a:solidFill>
                      <a:schemeClr val="tx1"/>
                    </a:solidFill>
                  </a:rPr>
                  <a:t>y</a:t>
                </a:r>
                <a:r>
                  <a:rPr lang="ar-IQ" sz="2000" b="1" dirty="0">
                    <a:solidFill>
                      <a:schemeClr val="tx1"/>
                    </a:solidFill>
                  </a:rPr>
                  <a:t> مباشرتا في نفس </a:t>
                </a:r>
                <a:r>
                  <a:rPr lang="ar-IQ" sz="2000" b="1" dirty="0" err="1">
                    <a:solidFill>
                      <a:schemeClr val="tx1"/>
                    </a:solidFill>
                  </a:rPr>
                  <a:t>المعادله</a:t>
                </a:r>
                <a:r>
                  <a:rPr lang="ar-IQ" sz="2000" b="1" dirty="0">
                    <a:solidFill>
                      <a:schemeClr val="tx1"/>
                    </a:solidFill>
                  </a:rPr>
                  <a:t> وانما هنالك متغير ثالث يرتبط بينهما ففي هذه </a:t>
                </a:r>
                <a:r>
                  <a:rPr lang="ar-IQ" sz="2000" b="1" dirty="0" err="1">
                    <a:solidFill>
                      <a:schemeClr val="tx1"/>
                    </a:solidFill>
                  </a:rPr>
                  <a:t>الحاله</a:t>
                </a:r>
                <a:r>
                  <a:rPr lang="ar-IQ" sz="2000" b="1" dirty="0">
                    <a:solidFill>
                      <a:schemeClr val="tx1"/>
                    </a:solidFill>
                  </a:rPr>
                  <a:t> يمكن ايجاد </a:t>
                </a:r>
                <a:r>
                  <a:rPr lang="ar-IQ" sz="2000" b="1" dirty="0" err="1">
                    <a:solidFill>
                      <a:schemeClr val="tx1"/>
                    </a:solidFill>
                  </a:rPr>
                  <a:t>المشتقه</a:t>
                </a:r>
                <a:r>
                  <a:rPr lang="ar-IQ" sz="2000" b="1" dirty="0">
                    <a:solidFill>
                      <a:schemeClr val="tx1"/>
                    </a:solidFill>
                  </a:rPr>
                  <a:t> باستخدام داله </a:t>
                </a:r>
                <a:r>
                  <a:rPr lang="ar-IQ" sz="2000" b="1" dirty="0" err="1">
                    <a:solidFill>
                      <a:schemeClr val="tx1"/>
                    </a:solidFill>
                  </a:rPr>
                  <a:t>الداله</a:t>
                </a:r>
                <a:r>
                  <a:rPr lang="ar-IQ" sz="2000" b="1" dirty="0">
                    <a:solidFill>
                      <a:schemeClr val="tx1"/>
                    </a:solidFill>
                  </a:rPr>
                  <a:t/>
                </a:r>
                <a:br>
                  <a:rPr lang="ar-IQ" sz="2000" b="1" dirty="0">
                    <a:solidFill>
                      <a:schemeClr val="tx1"/>
                    </a:solidFill>
                  </a:rPr>
                </a:br>
                <a:r>
                  <a:rPr lang="en-US" sz="2000" dirty="0">
                    <a:solidFill>
                      <a:schemeClr val="tx1"/>
                    </a:solidFill>
                  </a:rPr>
                  <a:t/>
                </a:r>
                <a:br>
                  <a:rPr lang="en-US" sz="2000" dirty="0">
                    <a:solidFill>
                      <a:schemeClr val="tx1"/>
                    </a:solidFill>
                  </a:rPr>
                </a:br>
                <a:r>
                  <a:rPr lang="ar-IQ" sz="2000" b="1" dirty="0">
                    <a:solidFill>
                      <a:schemeClr val="tx1"/>
                    </a:solidFill>
                  </a:rPr>
                  <a:t> </a:t>
                </a:r>
                <a:r>
                  <a:rPr lang="en-US" sz="2000" dirty="0">
                    <a:solidFill>
                      <a:schemeClr val="tx1"/>
                    </a:solidFill>
                  </a:rPr>
                  <a:t/>
                </a:r>
                <a:br>
                  <a:rPr lang="en-US" sz="2000" dirty="0">
                    <a:solidFill>
                      <a:schemeClr val="tx1"/>
                    </a:solidFill>
                  </a:rPr>
                </a:br>
                <a:r>
                  <a:rPr lang="en-US" sz="2000" b="1" dirty="0" smtClean="0">
                    <a:solidFill>
                      <a:srgbClr val="FF0000"/>
                    </a:solidFill>
                  </a:rPr>
                  <a:t> </a:t>
                </a:r>
                <a:r>
                  <a:rPr lang="en-US" sz="2000" b="1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𝒅𝒚</m:t>
                        </m:r>
                      </m:num>
                      <m:den>
                        <m:r>
                          <a:rPr lang="en-US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𝒅𝒙</m:t>
                        </m:r>
                      </m:den>
                    </m:f>
                    <m:r>
                      <a:rPr lang="ar-IQ" sz="20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ar-IQ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𝒅𝒚</m:t>
                        </m:r>
                      </m:num>
                      <m:den>
                        <m:r>
                          <a:rPr lang="en-US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𝒅𝒖</m:t>
                        </m:r>
                        <m:r>
                          <a:rPr lang="en-US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den>
                    </m:f>
                    <m:r>
                      <a:rPr lang="ar-IQ" sz="20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. </m:t>
                    </m:r>
                    <m:f>
                      <m:fPr>
                        <m:ctrlPr>
                          <a:rPr lang="en-US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𝒅𝒖</m:t>
                        </m:r>
                      </m:num>
                      <m:den>
                        <m:r>
                          <a:rPr lang="en-US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𝒅𝒙</m:t>
                        </m:r>
                      </m:den>
                    </m:f>
                  </m:oMath>
                </a14:m>
                <a:r>
                  <a:rPr lang="en-US" sz="2000" dirty="0"/>
                  <a:t/>
                </a:r>
                <a:br>
                  <a:rPr lang="en-US" sz="2000" dirty="0"/>
                </a:br>
                <a:r>
                  <a:rPr lang="ar-SA" sz="2000" b="1" dirty="0"/>
                  <a:t> </a:t>
                </a:r>
                <a:r>
                  <a:rPr lang="en-US" sz="2000" dirty="0"/>
                  <a:t/>
                </a:r>
                <a:br>
                  <a:rPr lang="en-US" sz="2000" dirty="0"/>
                </a:br>
                <a:endParaRPr lang="ar-IQ" sz="2000" dirty="0"/>
              </a:p>
            </p:txBody>
          </p:sp>
        </mc:Choice>
        <mc:Fallback xmlns="">
          <p:sp>
            <p:nvSpPr>
              <p:cNvPr id="2" name="عنوان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3838660" y="111490"/>
                <a:ext cx="8229600" cy="3514402"/>
              </a:xfrm>
              <a:blipFill>
                <a:blip r:embed="rId2"/>
                <a:stretch>
                  <a:fillRect t="-867" r="-815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عنصر نائب للمحتوى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3861049"/>
            <a:ext cx="3363492" cy="22382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25885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6424">
        <p14:doors dir="vert"/>
      </p:transition>
    </mc:Choice>
    <mc:Fallback xmlns="">
      <p:transition spd="slow" advTm="642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عنوان 1"/>
              <p:cNvSpPr>
                <a:spLocks noGrp="1"/>
              </p:cNvSpPr>
              <p:nvPr>
                <p:ph type="title"/>
              </p:nvPr>
            </p:nvSpPr>
            <p:spPr/>
            <p:txBody>
              <a:bodyPr>
                <a:normAutofit fontScale="90000"/>
              </a:bodyPr>
              <a:lstStyle/>
              <a:p>
                <a:pPr rtl="0"/>
                <a:r>
                  <a:rPr lang="en-US" b="1" dirty="0" smtClean="0">
                    <a:solidFill>
                      <a:srgbClr val="FF0000"/>
                    </a:solidFill>
                  </a:rPr>
                  <a:t>EX:-Find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𝒅𝒚</m:t>
                        </m:r>
                      </m:num>
                      <m:den>
                        <m: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𝒅𝒙</m:t>
                        </m:r>
                      </m:den>
                    </m:f>
                  </m:oMath>
                </a14:m>
                <a:r>
                  <a:rPr lang="en-US" b="1" dirty="0" smtClean="0">
                    <a:solidFill>
                      <a:srgbClr val="FF0000"/>
                    </a:solidFill>
                  </a:rPr>
                  <a:t> for the following function</a:t>
                </a:r>
                <a:r>
                  <a:rPr lang="en-US" sz="2200" dirty="0"/>
                  <a:t/>
                </a:r>
                <a:br>
                  <a:rPr lang="en-US" sz="2200" dirty="0"/>
                </a:br>
                <a:r>
                  <a:rPr lang="en-US" sz="2200" b="1" dirty="0" smtClean="0">
                    <a:solidFill>
                      <a:srgbClr val="FF0000"/>
                    </a:solidFill>
                  </a:rPr>
                  <a:t>Y=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22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2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𝒖</m:t>
                            </m:r>
                          </m:e>
                          <m:sup>
                            <m:r>
                              <a:rPr lang="en-US" sz="22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sz="2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2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</m:rad>
                  </m:oMath>
                </a14:m>
                <a:r>
                  <a:rPr lang="en-US" sz="2200" dirty="0" smtClean="0">
                    <a:solidFill>
                      <a:srgbClr val="FF0000"/>
                    </a:solidFill>
                  </a:rPr>
                  <a:t/>
                </a:r>
                <a:br>
                  <a:rPr lang="en-US" sz="2200" dirty="0" smtClean="0">
                    <a:solidFill>
                      <a:srgbClr val="FF0000"/>
                    </a:solidFill>
                  </a:rPr>
                </a:br>
                <a:r>
                  <a:rPr lang="en-US" sz="2200" b="1" dirty="0">
                    <a:solidFill>
                      <a:srgbClr val="FF0000"/>
                    </a:solidFill>
                  </a:rPr>
                  <a:t>U=(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2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sup>
                    </m:sSup>
                    <m:r>
                      <a:rPr lang="en-US" sz="2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𝟓</m:t>
                    </m:r>
                    <m:sSup>
                      <m:sSupPr>
                        <m:ctrlPr>
                          <a:rPr lang="en-US" sz="2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2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−</m:t>
                    </m:r>
                    <m:r>
                      <a:rPr lang="en-US" sz="2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𝟕</m:t>
                    </m:r>
                    <m:sSup>
                      <m:sSupPr>
                        <m:ctrlPr>
                          <a:rPr lang="en-US" sz="2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sz="2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</m:sup>
                    </m:sSup>
                  </m:oMath>
                </a14:m>
                <a:r>
                  <a:rPr lang="en-US" sz="2200" dirty="0">
                    <a:solidFill>
                      <a:srgbClr val="FF0000"/>
                    </a:solidFill>
                  </a:rPr>
                  <a:t/>
                </a:r>
                <a:br>
                  <a:rPr lang="en-US" sz="2200" dirty="0">
                    <a:solidFill>
                      <a:srgbClr val="FF0000"/>
                    </a:solidFill>
                  </a:rPr>
                </a:br>
                <a:r>
                  <a:rPr lang="en-US" sz="2200" b="1" dirty="0">
                    <a:solidFill>
                      <a:srgbClr val="FF0000"/>
                    </a:solidFill>
                  </a:rPr>
                  <a:t>Sol</a:t>
                </a:r>
                <a:r>
                  <a:rPr lang="en-US" sz="2200" dirty="0">
                    <a:solidFill>
                      <a:srgbClr val="FF0000"/>
                    </a:solidFill>
                  </a:rPr>
                  <a:t/>
                </a:r>
                <a:br>
                  <a:rPr lang="en-US" sz="2200" dirty="0">
                    <a:solidFill>
                      <a:srgbClr val="FF0000"/>
                    </a:solidFill>
                  </a:rPr>
                </a:br>
                <a:r>
                  <a:rPr lang="en-US" sz="2200" b="1" dirty="0"/>
                  <a:t> </a:t>
                </a:r>
                <a:r>
                  <a:rPr lang="en-US" sz="2200" dirty="0">
                    <a:solidFill>
                      <a:schemeClr val="tx1"/>
                    </a:solidFill>
                  </a:rPr>
                  <a:t/>
                </a:r>
                <a:br>
                  <a:rPr lang="en-US" sz="2200" dirty="0">
                    <a:solidFill>
                      <a:schemeClr val="tx1"/>
                    </a:solidFill>
                  </a:rPr>
                </a:br>
                <a:endParaRPr lang="ar-IQ" sz="2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" name="عنوان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1773" b="-44240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عنصر نائب للمحتوى 7"/>
              <p:cNvSpPr>
                <a:spLocks noGrp="1"/>
              </p:cNvSpPr>
              <p:nvPr>
                <p:ph idx="1"/>
              </p:nvPr>
            </p:nvSpPr>
            <p:spPr>
              <a:xfrm>
                <a:off x="590837" y="2407724"/>
                <a:ext cx="8596668" cy="3880773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𝑑𝑦</m:t>
                          </m:r>
                        </m:num>
                        <m:den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𝑑𝑦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𝑑𝑢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.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𝑑𝑢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</m:oMath>
                  </m:oMathPara>
                </a14:m>
                <a:endParaRPr lang="en-US" dirty="0" smtClean="0"/>
              </a:p>
              <a:p>
                <a:pPr marL="0" indent="0" algn="l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ar-IQ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  <m:r>
                      <a:rPr lang="ar-IQ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ar-IQ" dirty="0" smtClean="0"/>
                  <a:t> </a:t>
                </a:r>
                <a:r>
                  <a:rPr lang="en-US" dirty="0" smtClean="0"/>
                  <a:t>½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 smtClean="0"/>
                  <a:t> + 2u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 smtClean="0"/>
                  <a:t> (2u+2)</a:t>
                </a:r>
              </a:p>
              <a:p>
                <a:pPr marL="0" indent="0" algn="l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𝑑𝑢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4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5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 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7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dirty="0" smtClean="0"/>
                  <a:t> (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3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 smtClean="0"/>
                  <a:t> +10x)</a:t>
                </a:r>
              </a:p>
              <a:p>
                <a:pPr marL="0" indent="0" algn="l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</m:oMath>
                </a14:m>
                <a:r>
                  <a:rPr lang="en-US" dirty="0" smtClean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𝑑𝑢</m:t>
                        </m:r>
                      </m:den>
                    </m:f>
                  </m:oMath>
                </a14:m>
                <a:r>
                  <a:rPr lang="en-US" dirty="0" smtClean="0"/>
                  <a:t> 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𝑑𝑢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</m:oMath>
                </a14:m>
                <a:endParaRPr lang="en-US" dirty="0" smtClean="0"/>
              </a:p>
              <a:p>
                <a:pPr marL="0" indent="0" algn="l">
                  <a:buNone/>
                </a:pPr>
                <a:endParaRPr lang="en-US" dirty="0" smtClean="0"/>
              </a:p>
              <a:p>
                <a:pPr marL="0" indent="0" algn="l">
                  <a:buNone/>
                </a:pPr>
                <a:r>
                  <a:rPr lang="en-US" dirty="0" smtClean="0"/>
                  <a:t>=</a:t>
                </a:r>
                <a:r>
                  <a:rPr lang="en-US" dirty="0"/>
                  <a:t>½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/>
                  <a:t> + 2u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/>
                  <a:t> (2u+2</a:t>
                </a:r>
                <a:r>
                  <a:rPr lang="en-US" dirty="0" smtClean="0"/>
                  <a:t>) .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4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5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</a:rPr>
                      <m:t> −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7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dirty="0"/>
                  <a:t> (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3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/>
                  <a:t> +10x)</a:t>
                </a:r>
              </a:p>
              <a:p>
                <a:pPr marL="0" indent="0" algn="l">
                  <a:buNone/>
                </a:pPr>
                <a:endParaRPr lang="en-US" dirty="0"/>
              </a:p>
              <a:p>
                <a:pPr marL="0" indent="0" algn="l">
                  <a:buNone/>
                </a:pPr>
                <a:endParaRPr lang="ar-IQ" dirty="0"/>
              </a:p>
            </p:txBody>
          </p:sp>
        </mc:Choice>
        <mc:Fallback xmlns="">
          <p:sp>
            <p:nvSpPr>
              <p:cNvPr id="8" name="عنصر نائب للمحتوى 7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90837" y="2407724"/>
                <a:ext cx="8596668" cy="3880773"/>
              </a:xfrm>
              <a:blipFill>
                <a:blip r:embed="rId3"/>
                <a:stretch>
                  <a:fillRect l="-567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مستطيل 3"/>
          <p:cNvSpPr/>
          <p:nvPr/>
        </p:nvSpPr>
        <p:spPr>
          <a:xfrm>
            <a:off x="7248128" y="3356993"/>
            <a:ext cx="2286000" cy="61555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dirty="0">
                <a:solidFill>
                  <a:prstClr val="black"/>
                </a:solidFill>
                <a:ea typeface="+mj-ea"/>
                <a:cs typeface="+mj-cs"/>
              </a:rPr>
              <a:t/>
            </a:r>
            <a:br>
              <a:rPr lang="en-US" sz="1600" dirty="0">
                <a:solidFill>
                  <a:prstClr val="black"/>
                </a:solidFill>
                <a:ea typeface="+mj-ea"/>
                <a:cs typeface="+mj-cs"/>
              </a:rPr>
            </a:br>
            <a:endParaRPr lang="ar-IQ" dirty="0"/>
          </a:p>
        </p:txBody>
      </p:sp>
      <p:sp>
        <p:nvSpPr>
          <p:cNvPr id="3" name="مربع نص 2"/>
          <p:cNvSpPr txBox="1"/>
          <p:nvPr/>
        </p:nvSpPr>
        <p:spPr>
          <a:xfrm>
            <a:off x="6561374" y="2977978"/>
            <a:ext cx="64" cy="276999"/>
          </a:xfrm>
          <a:prstGeom prst="rect">
            <a:avLst/>
          </a:prstGeom>
          <a:noFill/>
        </p:spPr>
        <p:txBody>
          <a:bodyPr wrap="none" lIns="0" tIns="0" rIns="0" bIns="0" rtlCol="1">
            <a:spAutoFit/>
          </a:bodyPr>
          <a:lstStyle/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2522785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25">
        <p14:prism dir="r" isInverted="1"/>
      </p:transition>
    </mc:Choice>
    <mc:Fallback xmlns="">
      <p:transition spd="slow" advTm="502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419161" y="276311"/>
            <a:ext cx="8596668" cy="1320800"/>
          </a:xfrm>
        </p:spPr>
        <p:txBody>
          <a:bodyPr/>
          <a:lstStyle/>
          <a:p>
            <a:pPr algn="r"/>
            <a:r>
              <a:rPr lang="ar-IQ" dirty="0" smtClean="0">
                <a:solidFill>
                  <a:srgbClr val="FF0000"/>
                </a:solidFill>
              </a:rPr>
              <a:t>مشتقه </a:t>
            </a:r>
            <a:r>
              <a:rPr lang="ar-IQ" dirty="0" err="1" smtClean="0">
                <a:solidFill>
                  <a:srgbClr val="FF0000"/>
                </a:solidFill>
              </a:rPr>
              <a:t>الداله</a:t>
            </a:r>
            <a:r>
              <a:rPr lang="ar-IQ" dirty="0" smtClean="0">
                <a:solidFill>
                  <a:srgbClr val="FF0000"/>
                </a:solidFill>
              </a:rPr>
              <a:t> </a:t>
            </a:r>
            <a:r>
              <a:rPr lang="ar-IQ" dirty="0" err="1" smtClean="0">
                <a:solidFill>
                  <a:srgbClr val="FF0000"/>
                </a:solidFill>
              </a:rPr>
              <a:t>الضمنيه</a:t>
            </a:r>
            <a:endParaRPr lang="ar-IQ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عنصر نائب للمحتوى 2"/>
              <p:cNvSpPr>
                <a:spLocks noGrp="1"/>
              </p:cNvSpPr>
              <p:nvPr>
                <p:ph idx="1"/>
              </p:nvPr>
            </p:nvSpPr>
            <p:spPr>
              <a:xfrm>
                <a:off x="3419161" y="1283260"/>
                <a:ext cx="8596668" cy="3880773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ar-IQ" dirty="0" smtClean="0"/>
                  <a:t>في بعض الأحيان تصادفنا معادلات تتضمن متغيرين او اكثر حيث يصعب التعبير عن احد المتغيرات بدلاله المتغيرات الأخرى مباشرتا ولهذا السبب يطلق على هذه المعادلات بدوال ضمنيه و عند إيجاد </a:t>
                </a:r>
                <a:r>
                  <a:rPr lang="ar-IQ" dirty="0" err="1" smtClean="0"/>
                  <a:t>المشتقه</a:t>
                </a:r>
                <a:r>
                  <a:rPr lang="ar-IQ" dirty="0" smtClean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</m:oMath>
                </a14:m>
                <a:r>
                  <a:rPr lang="en-US" dirty="0" smtClean="0"/>
                  <a:t>  </a:t>
                </a:r>
                <a:r>
                  <a:rPr lang="ar-IQ" dirty="0" smtClean="0"/>
                  <a:t>  </a:t>
                </a:r>
                <a:r>
                  <a:rPr lang="ar-IQ" dirty="0" err="1" smtClean="0"/>
                  <a:t>للداله</a:t>
                </a:r>
                <a:r>
                  <a:rPr lang="ar-IQ" dirty="0" smtClean="0"/>
                  <a:t> </a:t>
                </a:r>
                <a:r>
                  <a:rPr lang="ar-IQ" dirty="0" err="1" smtClean="0"/>
                  <a:t>الضمنيه</a:t>
                </a:r>
                <a:r>
                  <a:rPr lang="ar-IQ" dirty="0" smtClean="0"/>
                  <a:t> نعتبر </a:t>
                </a:r>
                <a:r>
                  <a:rPr lang="en-US" dirty="0" smtClean="0"/>
                  <a:t>y</a:t>
                </a:r>
                <a:r>
                  <a:rPr lang="ar-IQ" dirty="0" smtClean="0"/>
                  <a:t> داله ل</a:t>
                </a:r>
                <a:r>
                  <a:rPr lang="en-US" dirty="0" smtClean="0"/>
                  <a:t>x</a:t>
                </a:r>
                <a:r>
                  <a:rPr lang="ar-IQ" dirty="0" smtClean="0"/>
                  <a:t> ونطبق خطوات مشتقه </a:t>
                </a:r>
                <a:r>
                  <a:rPr lang="ar-IQ" dirty="0" err="1" smtClean="0"/>
                  <a:t>الداله</a:t>
                </a:r>
                <a:r>
                  <a:rPr lang="ar-IQ" dirty="0" smtClean="0"/>
                  <a:t> </a:t>
                </a:r>
                <a:r>
                  <a:rPr lang="ar-IQ" dirty="0" err="1" smtClean="0"/>
                  <a:t>الضمنيه</a:t>
                </a:r>
                <a:r>
                  <a:rPr lang="ar-IQ" dirty="0" smtClean="0"/>
                  <a:t> </a:t>
                </a:r>
                <a:r>
                  <a:rPr lang="ar-IQ" dirty="0" err="1" smtClean="0"/>
                  <a:t>التاليه</a:t>
                </a:r>
                <a:r>
                  <a:rPr lang="ar-IQ" dirty="0" smtClean="0"/>
                  <a:t> </a:t>
                </a:r>
              </a:p>
              <a:p>
                <a:pPr marL="0" indent="0">
                  <a:buNone/>
                </a:pPr>
                <a:r>
                  <a:rPr lang="ar-IQ" dirty="0" smtClean="0"/>
                  <a:t>1)اشتقاق كل حد حسب موقعه في </a:t>
                </a:r>
                <a:r>
                  <a:rPr lang="ar-IQ" dirty="0" err="1" smtClean="0"/>
                  <a:t>السوال</a:t>
                </a:r>
                <a:endParaRPr lang="ar-IQ" dirty="0" smtClean="0"/>
              </a:p>
              <a:p>
                <a:pPr marL="0" indent="0">
                  <a:buNone/>
                </a:pPr>
                <a:r>
                  <a:rPr lang="ar-IQ" dirty="0" smtClean="0"/>
                  <a:t>2)نضع الحدود التي تحتوي على </a:t>
                </a:r>
                <a:r>
                  <a:rPr lang="ar-IQ" dirty="0" err="1" smtClean="0"/>
                  <a:t>المشتقه</a:t>
                </a:r>
                <a:r>
                  <a:rPr lang="ar-IQ" dirty="0" smtClean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ar-IQ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  <m:r>
                      <a:rPr lang="ar-IQ" b="0" i="0" smtClean="0">
                        <a:latin typeface="Cambria Math" panose="02040503050406030204" pitchFamily="18" charset="0"/>
                      </a:rPr>
                      <m:t>  </m:t>
                    </m:r>
                  </m:oMath>
                </a14:m>
                <a:r>
                  <a:rPr lang="ar-IQ" dirty="0" smtClean="0"/>
                  <a:t> بطرف والحدود </a:t>
                </a:r>
                <a:r>
                  <a:rPr lang="ar-IQ" dirty="0" err="1" smtClean="0"/>
                  <a:t>الخاليه</a:t>
                </a:r>
                <a:r>
                  <a:rPr lang="ar-IQ" dirty="0" smtClean="0"/>
                  <a:t> من </a:t>
                </a:r>
                <a:r>
                  <a:rPr lang="ar-IQ" dirty="0" err="1" smtClean="0"/>
                  <a:t>المشتقه</a:t>
                </a:r>
                <a:r>
                  <a:rPr lang="ar-IQ" dirty="0" smtClean="0"/>
                  <a:t> في الطرف الاخر </a:t>
                </a:r>
              </a:p>
              <a:p>
                <a:pPr marL="0" indent="0">
                  <a:buNone/>
                </a:pPr>
                <a:r>
                  <a:rPr lang="ar-IQ" dirty="0" smtClean="0"/>
                  <a:t>3)نستخرج </a:t>
                </a:r>
                <a:r>
                  <a:rPr lang="ar-IQ" dirty="0" err="1" smtClean="0"/>
                  <a:t>المشتقه</a:t>
                </a:r>
                <a:r>
                  <a:rPr lang="ar-IQ" dirty="0" smtClean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</m:oMath>
                </a14:m>
                <a:r>
                  <a:rPr lang="en-US" dirty="0" smtClean="0"/>
                  <a:t>  </a:t>
                </a:r>
                <a:r>
                  <a:rPr lang="ar-IQ" dirty="0" smtClean="0"/>
                  <a:t>كعامل مشترك</a:t>
                </a:r>
              </a:p>
              <a:p>
                <a:pPr marL="0" indent="0">
                  <a:buNone/>
                </a:pPr>
                <a:r>
                  <a:rPr lang="ar-IQ" dirty="0" smtClean="0"/>
                  <a:t>4)قسمه طرفي </a:t>
                </a:r>
                <a:r>
                  <a:rPr lang="ar-IQ" dirty="0" err="1" smtClean="0"/>
                  <a:t>المعادله</a:t>
                </a:r>
                <a:r>
                  <a:rPr lang="ar-IQ" dirty="0" smtClean="0"/>
                  <a:t> على </a:t>
                </a:r>
                <a:r>
                  <a:rPr lang="ar-IQ" dirty="0" err="1" smtClean="0"/>
                  <a:t>المشتقه</a:t>
                </a:r>
                <a:r>
                  <a:rPr lang="ar-IQ" dirty="0" smtClean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</m:oMath>
                </a14:m>
                <a:endParaRPr lang="ar-IQ" dirty="0" smtClean="0"/>
              </a:p>
            </p:txBody>
          </p:sp>
        </mc:Choice>
        <mc:Fallback xmlns="">
          <p:sp>
            <p:nvSpPr>
              <p:cNvPr id="3" name="عنصر نائب للمحتوى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419161" y="1283260"/>
                <a:ext cx="8596668" cy="3880773"/>
              </a:xfrm>
              <a:blipFill>
                <a:blip r:embed="rId2"/>
                <a:stretch>
                  <a:fillRect t="-943" r="-638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87567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140">
        <p:checker/>
      </p:transition>
    </mc:Choice>
    <mc:Fallback xmlns="">
      <p:transition spd="slow" advTm="514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عنوان 1"/>
              <p:cNvSpPr>
                <a:spLocks noGrp="1"/>
              </p:cNvSpPr>
              <p:nvPr>
                <p:ph type="title"/>
              </p:nvPr>
            </p:nvSpPr>
            <p:spPr>
              <a:xfrm>
                <a:off x="504340" y="535459"/>
                <a:ext cx="8596668" cy="1320800"/>
              </a:xfrm>
            </p:spPr>
            <p:txBody>
              <a:bodyPr>
                <a:normAutofit fontScale="90000"/>
              </a:bodyPr>
              <a:lstStyle/>
              <a:p>
                <a:r>
                  <a:rPr lang="en-US" dirty="0" smtClean="0">
                    <a:solidFill>
                      <a:srgbClr val="FF0000"/>
                    </a:solidFill>
                  </a:rPr>
                  <a:t>EX:- find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</m:oMath>
                </a14:m>
                <a:r>
                  <a:rPr lang="en-US" dirty="0" smtClean="0">
                    <a:solidFill>
                      <a:srgbClr val="FF0000"/>
                    </a:solidFill>
                  </a:rPr>
                  <a:t> for the following function</a:t>
                </a:r>
                <a:r>
                  <a:rPr lang="en-US" dirty="0" smtClean="0"/>
                  <a:t/>
                </a:r>
                <a:br>
                  <a:rPr lang="en-US" dirty="0" smtClean="0"/>
                </a:br>
                <a:r>
                  <a:rPr lang="en-US" dirty="0" smtClean="0">
                    <a:solidFill>
                      <a:srgbClr val="FF0000"/>
                    </a:solidFill>
                  </a:rPr>
                  <a:t>3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 smtClean="0">
                    <a:solidFill>
                      <a:srgbClr val="FF0000"/>
                    </a:solidFill>
                  </a:rPr>
                  <a:t> - 5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dirty="0" smtClean="0">
                    <a:solidFill>
                      <a:srgbClr val="FF0000"/>
                    </a:solidFill>
                  </a:rPr>
                  <a:t> + 5xy – 10x = 20</a:t>
                </a:r>
                <a:endParaRPr lang="ar-IQ" dirty="0"/>
              </a:p>
            </p:txBody>
          </p:sp>
        </mc:Choice>
        <mc:Fallback xmlns="">
          <p:sp>
            <p:nvSpPr>
              <p:cNvPr id="2" name="عنوان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504340" y="535459"/>
                <a:ext cx="8596668" cy="1320800"/>
              </a:xfrm>
              <a:blipFill>
                <a:blip r:embed="rId2"/>
                <a:stretch>
                  <a:fillRect l="-1773" b="-11982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عنصر نائب للمحتوى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 algn="l">
                  <a:buNone/>
                </a:pPr>
                <a:r>
                  <a:rPr lang="en-US" dirty="0" smtClean="0"/>
                  <a:t>6y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</m:oMath>
                </a14:m>
                <a:r>
                  <a:rPr lang="en-US" dirty="0" smtClean="0"/>
                  <a:t> - 15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 smtClean="0"/>
                  <a:t> + 5[x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</m:oMath>
                </a14:m>
                <a:r>
                  <a:rPr lang="en-US" dirty="0" smtClean="0"/>
                  <a:t> + y(1)] – 10 =0</a:t>
                </a:r>
              </a:p>
              <a:p>
                <a:pPr marL="0" indent="0" algn="l">
                  <a:buNone/>
                </a:pPr>
                <a:r>
                  <a:rPr lang="en-US" dirty="0" smtClean="0"/>
                  <a:t>6y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</m:oMath>
                </a14:m>
                <a:r>
                  <a:rPr lang="en-US" dirty="0" smtClean="0"/>
                  <a:t>-15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 smtClean="0"/>
                  <a:t> + 5x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</m:oMath>
                </a14:m>
                <a:r>
                  <a:rPr lang="en-US" dirty="0" smtClean="0"/>
                  <a:t> + 5y -10=0</a:t>
                </a:r>
              </a:p>
              <a:p>
                <a:pPr marL="0" indent="0" algn="l">
                  <a:buNone/>
                </a:pPr>
                <a:r>
                  <a:rPr lang="en-US" dirty="0" smtClean="0"/>
                  <a:t>6y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</m:oMath>
                </a14:m>
                <a:r>
                  <a:rPr lang="en-US" dirty="0" smtClean="0"/>
                  <a:t> + 5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</m:oMath>
                </a14:m>
                <a:r>
                  <a:rPr lang="en-US" dirty="0" smtClean="0"/>
                  <a:t> = 15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 smtClean="0"/>
                  <a:t> - 5y +10</a:t>
                </a:r>
              </a:p>
              <a:p>
                <a:pPr marL="0" indent="0" algn="l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y</m:t>
                        </m:r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d>
                    <m:r>
                      <a:rPr lang="en-US" b="0" i="0" smtClean="0">
                        <a:latin typeface="Cambria Math" panose="02040503050406030204" pitchFamily="18" charset="0"/>
                      </a:rPr>
                      <m:t>= </m:t>
                    </m:r>
                  </m:oMath>
                </a14:m>
                <a:r>
                  <a:rPr lang="en-US" dirty="0" smtClean="0"/>
                  <a:t>15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 smtClean="0"/>
                  <a:t>-5y+10</a:t>
                </a:r>
              </a:p>
              <a:p>
                <a:pPr marL="0" indent="0" algn="l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𝑑𝑦</m:t>
                          </m:r>
                        </m:num>
                        <m:den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den>
                      </m:f>
                    </m:oMath>
                  </m:oMathPara>
                </a14:m>
                <a:endParaRPr lang="ar-IQ" dirty="0"/>
              </a:p>
            </p:txBody>
          </p:sp>
        </mc:Choice>
        <mc:Fallback xmlns="">
          <p:sp>
            <p:nvSpPr>
              <p:cNvPr id="3" name="عنصر نائب للمحتوى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496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815624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604">
        <p15:prstTrans prst="airplane" invX="1"/>
      </p:transition>
    </mc:Choice>
    <mc:Fallback xmlns="">
      <p:transition spd="slow" advTm="560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420534" y="448962"/>
            <a:ext cx="8596668" cy="1320800"/>
          </a:xfrm>
        </p:spPr>
        <p:txBody>
          <a:bodyPr/>
          <a:lstStyle/>
          <a:p>
            <a:pPr algn="r"/>
            <a:r>
              <a:rPr lang="ar-IQ" dirty="0" err="1" smtClean="0">
                <a:solidFill>
                  <a:srgbClr val="FF0000"/>
                </a:solidFill>
              </a:rPr>
              <a:t>الداله</a:t>
            </a:r>
            <a:r>
              <a:rPr lang="ar-IQ" dirty="0" smtClean="0">
                <a:solidFill>
                  <a:srgbClr val="FF0000"/>
                </a:solidFill>
              </a:rPr>
              <a:t> </a:t>
            </a:r>
            <a:r>
              <a:rPr lang="ar-IQ" dirty="0" err="1" smtClean="0">
                <a:solidFill>
                  <a:srgbClr val="FF0000"/>
                </a:solidFill>
              </a:rPr>
              <a:t>الاسيه</a:t>
            </a:r>
            <a:r>
              <a:rPr lang="ar-IQ" dirty="0" smtClean="0">
                <a:solidFill>
                  <a:srgbClr val="FF0000"/>
                </a:solidFill>
              </a:rPr>
              <a:t> </a:t>
            </a:r>
            <a:br>
              <a:rPr lang="ar-IQ" dirty="0" smtClean="0">
                <a:solidFill>
                  <a:srgbClr val="FF0000"/>
                </a:solidFill>
              </a:rPr>
            </a:br>
            <a:r>
              <a:rPr lang="ar-IQ" dirty="0" smtClean="0">
                <a:solidFill>
                  <a:srgbClr val="FF0000"/>
                </a:solidFill>
              </a:rPr>
              <a:t>هنالك نوعان من </a:t>
            </a:r>
            <a:r>
              <a:rPr lang="ar-IQ" dirty="0" err="1" smtClean="0">
                <a:solidFill>
                  <a:srgbClr val="FF0000"/>
                </a:solidFill>
              </a:rPr>
              <a:t>الداله</a:t>
            </a:r>
            <a:r>
              <a:rPr lang="ar-IQ" dirty="0" smtClean="0">
                <a:solidFill>
                  <a:srgbClr val="FF0000"/>
                </a:solidFill>
              </a:rPr>
              <a:t> </a:t>
            </a:r>
            <a:r>
              <a:rPr lang="ar-IQ" dirty="0" err="1" smtClean="0">
                <a:solidFill>
                  <a:srgbClr val="FF0000"/>
                </a:solidFill>
              </a:rPr>
              <a:t>الاسيه</a:t>
            </a:r>
            <a:endParaRPr lang="ar-IQ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عنصر نائب للمحتوى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 algn="l">
                  <a:buNone/>
                </a:pPr>
                <a:r>
                  <a:rPr lang="en-US" dirty="0" smtClean="0"/>
                  <a:t>1)y=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</m:oMath>
                </a14:m>
                <a:endParaRPr lang="en-US" dirty="0" smtClean="0"/>
              </a:p>
              <a:p>
                <a:pPr marL="0" indent="0" algn="l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</m:oMath>
                </a14:m>
                <a:r>
                  <a:rPr lang="en-US" dirty="0" smtClean="0"/>
                  <a:t>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</m:oMath>
                </a14:m>
                <a:r>
                  <a:rPr lang="en-US" dirty="0" smtClean="0"/>
                  <a:t>.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</m:acc>
                  </m:oMath>
                </a14:m>
                <a:r>
                  <a:rPr lang="en-US" dirty="0" smtClean="0"/>
                  <a:t> (x)</a:t>
                </a:r>
              </a:p>
              <a:p>
                <a:pPr marL="0" indent="0" algn="l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𝑑𝑦</m:t>
                          </m:r>
                        </m:num>
                        <m:den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.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</m:oMath>
                  </m:oMathPara>
                </a14:m>
                <a:endParaRPr lang="en-US" dirty="0" smtClean="0"/>
              </a:p>
              <a:p>
                <a:pPr marL="0" indent="0" algn="l">
                  <a:buNone/>
                </a:pPr>
                <a:r>
                  <a:rPr lang="en-US" dirty="0" smtClean="0"/>
                  <a:t>EX:- find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</m:oMath>
                </a14:m>
                <a:r>
                  <a:rPr lang="en-US" dirty="0" smtClean="0"/>
                  <a:t> for the following function</a:t>
                </a:r>
              </a:p>
              <a:p>
                <a:pPr marL="0" indent="0" algn="l">
                  <a:buNone/>
                </a:pPr>
                <a:r>
                  <a:rPr lang="en-US" dirty="0"/>
                  <a:t>Y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  <m:r>
                          <a:rPr lang="en-US" i="1">
                            <a:latin typeface="Cambria Math" panose="02040503050406030204" pitchFamily="18" charset="0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</m:rad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</m:t>
                        </m:r>
                      </m:sup>
                    </m:sSup>
                  </m:oMath>
                </a14:m>
                <a:endParaRPr lang="en-US" dirty="0"/>
              </a:p>
              <a:p>
                <a:pPr marL="0" indent="0" algn="l">
                  <a:buNone/>
                </a:pPr>
                <a:r>
                  <a:rPr lang="en-US" dirty="0" smtClean="0"/>
                  <a:t>Sol/</a:t>
                </a:r>
              </a:p>
              <a:p>
                <a:pPr marL="0" indent="0" algn="l">
                  <a:buNone/>
                </a:pPr>
                <a:r>
                  <a:rPr lang="en-US" dirty="0" smtClean="0"/>
                  <a:t>Y=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sSup>
                          <m:sSup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 </m:t>
                        </m:r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/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10</m:t>
                        </m:r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sup>
                    </m:sSup>
                  </m:oMath>
                </a14:m>
                <a:endParaRPr lang="en-US" dirty="0" smtClean="0"/>
              </a:p>
              <a:p>
                <a:pPr marL="0" indent="0" algn="l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</m:oMath>
                </a14:m>
                <a:r>
                  <a:rPr lang="en-US" dirty="0" smtClean="0"/>
                  <a:t>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  <m:r>
                          <a:rPr lang="en-US" i="1">
                            <a:latin typeface="Cambria Math" panose="02040503050406030204" pitchFamily="18" charset="0"/>
                          </a:rPr>
                          <m:t>+ </m:t>
                        </m:r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/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i="1">
                            <a:latin typeface="Cambria Math" panose="02040503050406030204" pitchFamily="18" charset="0"/>
                          </a:rPr>
                          <m:t> −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10</m:t>
                        </m:r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8</m:t>
                        </m:r>
                      </m:sup>
                    </m:sSup>
                  </m:oMath>
                </a14:m>
                <a:r>
                  <a:rPr lang="en-US" dirty="0" smtClean="0"/>
                  <a:t> . (3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 smtClean="0"/>
                  <a:t> +1/2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 smtClean="0"/>
                  <a:t> - 20x)</a:t>
                </a:r>
              </a:p>
              <a:p>
                <a:pPr marL="0" indent="0">
                  <a:buNone/>
                </a:pPr>
                <a:endParaRPr lang="ar-IQ" dirty="0"/>
              </a:p>
            </p:txBody>
          </p:sp>
        </mc:Choice>
        <mc:Fallback xmlns="">
          <p:sp>
            <p:nvSpPr>
              <p:cNvPr id="3" name="عنصر نائب للمحتوى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96" t="-628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87279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980">
        <p:dissolve/>
      </p:transition>
    </mc:Choice>
    <mc:Fallback xmlns="">
      <p:transition spd="slow" advTm="598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عنصر نائب للمحتوى 2"/>
              <p:cNvSpPr>
                <a:spLocks noGrp="1"/>
              </p:cNvSpPr>
              <p:nvPr>
                <p:ph idx="1"/>
              </p:nvPr>
            </p:nvSpPr>
            <p:spPr>
              <a:xfrm>
                <a:off x="627907" y="467713"/>
                <a:ext cx="8596668" cy="3880773"/>
              </a:xfrm>
            </p:spPr>
            <p:txBody>
              <a:bodyPr/>
              <a:lstStyle/>
              <a:p>
                <a:pPr marL="0" indent="0" algn="l">
                  <a:buNone/>
                </a:pPr>
                <a:r>
                  <a:rPr lang="en-US" dirty="0" smtClean="0"/>
                  <a:t>2) y=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</m:oMath>
                </a14:m>
                <a:endParaRPr lang="en-US" dirty="0" smtClean="0"/>
              </a:p>
              <a:p>
                <a:pPr marL="0" indent="0" algn="l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= 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 .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𝑑𝑓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</m:oMath>
                </a14:m>
                <a:r>
                  <a:rPr lang="en-US" dirty="0" smtClean="0"/>
                  <a:t> . Ln (a)</a:t>
                </a:r>
              </a:p>
              <a:p>
                <a:pPr marL="0" indent="0" algn="l">
                  <a:buNone/>
                </a:pPr>
                <a:r>
                  <a:rPr lang="en-US" dirty="0" smtClean="0"/>
                  <a:t>EX:- find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</m:oMath>
                </a14:m>
                <a:r>
                  <a:rPr lang="en-US" dirty="0" smtClean="0"/>
                  <a:t> for the following </a:t>
                </a:r>
                <a:r>
                  <a:rPr lang="en-US" dirty="0" err="1" smtClean="0"/>
                  <a:t>funchion</a:t>
                </a:r>
                <a:endParaRPr lang="en-US" dirty="0" smtClean="0"/>
              </a:p>
              <a:p>
                <a:pPr marL="0" indent="0" algn="l">
                  <a:buNone/>
                </a:pPr>
                <a:r>
                  <a:rPr lang="en-US" dirty="0" smtClean="0"/>
                  <a:t>Y=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p>
                        <m:sSup>
                          <m:sSup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7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12</m:t>
                        </m:r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10</m:t>
                        </m:r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sup>
                    </m:sSup>
                  </m:oMath>
                </a14:m>
                <a:endParaRPr lang="en-US" dirty="0" smtClean="0"/>
              </a:p>
              <a:p>
                <a:pPr marL="0" indent="0" algn="l">
                  <a:buNone/>
                </a:pPr>
                <a:r>
                  <a:rPr lang="en-US" dirty="0" smtClean="0"/>
                  <a:t>Sol/</a:t>
                </a:r>
              </a:p>
              <a:p>
                <a:pPr marL="0" indent="0" algn="l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𝑑𝑦</m:t>
                          </m:r>
                        </m:num>
                        <m:den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  <m:sup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</m:sup>
                          </m:s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−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12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10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</m:sup>
                      </m:sSup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. 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7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36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20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ln</m:t>
                          </m:r>
                        </m:fNam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ar-IQ" dirty="0"/>
              </a:p>
            </p:txBody>
          </p:sp>
        </mc:Choice>
        <mc:Fallback xmlns="">
          <p:sp>
            <p:nvSpPr>
              <p:cNvPr id="3" name="عنصر نائب للمحتوى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7907" y="467713"/>
                <a:ext cx="8596668" cy="3880773"/>
              </a:xfrm>
              <a:blipFill>
                <a:blip r:embed="rId2"/>
                <a:stretch>
                  <a:fillRect l="-496" t="-786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صورة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6241" y="3921211"/>
            <a:ext cx="390884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9318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6735">
        <p15:prstTrans prst="airplane" invX="1"/>
      </p:transition>
    </mc:Choice>
    <mc:Fallback xmlns="">
      <p:transition spd="slow" advTm="673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432891" y="164756"/>
            <a:ext cx="8596668" cy="1320800"/>
          </a:xfrm>
        </p:spPr>
        <p:txBody>
          <a:bodyPr/>
          <a:lstStyle/>
          <a:p>
            <a:pPr algn="r"/>
            <a:r>
              <a:rPr lang="ar-IQ" dirty="0" err="1" smtClean="0">
                <a:solidFill>
                  <a:srgbClr val="FF0000"/>
                </a:solidFill>
              </a:rPr>
              <a:t>الداله</a:t>
            </a:r>
            <a:r>
              <a:rPr lang="ar-IQ" dirty="0" smtClean="0">
                <a:solidFill>
                  <a:srgbClr val="FF0000"/>
                </a:solidFill>
              </a:rPr>
              <a:t> </a:t>
            </a:r>
            <a:r>
              <a:rPr lang="ar-IQ" dirty="0" err="1" smtClean="0">
                <a:solidFill>
                  <a:srgbClr val="FF0000"/>
                </a:solidFill>
              </a:rPr>
              <a:t>اللوغارتميه</a:t>
            </a:r>
            <a:r>
              <a:rPr lang="ar-IQ" dirty="0" smtClean="0"/>
              <a:t/>
            </a:r>
            <a:br>
              <a:rPr lang="ar-IQ" dirty="0" smtClean="0"/>
            </a:br>
            <a:r>
              <a:rPr lang="ar-IQ" dirty="0" smtClean="0">
                <a:solidFill>
                  <a:srgbClr val="FF0000"/>
                </a:solidFill>
              </a:rPr>
              <a:t>هنالك نوعان من </a:t>
            </a:r>
            <a:r>
              <a:rPr lang="ar-IQ" dirty="0" err="1" smtClean="0">
                <a:solidFill>
                  <a:srgbClr val="FF0000"/>
                </a:solidFill>
              </a:rPr>
              <a:t>الداله</a:t>
            </a:r>
            <a:endParaRPr lang="ar-IQ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عنصر نائب للمحتوى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 algn="l">
                  <a:buNone/>
                </a:pPr>
                <a:r>
                  <a:rPr lang="en-US" dirty="0" smtClean="0"/>
                  <a:t>Y=</a:t>
                </a:r>
                <a:r>
                  <a:rPr lang="en-US" dirty="0" err="1" smtClean="0"/>
                  <a:t>lnf</a:t>
                </a:r>
                <a:r>
                  <a:rPr lang="en-US" dirty="0" smtClean="0"/>
                  <a:t>(x)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𝑑𝑦</m:t>
                          </m:r>
                        </m:num>
                        <m:den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.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𝑑𝑓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</m:oMath>
                  </m:oMathPara>
                </a14:m>
                <a:endParaRPr lang="en-US" dirty="0" smtClean="0"/>
              </a:p>
              <a:p>
                <a:pPr marL="0" indent="0" algn="l">
                  <a:buNone/>
                </a:pPr>
                <a:r>
                  <a:rPr lang="en-US" dirty="0" smtClean="0">
                    <a:solidFill>
                      <a:srgbClr val="FF0000"/>
                    </a:solidFill>
                  </a:rPr>
                  <a:t>EX:- find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</m:oMath>
                </a14:m>
                <a:r>
                  <a:rPr lang="en-US" dirty="0" smtClean="0">
                    <a:solidFill>
                      <a:srgbClr val="FF0000"/>
                    </a:solidFill>
                  </a:rPr>
                  <a:t>for the following function</a:t>
                </a:r>
              </a:p>
              <a:p>
                <a:pPr marL="0" indent="0" algn="l">
                  <a:buNone/>
                </a:pPr>
                <a:r>
                  <a:rPr lang="en-US" dirty="0" smtClean="0">
                    <a:solidFill>
                      <a:srgbClr val="FF0000"/>
                    </a:solidFill>
                  </a:rPr>
                  <a:t>Y = ln (12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</m:e>
                    </m:rad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−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10</m:t>
                    </m:r>
                    <m:sSup>
                      <m:sSupPr>
                        <m:ctrlP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en-US" dirty="0" smtClean="0">
                    <a:solidFill>
                      <a:srgbClr val="FF0000"/>
                    </a:solidFill>
                  </a:rPr>
                  <a:t>+14)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𝑑𝑦</m:t>
                          </m:r>
                        </m:num>
                        <m:den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14</m:t>
                          </m:r>
                        </m:den>
                      </m:f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  .   </m:t>
                      </m:r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18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/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40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ar-IQ" dirty="0" smtClean="0"/>
              </a:p>
            </p:txBody>
          </p:sp>
        </mc:Choice>
        <mc:Fallback xmlns="">
          <p:sp>
            <p:nvSpPr>
              <p:cNvPr id="3" name="عنصر نائب للمحتوى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96" t="-942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مستطيل 4"/>
          <p:cNvSpPr/>
          <p:nvPr/>
        </p:nvSpPr>
        <p:spPr>
          <a:xfrm>
            <a:off x="7534968" y="1634481"/>
            <a:ext cx="47484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3">
              <a:buAutoNum type="arabicParenR"/>
            </a:pPr>
            <a:r>
              <a:rPr lang="ar-IQ" sz="2400" dirty="0">
                <a:solidFill>
                  <a:srgbClr val="FF0000"/>
                </a:solidFill>
              </a:rPr>
              <a:t>داله </a:t>
            </a:r>
            <a:r>
              <a:rPr lang="ar-IQ" sz="2400" dirty="0" err="1">
                <a:solidFill>
                  <a:srgbClr val="FF0000"/>
                </a:solidFill>
              </a:rPr>
              <a:t>اللوغارتم</a:t>
            </a:r>
            <a:r>
              <a:rPr lang="ar-IQ" sz="2400" dirty="0">
                <a:solidFill>
                  <a:srgbClr val="FF0000"/>
                </a:solidFill>
              </a:rPr>
              <a:t> الطبيعي </a:t>
            </a:r>
          </a:p>
        </p:txBody>
      </p:sp>
    </p:spTree>
    <p:extLst>
      <p:ext uri="{BB962C8B-B14F-4D97-AF65-F5344CB8AC3E}">
        <p14:creationId xmlns:p14="http://schemas.microsoft.com/office/powerpoint/2010/main" val="9053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296967" y="184881"/>
            <a:ext cx="8596668" cy="1320800"/>
          </a:xfrm>
        </p:spPr>
        <p:txBody>
          <a:bodyPr/>
          <a:lstStyle/>
          <a:p>
            <a:pPr algn="r"/>
            <a:r>
              <a:rPr lang="ar-IQ" dirty="0" smtClean="0">
                <a:solidFill>
                  <a:srgbClr val="FF0000"/>
                </a:solidFill>
              </a:rPr>
              <a:t>داله </a:t>
            </a:r>
            <a:r>
              <a:rPr lang="ar-IQ" dirty="0" err="1" smtClean="0">
                <a:solidFill>
                  <a:srgbClr val="FF0000"/>
                </a:solidFill>
              </a:rPr>
              <a:t>اللوغارتم</a:t>
            </a:r>
            <a:r>
              <a:rPr lang="ar-IQ" dirty="0" smtClean="0">
                <a:solidFill>
                  <a:srgbClr val="FF0000"/>
                </a:solidFill>
              </a:rPr>
              <a:t> الاعتيادي</a:t>
            </a:r>
            <a:endParaRPr lang="ar-IQ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عنصر نائب للمحتوى 2"/>
              <p:cNvSpPr>
                <a:spLocks noGrp="1"/>
              </p:cNvSpPr>
              <p:nvPr>
                <p:ph idx="1"/>
              </p:nvPr>
            </p:nvSpPr>
            <p:spPr>
              <a:xfrm>
                <a:off x="220134" y="1505681"/>
                <a:ext cx="8596668" cy="3880773"/>
              </a:xfrm>
            </p:spPr>
            <p:txBody>
              <a:bodyPr/>
              <a:lstStyle/>
              <a:p>
                <a:pPr marL="0" indent="0" algn="l">
                  <a:buNone/>
                </a:pPr>
                <a:r>
                  <a:rPr lang="en-US" dirty="0" smtClean="0"/>
                  <a:t>Y=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</m:oMath>
                </a14:m>
                <a:endParaRPr lang="en-US" dirty="0" smtClean="0"/>
              </a:p>
              <a:p>
                <a:pPr marL="0" indent="0" algn="l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  <m:r>
                      <a:rPr lang="ar-IQ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ar-IQ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ar-IQ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  <m:r>
                      <a:rPr lang="ar-IQ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. 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𝑑𝑓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</m:oMath>
                </a14:m>
                <a:r>
                  <a:rPr lang="en-US" dirty="0" smtClean="0"/>
                  <a:t> .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ln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⁡(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lang="en-US" dirty="0" smtClean="0"/>
              </a:p>
              <a:p>
                <a:pPr marL="0" indent="0" algn="l">
                  <a:buNone/>
                </a:pPr>
                <a:r>
                  <a:rPr lang="en-US" dirty="0" smtClean="0"/>
                  <a:t>EX:- find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</m:oMath>
                </a14:m>
                <a:r>
                  <a:rPr lang="en-US" dirty="0" smtClean="0"/>
                  <a:t> for the following function</a:t>
                </a:r>
              </a:p>
              <a:p>
                <a:pPr marL="0" indent="0" algn="l">
                  <a:buNone/>
                </a:pPr>
                <a:r>
                  <a:rPr lang="en-US" dirty="0" smtClean="0"/>
                  <a:t>Y=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8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7</m:t>
                        </m:r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10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</m:oMath>
                </a14:m>
                <a:endParaRPr lang="en-US" dirty="0" smtClean="0"/>
              </a:p>
              <a:p>
                <a:pPr marL="0" indent="0" algn="l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7</m:t>
                        </m:r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10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dirty="0" smtClean="0"/>
                  <a:t> . (14x+10) 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ln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⁡(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8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lang="ar-IQ" dirty="0"/>
              </a:p>
            </p:txBody>
          </p:sp>
        </mc:Choice>
        <mc:Fallback xmlns="">
          <p:sp>
            <p:nvSpPr>
              <p:cNvPr id="3" name="عنصر نائب للمحتوى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0134" y="1505681"/>
                <a:ext cx="8596668" cy="3880773"/>
              </a:xfrm>
              <a:blipFill>
                <a:blip r:embed="rId2"/>
                <a:stretch>
                  <a:fillRect l="-496" t="-1099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صورة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2603" y="4436076"/>
            <a:ext cx="7113245" cy="20763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49295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653518" y="300681"/>
            <a:ext cx="8596668" cy="1320800"/>
          </a:xfrm>
        </p:spPr>
        <p:txBody>
          <a:bodyPr/>
          <a:lstStyle/>
          <a:p>
            <a:pPr algn="ctr"/>
            <a:r>
              <a:rPr lang="ar-IQ" dirty="0" smtClean="0">
                <a:solidFill>
                  <a:srgbClr val="FF0000"/>
                </a:solidFill>
              </a:rPr>
              <a:t>الدوال </a:t>
            </a:r>
            <a:r>
              <a:rPr lang="ar-IQ" dirty="0" err="1" smtClean="0">
                <a:solidFill>
                  <a:srgbClr val="FF0000"/>
                </a:solidFill>
              </a:rPr>
              <a:t>المثلثيه</a:t>
            </a:r>
            <a:endParaRPr lang="ar-IQ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عنصر نائب للمحتوى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985987264"/>
                  </p:ext>
                </p:extLst>
              </p:nvPr>
            </p:nvGraphicFramePr>
            <p:xfrm>
              <a:off x="1653874" y="2177143"/>
              <a:ext cx="8596312" cy="4070450"/>
            </p:xfrm>
            <a:graphic>
              <a:graphicData uri="http://schemas.openxmlformats.org/drawingml/2006/table">
                <a:tbl>
                  <a:tblPr rtl="1" firstRow="1" bandRow="1">
                    <a:tableStyleId>{37CE84F3-28C3-443E-9E96-99CF82512B78}</a:tableStyleId>
                  </a:tblPr>
                  <a:tblGrid>
                    <a:gridCol w="4298156">
                      <a:extLst>
                        <a:ext uri="{9D8B030D-6E8A-4147-A177-3AD203B41FA5}">
                          <a16:colId xmlns:a16="http://schemas.microsoft.com/office/drawing/2014/main" val="604432171"/>
                        </a:ext>
                      </a:extLst>
                    </a:gridCol>
                    <a:gridCol w="4298156">
                      <a:extLst>
                        <a:ext uri="{9D8B030D-6E8A-4147-A177-3AD203B41FA5}">
                          <a16:colId xmlns:a16="http://schemas.microsoft.com/office/drawing/2014/main" val="1614372199"/>
                        </a:ext>
                      </a:extLst>
                    </a:gridCol>
                  </a:tblGrid>
                  <a:tr h="386942">
                    <a:tc>
                      <a:txBody>
                        <a:bodyPr/>
                        <a:lstStyle/>
                        <a:p>
                          <a:pPr rtl="1"/>
                          <a:r>
                            <a:rPr lang="ar-IQ" dirty="0" err="1" smtClean="0"/>
                            <a:t>المشتقه</a:t>
                          </a:r>
                          <a:endParaRPr lang="ar-IQ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rtl="1"/>
                          <a:r>
                            <a:rPr lang="ar-IQ" dirty="0" err="1" smtClean="0"/>
                            <a:t>الداله</a:t>
                          </a:r>
                          <a:endParaRPr lang="ar-IQ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071645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rtl="1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  <m:t>𝑑𝑦</m:t>
                                    </m:r>
                                  </m:num>
                                  <m:den>
                                    <m: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  <m:t>𝑑𝑥</m:t>
                                    </m:r>
                                  </m:den>
                                </m:f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unc>
                                  <m:func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b="0" i="0" smtClean="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  <m:d>
                                      <m:d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</m:d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 . </m:t>
                                    </m:r>
                                    <m:f>
                                      <m:f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𝑑𝑓</m:t>
                                        </m:r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(</m:t>
                                        </m:r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)</m:t>
                                        </m:r>
                                      </m:num>
                                      <m:den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𝑑𝑥</m:t>
                                        </m:r>
                                      </m:den>
                                    </m:f>
                                  </m:e>
                                </m:func>
                              </m:oMath>
                            </m:oMathPara>
                          </a14:m>
                          <a:endParaRPr lang="ar-IQ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rtl="1"/>
                          <a:r>
                            <a:rPr lang="en-US" dirty="0" smtClean="0"/>
                            <a:t>1)</a:t>
                          </a:r>
                          <a:r>
                            <a:rPr lang="en-US" baseline="0" dirty="0" smtClean="0"/>
                            <a:t> Y =sin f(x)</a:t>
                          </a:r>
                          <a:endParaRPr lang="ar-IQ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7492085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rtl="1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  <m:t>𝑑𝑦</m:t>
                                    </m:r>
                                  </m:num>
                                  <m:den>
                                    <m: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  <m:t>𝑑𝑥</m:t>
                                    </m:r>
                                  </m:den>
                                </m:f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=−</m:t>
                                </m:r>
                                <m:func>
                                  <m:func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b="0" i="0" smtClean="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  <m:d>
                                      <m:d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</m:d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. </m:t>
                                    </m:r>
                                    <m:f>
                                      <m:f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𝑑𝑓</m:t>
                                        </m:r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(</m:t>
                                        </m:r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)</m:t>
                                        </m:r>
                                      </m:num>
                                      <m:den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𝑑𝑥</m:t>
                                        </m:r>
                                      </m:den>
                                    </m:f>
                                  </m:e>
                                </m:func>
                              </m:oMath>
                            </m:oMathPara>
                          </a14:m>
                          <a:endParaRPr lang="ar-IQ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rtl="1"/>
                          <a:r>
                            <a:rPr lang="en-US" dirty="0" smtClean="0"/>
                            <a:t>2) </a:t>
                          </a:r>
                          <a:r>
                            <a:rPr lang="en-US" baseline="0" dirty="0" smtClean="0"/>
                            <a:t>Y = cos f(x)</a:t>
                          </a:r>
                          <a:endParaRPr lang="ar-IQ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8242723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rtl="1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  <m:t>𝑑𝑦</m:t>
                                    </m:r>
                                  </m:num>
                                  <m:den>
                                    <m: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  <m:t>𝑑𝑥</m:t>
                                    </m:r>
                                  </m:den>
                                </m:f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𝑠𝑒𝑐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d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 . </m:t>
                                </m:r>
                                <m:f>
                                  <m:f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𝑑𝑓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num>
                                  <m:den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𝑑𝑥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ar-IQ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rtl="1"/>
                          <a:r>
                            <a:rPr lang="en-US" dirty="0" smtClean="0"/>
                            <a:t>3) Y = tan</a:t>
                          </a:r>
                          <a:r>
                            <a:rPr lang="en-US" baseline="0" dirty="0" smtClean="0"/>
                            <a:t> f(x)</a:t>
                          </a:r>
                          <a:endParaRPr lang="ar-IQ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9281985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rtl="1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  <m:t>𝑑𝑦</m:t>
                                    </m:r>
                                  </m:num>
                                  <m:den>
                                    <m: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  <m:t>𝑑𝑥</m:t>
                                    </m:r>
                                  </m:den>
                                </m:f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𝑐𝑠𝑐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d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. </m:t>
                                </m:r>
                                <m:f>
                                  <m:f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𝑑𝑓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num>
                                  <m:den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𝑑𝑥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ar-IQ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rtl="1"/>
                          <a:r>
                            <a:rPr lang="en-US" dirty="0" smtClean="0"/>
                            <a:t>4) Y = cot f(x)</a:t>
                          </a:r>
                          <a:endParaRPr lang="ar-IQ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24305179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rtl="1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  <m:t>𝑑𝑦</m:t>
                                    </m:r>
                                  </m:num>
                                  <m:den>
                                    <m: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  <m:t>𝑑𝑥</m:t>
                                    </m:r>
                                  </m:den>
                                </m:f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unc>
                                  <m:func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b="0" i="0" smtClean="0">
                                        <a:latin typeface="Cambria Math" panose="02040503050406030204" pitchFamily="18" charset="0"/>
                                      </a:rPr>
                                      <m:t>sec</m:t>
                                    </m:r>
                                  </m:fName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  <m:d>
                                      <m:d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</m:d>
                                  </m:e>
                                </m:func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 .</m:t>
                                </m:r>
                                <m:func>
                                  <m:func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b="0" i="0" smtClean="0">
                                        <a:latin typeface="Cambria Math" panose="02040503050406030204" pitchFamily="18" charset="0"/>
                                      </a:rPr>
                                      <m:t>tan</m:t>
                                    </m:r>
                                  </m:fName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  . </m:t>
                                </m:r>
                                <m:f>
                                  <m:f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𝑑𝑓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num>
                                  <m:den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𝑑𝑥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ar-IQ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rtl="1"/>
                          <a:r>
                            <a:rPr lang="en-US" dirty="0" smtClean="0"/>
                            <a:t>5) Y = sec f(x)</a:t>
                          </a:r>
                          <a:endParaRPr lang="ar-IQ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845515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rtl="1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  <m:t>𝑑𝑦</m:t>
                                    </m:r>
                                  </m:num>
                                  <m:den>
                                    <m: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  <m:t>𝑑𝑥</m:t>
                                    </m:r>
                                  </m:den>
                                </m:f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=−</m:t>
                                </m:r>
                                <m:func>
                                  <m:func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b="0" i="0" smtClean="0">
                                        <a:latin typeface="Cambria Math" panose="02040503050406030204" pitchFamily="18" charset="0"/>
                                      </a:rPr>
                                      <m:t>csc</m:t>
                                    </m:r>
                                  </m:fName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  <m:d>
                                      <m:d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</m:d>
                                  </m:e>
                                </m:func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 .</m:t>
                                </m:r>
                                <m:func>
                                  <m:func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b="0" i="0" smtClean="0">
                                        <a:latin typeface="Cambria Math" panose="02040503050406030204" pitchFamily="18" charset="0"/>
                                      </a:rPr>
                                      <m:t>cot</m:t>
                                    </m:r>
                                  </m:fName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  <m:d>
                                      <m:d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</m:d>
                                  </m:e>
                                </m:func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 .</m:t>
                                </m:r>
                                <m:f>
                                  <m:f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𝑑𝑓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num>
                                  <m:den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𝑑𝑥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ar-IQ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rtl="1"/>
                          <a:r>
                            <a:rPr lang="en-US" dirty="0" smtClean="0"/>
                            <a:t>6) Y = </a:t>
                          </a:r>
                          <a:r>
                            <a:rPr lang="en-US" dirty="0" err="1" smtClean="0"/>
                            <a:t>csc</a:t>
                          </a:r>
                          <a:r>
                            <a:rPr lang="en-US" dirty="0" smtClean="0"/>
                            <a:t> f(x)</a:t>
                          </a:r>
                          <a:endParaRPr lang="ar-IQ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79138316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عنصر نائب للمحتوى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985987264"/>
                  </p:ext>
                </p:extLst>
              </p:nvPr>
            </p:nvGraphicFramePr>
            <p:xfrm>
              <a:off x="1653874" y="2177143"/>
              <a:ext cx="8596312" cy="4070450"/>
            </p:xfrm>
            <a:graphic>
              <a:graphicData uri="http://schemas.openxmlformats.org/drawingml/2006/table">
                <a:tbl>
                  <a:tblPr rtl="1" firstRow="1" bandRow="1">
                    <a:tableStyleId>{37CE84F3-28C3-443E-9E96-99CF82512B78}</a:tableStyleId>
                  </a:tblPr>
                  <a:tblGrid>
                    <a:gridCol w="4298156">
                      <a:extLst>
                        <a:ext uri="{9D8B030D-6E8A-4147-A177-3AD203B41FA5}">
                          <a16:colId xmlns:a16="http://schemas.microsoft.com/office/drawing/2014/main" val="604432171"/>
                        </a:ext>
                      </a:extLst>
                    </a:gridCol>
                    <a:gridCol w="4298156">
                      <a:extLst>
                        <a:ext uri="{9D8B030D-6E8A-4147-A177-3AD203B41FA5}">
                          <a16:colId xmlns:a16="http://schemas.microsoft.com/office/drawing/2014/main" val="1614372199"/>
                        </a:ext>
                      </a:extLst>
                    </a:gridCol>
                  </a:tblGrid>
                  <a:tr h="386942">
                    <a:tc>
                      <a:txBody>
                        <a:bodyPr/>
                        <a:lstStyle/>
                        <a:p>
                          <a:pPr rtl="1"/>
                          <a:r>
                            <a:rPr lang="ar-IQ" dirty="0" err="1" smtClean="0"/>
                            <a:t>المشتقه</a:t>
                          </a:r>
                          <a:endParaRPr lang="ar-IQ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rtl="1"/>
                          <a:r>
                            <a:rPr lang="ar-IQ" dirty="0" err="1" smtClean="0"/>
                            <a:t>الداله</a:t>
                          </a:r>
                          <a:endParaRPr lang="ar-IQ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07164531"/>
                      </a:ext>
                    </a:extLst>
                  </a:tr>
                  <a:tr h="613918">
                    <a:tc>
                      <a:txBody>
                        <a:bodyPr/>
                        <a:lstStyle/>
                        <a:p>
                          <a:endParaRPr lang="ar-IQ"/>
                        </a:p>
                      </a:txBody>
                      <a:tcPr>
                        <a:blipFill>
                          <a:blip r:embed="rId2"/>
                          <a:stretch>
                            <a:fillRect t="-69000" r="-100142" b="-504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rtl="1"/>
                          <a:r>
                            <a:rPr lang="en-US" dirty="0" smtClean="0"/>
                            <a:t>1)</a:t>
                          </a:r>
                          <a:r>
                            <a:rPr lang="en-US" baseline="0" dirty="0" smtClean="0"/>
                            <a:t> Y =sin f(x)</a:t>
                          </a:r>
                          <a:endParaRPr lang="ar-IQ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74920856"/>
                      </a:ext>
                    </a:extLst>
                  </a:tr>
                  <a:tr h="613918">
                    <a:tc>
                      <a:txBody>
                        <a:bodyPr/>
                        <a:lstStyle/>
                        <a:p>
                          <a:endParaRPr lang="ar-IQ"/>
                        </a:p>
                      </a:txBody>
                      <a:tcPr>
                        <a:blipFill>
                          <a:blip r:embed="rId2"/>
                          <a:stretch>
                            <a:fillRect t="-167327" r="-100142" b="-3990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rtl="1"/>
                          <a:r>
                            <a:rPr lang="en-US" dirty="0" smtClean="0"/>
                            <a:t>2) </a:t>
                          </a:r>
                          <a:r>
                            <a:rPr lang="en-US" baseline="0" dirty="0" smtClean="0"/>
                            <a:t>Y = cos f(x)</a:t>
                          </a:r>
                          <a:endParaRPr lang="ar-IQ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82427234"/>
                      </a:ext>
                    </a:extLst>
                  </a:tr>
                  <a:tr h="613918">
                    <a:tc>
                      <a:txBody>
                        <a:bodyPr/>
                        <a:lstStyle/>
                        <a:p>
                          <a:endParaRPr lang="ar-IQ"/>
                        </a:p>
                      </a:txBody>
                      <a:tcPr>
                        <a:blipFill>
                          <a:blip r:embed="rId2"/>
                          <a:stretch>
                            <a:fillRect t="-267327" r="-100142" b="-2990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rtl="1"/>
                          <a:r>
                            <a:rPr lang="en-US" dirty="0" smtClean="0"/>
                            <a:t>3) Y = tan</a:t>
                          </a:r>
                          <a:r>
                            <a:rPr lang="en-US" baseline="0" dirty="0" smtClean="0"/>
                            <a:t> f(x)</a:t>
                          </a:r>
                          <a:endParaRPr lang="ar-IQ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92819854"/>
                      </a:ext>
                    </a:extLst>
                  </a:tr>
                  <a:tr h="613918">
                    <a:tc>
                      <a:txBody>
                        <a:bodyPr/>
                        <a:lstStyle/>
                        <a:p>
                          <a:endParaRPr lang="ar-IQ"/>
                        </a:p>
                      </a:txBody>
                      <a:tcPr>
                        <a:blipFill>
                          <a:blip r:embed="rId2"/>
                          <a:stretch>
                            <a:fillRect t="-367327" r="-100142" b="-1990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rtl="1"/>
                          <a:r>
                            <a:rPr lang="en-US" dirty="0" smtClean="0"/>
                            <a:t>4) Y = cot f(x)</a:t>
                          </a:r>
                          <a:endParaRPr lang="ar-IQ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243051790"/>
                      </a:ext>
                    </a:extLst>
                  </a:tr>
                  <a:tr h="613918">
                    <a:tc>
                      <a:txBody>
                        <a:bodyPr/>
                        <a:lstStyle/>
                        <a:p>
                          <a:endParaRPr lang="ar-IQ"/>
                        </a:p>
                      </a:txBody>
                      <a:tcPr>
                        <a:blipFill>
                          <a:blip r:embed="rId2"/>
                          <a:stretch>
                            <a:fillRect t="-472000" r="-100142" b="-101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rtl="1"/>
                          <a:r>
                            <a:rPr lang="en-US" dirty="0" smtClean="0"/>
                            <a:t>5) Y = sec f(x)</a:t>
                          </a:r>
                          <a:endParaRPr lang="ar-IQ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84551528"/>
                      </a:ext>
                    </a:extLst>
                  </a:tr>
                  <a:tr h="613918">
                    <a:tc>
                      <a:txBody>
                        <a:bodyPr/>
                        <a:lstStyle/>
                        <a:p>
                          <a:endParaRPr lang="ar-IQ"/>
                        </a:p>
                      </a:txBody>
                      <a:tcPr>
                        <a:blipFill>
                          <a:blip r:embed="rId2"/>
                          <a:stretch>
                            <a:fillRect t="-566337" r="-10014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rtl="1"/>
                          <a:r>
                            <a:rPr lang="en-US" dirty="0" smtClean="0"/>
                            <a:t>6) Y = </a:t>
                          </a:r>
                          <a:r>
                            <a:rPr lang="en-US" dirty="0" err="1" smtClean="0"/>
                            <a:t>csc</a:t>
                          </a:r>
                          <a:r>
                            <a:rPr lang="en-US" dirty="0" smtClean="0"/>
                            <a:t> f(x)</a:t>
                          </a:r>
                          <a:endParaRPr lang="ar-IQ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791383168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231092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371107" y="54410"/>
            <a:ext cx="8596668" cy="1320800"/>
          </a:xfrm>
        </p:spPr>
        <p:txBody>
          <a:bodyPr>
            <a:normAutofit fontScale="90000"/>
          </a:bodyPr>
          <a:lstStyle/>
          <a:p>
            <a:pPr algn="r"/>
            <a:r>
              <a:rPr lang="ar-IQ" sz="2000" dirty="0">
                <a:solidFill>
                  <a:srgbClr val="FF0000"/>
                </a:solidFill>
              </a:rPr>
              <a:t>2</a:t>
            </a:r>
            <a:r>
              <a:rPr lang="ar-IQ" sz="2200" dirty="0">
                <a:solidFill>
                  <a:srgbClr val="FF0000"/>
                </a:solidFill>
              </a:rPr>
              <a:t>- المصفوفة الصفرية (</a:t>
            </a:r>
            <a:r>
              <a:rPr lang="en-US" sz="2200" dirty="0">
                <a:solidFill>
                  <a:srgbClr val="FF0000"/>
                </a:solidFill>
              </a:rPr>
              <a:t>Zero matrix):</a:t>
            </a:r>
            <a:br>
              <a:rPr lang="en-US" sz="2200" dirty="0">
                <a:solidFill>
                  <a:srgbClr val="FF0000"/>
                </a:solidFill>
              </a:rPr>
            </a:br>
            <a:r>
              <a:rPr lang="ar-IQ" sz="2200" dirty="0">
                <a:solidFill>
                  <a:srgbClr val="FF0000"/>
                </a:solidFill>
              </a:rPr>
              <a:t>وهي المصفوفة التي تكون جميع عناصرها اصفار </a:t>
            </a:r>
            <a:r>
              <a:rPr lang="ar-IQ" sz="2200" dirty="0"/>
              <a:t/>
            </a:r>
            <a:br>
              <a:rPr lang="ar-IQ" sz="2200" dirty="0"/>
            </a:br>
            <a:r>
              <a:rPr lang="ar-IQ" sz="2200" dirty="0" smtClean="0"/>
              <a:t/>
            </a:r>
            <a:br>
              <a:rPr lang="ar-IQ" sz="2200" dirty="0" smtClean="0"/>
            </a:br>
            <a:endParaRPr lang="ar-IQ" sz="22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676400" y="3395682"/>
            <a:ext cx="10515600" cy="2633000"/>
          </a:xfrm>
        </p:spPr>
        <p:txBody>
          <a:bodyPr/>
          <a:lstStyle/>
          <a:p>
            <a:r>
              <a:rPr lang="ar-IQ" sz="2000" u="sng" dirty="0">
                <a:solidFill>
                  <a:srgbClr val="FF0000"/>
                </a:solidFill>
              </a:rPr>
              <a:t>2- المصفوفة الصفرية (</a:t>
            </a:r>
            <a:r>
              <a:rPr lang="en-US" sz="2000" u="sng" dirty="0">
                <a:solidFill>
                  <a:srgbClr val="FF0000"/>
                </a:solidFill>
              </a:rPr>
              <a:t>Zero matrix</a:t>
            </a:r>
            <a:r>
              <a:rPr lang="ar-IQ" sz="2000" u="sng" dirty="0">
                <a:solidFill>
                  <a:srgbClr val="FF0000"/>
                </a:solidFill>
              </a:rPr>
              <a:t>)</a:t>
            </a:r>
            <a:r>
              <a:rPr lang="en-US" sz="2000" u="sng" dirty="0">
                <a:solidFill>
                  <a:srgbClr val="FF0000"/>
                </a:solidFill>
              </a:rPr>
              <a:t>:</a:t>
            </a:r>
            <a:endParaRPr lang="en-US" sz="2000" dirty="0">
              <a:solidFill>
                <a:srgbClr val="FF0000"/>
              </a:solidFill>
            </a:endParaRPr>
          </a:p>
          <a:p>
            <a:r>
              <a:rPr lang="ar-IQ" sz="2000" dirty="0">
                <a:solidFill>
                  <a:srgbClr val="FF0000"/>
                </a:solidFill>
              </a:rPr>
              <a:t>وهي المصفوفة التي تكون جميع عناصرها اصفار </a:t>
            </a:r>
            <a:endParaRPr lang="en-US" sz="2000" dirty="0">
              <a:solidFill>
                <a:srgbClr val="FF0000"/>
              </a:solidFill>
            </a:endParaRPr>
          </a:p>
          <a:p>
            <a:endParaRPr lang="ar-IQ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873" y="1375210"/>
            <a:ext cx="4950883" cy="1853276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873" y="3915411"/>
            <a:ext cx="6647821" cy="2942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357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957">
        <p:dissolve/>
      </p:transition>
    </mc:Choice>
    <mc:Fallback xmlns="">
      <p:transition spd="slow" advTm="5957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وان 4"/>
          <p:cNvSpPr>
            <a:spLocks noGrp="1"/>
          </p:cNvSpPr>
          <p:nvPr>
            <p:ph type="title"/>
          </p:nvPr>
        </p:nvSpPr>
        <p:spPr>
          <a:xfrm>
            <a:off x="2081591" y="4288972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ar-IQ" sz="6600" dirty="0" smtClean="0">
                <a:solidFill>
                  <a:srgbClr val="FF0000"/>
                </a:solidFill>
              </a:rPr>
              <a:t>تم بحمد الله</a:t>
            </a:r>
            <a:endParaRPr lang="ar-IQ" sz="66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عنصر نائب للمحتوى 2"/>
              <p:cNvSpPr>
                <a:spLocks noGrp="1"/>
              </p:cNvSpPr>
              <p:nvPr>
                <p:ph idx="4294967295"/>
              </p:nvPr>
            </p:nvSpPr>
            <p:spPr>
              <a:xfrm>
                <a:off x="0" y="201613"/>
                <a:ext cx="8596313" cy="3879850"/>
              </a:xfrm>
            </p:spPr>
            <p:txBody>
              <a:bodyPr/>
              <a:lstStyle/>
              <a:p>
                <a:pPr marL="0" indent="0" algn="l">
                  <a:buNone/>
                </a:pPr>
                <a:r>
                  <a:rPr lang="en-US" dirty="0" smtClean="0">
                    <a:solidFill>
                      <a:srgbClr val="FF0000"/>
                    </a:solidFill>
                  </a:rPr>
                  <a:t>EX:- find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</m:oMath>
                </a14:m>
                <a:r>
                  <a:rPr lang="en-US" dirty="0" smtClean="0">
                    <a:solidFill>
                      <a:srgbClr val="FF0000"/>
                    </a:solidFill>
                  </a:rPr>
                  <a:t> for the following function</a:t>
                </a:r>
              </a:p>
              <a:p>
                <a:pPr algn="l">
                  <a:buAutoNum type="arabicParenR"/>
                </a:pPr>
                <a:r>
                  <a:rPr lang="en-US" dirty="0" smtClean="0">
                    <a:solidFill>
                      <a:srgbClr val="FF0000"/>
                    </a:solidFill>
                  </a:rPr>
                  <a:t>Y = sin 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√</m:t>
                        </m:r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dirty="0" smtClean="0">
                    <a:solidFill>
                      <a:srgbClr val="FF0000"/>
                    </a:solidFill>
                  </a:rPr>
                  <a:t>) – cos(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12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 smtClean="0">
                  <a:solidFill>
                    <a:srgbClr val="FF0000"/>
                  </a:solidFill>
                </a:endParaRPr>
              </a:p>
              <a:p>
                <a:pPr marL="0" indent="0" algn="l">
                  <a:buNone/>
                </a:pPr>
                <a:r>
                  <a:rPr lang="en-US" dirty="0" smtClean="0"/>
                  <a:t>Y=sin 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/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) −</m:t>
                    </m:r>
                    <m:func>
                      <m:func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</m:oMath>
                </a14:m>
                <a:r>
                  <a:rPr lang="en-US" dirty="0" smtClean="0"/>
                  <a:t>)</a:t>
                </a:r>
              </a:p>
              <a:p>
                <a:pPr marL="0" indent="0" algn="l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f>
                                      <m:f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</m:sup>
                                </m:sSup>
                              </m:den>
                            </m:f>
                          </m:e>
                        </m:d>
                      </m:e>
                    </m:func>
                    <m:r>
                      <a:rPr lang="en-US" b="0" i="1" smtClean="0">
                        <a:latin typeface="Cambria Math" panose="02040503050406030204" pitchFamily="18" charset="0"/>
                      </a:rPr>
                      <m:t>. </m:t>
                    </m:r>
                  </m:oMath>
                </a14:m>
                <a:r>
                  <a:rPr lang="en-US" dirty="0" smtClean="0"/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i="1" dirty="0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f>
                              <m:fPr>
                                <m:ctrlP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sup>
                        </m:sSup>
                        <m:d>
                          <m:dPr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d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−</m:t>
                        </m:r>
                        <m:d>
                          <m:dPr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d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. </m:t>
                        </m:r>
                        <m:sSup>
                          <m:sSupPr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/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/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(</m:t>
                        </m:r>
                        <m:sSup>
                          <m:sSupPr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/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dirty="0" smtClean="0"/>
                  <a:t> )+sin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 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12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 . 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4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 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 smtClean="0"/>
              </a:p>
              <a:p>
                <a:pPr marL="0" indent="0" algn="l">
                  <a:buNone/>
                </a:pPr>
                <a:r>
                  <a:rPr lang="en-US" dirty="0" smtClean="0">
                    <a:solidFill>
                      <a:srgbClr val="FF0000"/>
                    </a:solidFill>
                  </a:rPr>
                  <a:t>2) y= tan(sin(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) −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10</m:t>
                    </m:r>
                    <m:sSup>
                      <m:sSupPr>
                        <m:ctrlP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4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 smtClean="0">
                  <a:solidFill>
                    <a:srgbClr val="FF0000"/>
                  </a:solidFill>
                </a:endParaRPr>
              </a:p>
              <a:p>
                <a:pPr marL="0" indent="0" algn="l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= 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𝑠𝑒𝑐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 smtClean="0"/>
                  <a:t>(sin(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 smtClean="0"/>
                  <a:t>) - 10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dirty="0" smtClean="0"/>
                  <a:t>+4) . Cos(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) </m:t>
                    </m:r>
                  </m:oMath>
                </a14:m>
                <a:r>
                  <a:rPr lang="en-US" dirty="0" smtClean="0"/>
                  <a:t>(2x) - 30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 smtClean="0"/>
                  <a:t>)</a:t>
                </a:r>
              </a:p>
              <a:p>
                <a:pPr marL="0" indent="0">
                  <a:buNone/>
                </a:pPr>
                <a:endParaRPr lang="ar-IQ" dirty="0"/>
              </a:p>
            </p:txBody>
          </p:sp>
        </mc:Choice>
        <mc:Fallback xmlns="">
          <p:sp>
            <p:nvSpPr>
              <p:cNvPr id="3" name="عنصر نائب للمحتوى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4294967295"/>
              </p:nvPr>
            </p:nvSpPr>
            <p:spPr>
              <a:xfrm>
                <a:off x="0" y="201613"/>
                <a:ext cx="8596313" cy="3879850"/>
              </a:xfrm>
              <a:blipFill>
                <a:blip r:embed="rId2"/>
                <a:stretch>
                  <a:fillRect l="-496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749788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53978" y="303341"/>
            <a:ext cx="10515600" cy="1325563"/>
          </a:xfrm>
        </p:spPr>
        <p:txBody>
          <a:bodyPr>
            <a:normAutofit fontScale="90000"/>
          </a:bodyPr>
          <a:lstStyle/>
          <a:p>
            <a:pPr algn="r"/>
            <a:r>
              <a:rPr lang="ar-IQ" sz="2200" dirty="0">
                <a:solidFill>
                  <a:srgbClr val="FF0000"/>
                </a:solidFill>
              </a:rPr>
              <a:t>3- المصفوفة القطرية </a:t>
            </a:r>
            <a:r>
              <a:rPr lang="en-US" sz="2200" dirty="0">
                <a:solidFill>
                  <a:srgbClr val="FF0000"/>
                </a:solidFill>
              </a:rPr>
              <a:t>Diagonal matrix </a:t>
            </a:r>
            <a:br>
              <a:rPr lang="en-US" sz="2200" dirty="0">
                <a:solidFill>
                  <a:srgbClr val="FF0000"/>
                </a:solidFill>
              </a:rPr>
            </a:br>
            <a:r>
              <a:rPr lang="ar-IQ" sz="2200" dirty="0">
                <a:solidFill>
                  <a:srgbClr val="FF0000"/>
                </a:solidFill>
              </a:rPr>
              <a:t>هي المصفوفة التربيعية التي تكون عناصرها هي التي لا تقع على القطر الرئيسي عبارة عن اصفار </a:t>
            </a:r>
            <a:br>
              <a:rPr lang="ar-IQ" sz="2200" dirty="0">
                <a:solidFill>
                  <a:srgbClr val="FF0000"/>
                </a:solidFill>
              </a:rPr>
            </a:br>
            <a:r>
              <a:rPr lang="ar-IQ" dirty="0" smtClean="0">
                <a:solidFill>
                  <a:srgbClr val="FF0000"/>
                </a:solidFill>
              </a:rPr>
              <a:t/>
            </a:r>
            <a:br>
              <a:rPr lang="ar-IQ" dirty="0" smtClean="0">
                <a:solidFill>
                  <a:srgbClr val="FF0000"/>
                </a:solidFill>
              </a:rPr>
            </a:br>
            <a:endParaRPr lang="ar-IQ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453978" y="2866768"/>
            <a:ext cx="10515600" cy="3310195"/>
          </a:xfrm>
        </p:spPr>
        <p:txBody>
          <a:bodyPr/>
          <a:lstStyle/>
          <a:p>
            <a:r>
              <a:rPr lang="ar-IQ" dirty="0">
                <a:solidFill>
                  <a:srgbClr val="FF0000"/>
                </a:solidFill>
              </a:rPr>
              <a:t>4</a:t>
            </a:r>
            <a:r>
              <a:rPr lang="ar-IQ" sz="2000" dirty="0">
                <a:solidFill>
                  <a:srgbClr val="FF0000"/>
                </a:solidFill>
              </a:rPr>
              <a:t>- </a:t>
            </a:r>
            <a:r>
              <a:rPr lang="ar-IQ" sz="2000" u="sng" dirty="0">
                <a:solidFill>
                  <a:srgbClr val="FF0000"/>
                </a:solidFill>
              </a:rPr>
              <a:t>مصفوفة الوحدة (</a:t>
            </a:r>
            <a:r>
              <a:rPr lang="en-US" sz="2000" u="sng" dirty="0">
                <a:solidFill>
                  <a:srgbClr val="FF0000"/>
                </a:solidFill>
              </a:rPr>
              <a:t>Unit matrix</a:t>
            </a:r>
            <a:r>
              <a:rPr lang="ar-IQ" sz="2000" u="sng" dirty="0">
                <a:solidFill>
                  <a:srgbClr val="FF0000"/>
                </a:solidFill>
              </a:rPr>
              <a:t>)</a:t>
            </a:r>
            <a:endParaRPr lang="en-US" sz="2000" dirty="0">
              <a:solidFill>
                <a:srgbClr val="FF0000"/>
              </a:solidFill>
            </a:endParaRPr>
          </a:p>
          <a:p>
            <a:r>
              <a:rPr lang="ar-IQ" sz="2000" dirty="0">
                <a:solidFill>
                  <a:srgbClr val="FF0000"/>
                </a:solidFill>
              </a:rPr>
              <a:t>او المصفوفة الاحادية هي المصفوفة القطرية التي تكون كل عنصر من عناصر </a:t>
            </a:r>
            <a:r>
              <a:rPr lang="ar-IQ" sz="2000" dirty="0" err="1">
                <a:solidFill>
                  <a:srgbClr val="FF0000"/>
                </a:solidFill>
              </a:rPr>
              <a:t>االقطر</a:t>
            </a:r>
            <a:r>
              <a:rPr lang="ar-IQ" sz="2000" dirty="0">
                <a:solidFill>
                  <a:srgbClr val="FF0000"/>
                </a:solidFill>
              </a:rPr>
              <a:t> الرئيسي لها يساوي (1) ويرمز لها بالرمز (</a:t>
            </a:r>
            <a:r>
              <a:rPr lang="en-US" sz="2000" dirty="0">
                <a:solidFill>
                  <a:srgbClr val="FF0000"/>
                </a:solidFill>
              </a:rPr>
              <a:t>IN</a:t>
            </a:r>
            <a:r>
              <a:rPr lang="ar-IQ" sz="2000" dirty="0">
                <a:solidFill>
                  <a:srgbClr val="FF0000"/>
                </a:solidFill>
              </a:rPr>
              <a:t>).</a:t>
            </a:r>
            <a:endParaRPr lang="en-US" sz="2000" dirty="0">
              <a:solidFill>
                <a:srgbClr val="FF0000"/>
              </a:solidFill>
            </a:endParaRPr>
          </a:p>
          <a:p>
            <a:endParaRPr lang="ar-IQ" dirty="0" smtClean="0"/>
          </a:p>
          <a:p>
            <a:endParaRPr lang="ar-IQ" dirty="0" smtClean="0"/>
          </a:p>
          <a:p>
            <a:endParaRPr lang="ar-IQ" dirty="0"/>
          </a:p>
          <a:p>
            <a:endParaRPr lang="ar-IQ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933" y="1291399"/>
            <a:ext cx="4629608" cy="1575369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933" y="4045758"/>
            <a:ext cx="6647821" cy="2315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458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206">
        <p14:ripple/>
      </p:transition>
    </mc:Choice>
    <mc:Fallback xmlns="">
      <p:transition spd="slow" advTm="520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049830" y="-259492"/>
            <a:ext cx="8596668" cy="1320800"/>
          </a:xfrm>
        </p:spPr>
        <p:txBody>
          <a:bodyPr>
            <a:normAutofit fontScale="90000"/>
          </a:bodyPr>
          <a:lstStyle/>
          <a:p>
            <a:pPr algn="r"/>
            <a:r>
              <a:rPr lang="ar-IQ" dirty="0"/>
              <a:t> </a:t>
            </a:r>
            <a:r>
              <a:rPr lang="en-US" dirty="0"/>
              <a:t/>
            </a:r>
            <a:br>
              <a:rPr lang="en-US" dirty="0"/>
            </a:br>
            <a:r>
              <a:rPr lang="ar-IQ" sz="2200" u="sng" dirty="0">
                <a:solidFill>
                  <a:srgbClr val="FF0000"/>
                </a:solidFill>
              </a:rPr>
              <a:t>5- مبدلة المصفوفة</a:t>
            </a:r>
            <a:r>
              <a:rPr lang="en-US" sz="2200" u="sng" dirty="0">
                <a:solidFill>
                  <a:srgbClr val="FF0000"/>
                </a:solidFill>
              </a:rPr>
              <a:t> </a:t>
            </a:r>
            <a:r>
              <a:rPr lang="en-US" sz="2200" u="sng" dirty="0" err="1">
                <a:solidFill>
                  <a:srgbClr val="FF0000"/>
                </a:solidFill>
              </a:rPr>
              <a:t>Traspose</a:t>
            </a:r>
            <a:r>
              <a:rPr lang="en-US" sz="2200" u="sng" dirty="0">
                <a:solidFill>
                  <a:srgbClr val="FF0000"/>
                </a:solidFill>
              </a:rPr>
              <a:t> of matrix </a:t>
            </a:r>
            <a:r>
              <a:rPr lang="en-US" sz="2200" dirty="0">
                <a:solidFill>
                  <a:srgbClr val="FF0000"/>
                </a:solidFill>
              </a:rPr>
              <a:t/>
            </a:r>
            <a:br>
              <a:rPr lang="en-US" sz="2200" dirty="0">
                <a:solidFill>
                  <a:srgbClr val="FF0000"/>
                </a:solidFill>
              </a:rPr>
            </a:br>
            <a:r>
              <a:rPr lang="ar-IQ" sz="2200" dirty="0">
                <a:solidFill>
                  <a:srgbClr val="FF0000"/>
                </a:solidFill>
              </a:rPr>
              <a:t>اذا كانت </a:t>
            </a:r>
            <a:r>
              <a:rPr lang="en-US" sz="2200" dirty="0">
                <a:solidFill>
                  <a:srgbClr val="FF0000"/>
                </a:solidFill>
              </a:rPr>
              <a:t>A</a:t>
            </a:r>
            <a:r>
              <a:rPr lang="ar-IQ" sz="2200" dirty="0">
                <a:solidFill>
                  <a:srgbClr val="FF0000"/>
                </a:solidFill>
              </a:rPr>
              <a:t> مصفوفة ذات رتبة </a:t>
            </a:r>
            <a:r>
              <a:rPr lang="en-US" sz="2200" dirty="0">
                <a:solidFill>
                  <a:srgbClr val="FF0000"/>
                </a:solidFill>
              </a:rPr>
              <a:t>M*N</a:t>
            </a:r>
            <a:r>
              <a:rPr lang="ar-IQ" sz="2200" dirty="0">
                <a:solidFill>
                  <a:srgbClr val="FF0000"/>
                </a:solidFill>
              </a:rPr>
              <a:t> فيمكن ايجاد مبدلة المصفوفة والتي نرمز لها بالرمز </a:t>
            </a:r>
            <a:r>
              <a:rPr lang="en-US" sz="2200" dirty="0">
                <a:solidFill>
                  <a:srgbClr val="FF0000"/>
                </a:solidFill>
              </a:rPr>
              <a:t>A</a:t>
            </a:r>
            <a:r>
              <a:rPr lang="en-US" sz="2200" baseline="30000" dirty="0">
                <a:solidFill>
                  <a:srgbClr val="FF0000"/>
                </a:solidFill>
              </a:rPr>
              <a:t>T   </a:t>
            </a:r>
            <a:r>
              <a:rPr lang="ar-IQ" sz="2200" dirty="0">
                <a:solidFill>
                  <a:srgbClr val="FF0000"/>
                </a:solidFill>
              </a:rPr>
              <a:t>او نرمز لها </a:t>
            </a:r>
            <a:r>
              <a:rPr lang="en-US" sz="2200" dirty="0">
                <a:solidFill>
                  <a:srgbClr val="FF0000"/>
                </a:solidFill>
              </a:rPr>
              <a:t>A</a:t>
            </a:r>
            <a:r>
              <a:rPr lang="en-US" sz="2200" baseline="30000" dirty="0">
                <a:solidFill>
                  <a:srgbClr val="FF0000"/>
                </a:solidFill>
              </a:rPr>
              <a:t>-</a:t>
            </a:r>
            <a:r>
              <a:rPr lang="ar-IQ" sz="2200" dirty="0">
                <a:solidFill>
                  <a:srgbClr val="FF0000"/>
                </a:solidFill>
              </a:rPr>
              <a:t> وتكون رتبة مبدلة المصفوفة هو </a:t>
            </a:r>
            <a:r>
              <a:rPr lang="en-US" sz="2200" dirty="0">
                <a:solidFill>
                  <a:srgbClr val="FF0000"/>
                </a:solidFill>
              </a:rPr>
              <a:t>N*M</a:t>
            </a:r>
            <a:r>
              <a:rPr lang="ar-IQ" sz="2200" dirty="0">
                <a:solidFill>
                  <a:srgbClr val="FF0000"/>
                </a:solidFill>
              </a:rPr>
              <a:t> ونحصل عليها من ابدال الصفوف محل الاعمدة </a:t>
            </a:r>
            <a:r>
              <a:rPr lang="ar-IQ" dirty="0"/>
              <a:t>.</a:t>
            </a:r>
            <a:endParaRPr lang="en-US" dirty="0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4902" y="1776198"/>
            <a:ext cx="4462720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679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6143">
        <p14:honeycomb/>
      </p:transition>
    </mc:Choice>
    <mc:Fallback xmlns="">
      <p:transition spd="slow" advTm="614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68395" y="389839"/>
            <a:ext cx="10515600" cy="1587243"/>
          </a:xfrm>
        </p:spPr>
        <p:txBody>
          <a:bodyPr>
            <a:normAutofit/>
          </a:bodyPr>
          <a:lstStyle/>
          <a:p>
            <a:pPr algn="r"/>
            <a:r>
              <a:rPr lang="ar-IQ" sz="2000" u="sng" dirty="0" smtClean="0">
                <a:solidFill>
                  <a:srgbClr val="FF0000"/>
                </a:solidFill>
              </a:rPr>
              <a:t>6</a:t>
            </a:r>
            <a:r>
              <a:rPr lang="ar-IQ" sz="2200" u="sng" dirty="0" smtClean="0">
                <a:solidFill>
                  <a:srgbClr val="FF0000"/>
                </a:solidFill>
              </a:rPr>
              <a:t>- المصفوفة المتماثلة  </a:t>
            </a:r>
            <a:r>
              <a:rPr lang="en-US" sz="2200" u="sng" dirty="0" smtClean="0">
                <a:solidFill>
                  <a:srgbClr val="FF0000"/>
                </a:solidFill>
              </a:rPr>
              <a:t>Symmetric matrix</a:t>
            </a:r>
            <a:r>
              <a:rPr lang="ar-IQ" sz="2200" u="sng" dirty="0" smtClean="0">
                <a:solidFill>
                  <a:srgbClr val="FF0000"/>
                </a:solidFill>
              </a:rPr>
              <a:t>   </a:t>
            </a:r>
            <a:r>
              <a:rPr lang="en-US" sz="2200" dirty="0" smtClean="0">
                <a:solidFill>
                  <a:srgbClr val="FF0000"/>
                </a:solidFill>
              </a:rPr>
              <a:t/>
            </a:r>
            <a:br>
              <a:rPr lang="en-US" sz="2200" dirty="0" smtClean="0">
                <a:solidFill>
                  <a:srgbClr val="FF0000"/>
                </a:solidFill>
              </a:rPr>
            </a:br>
            <a:r>
              <a:rPr lang="ar-IQ" sz="2200" dirty="0" smtClean="0">
                <a:solidFill>
                  <a:srgbClr val="FF0000"/>
                </a:solidFill>
              </a:rPr>
              <a:t>يقال على المصفوفة </a:t>
            </a:r>
            <a:r>
              <a:rPr lang="en-US" sz="2200" dirty="0" smtClean="0">
                <a:solidFill>
                  <a:srgbClr val="FF0000"/>
                </a:solidFill>
              </a:rPr>
              <a:t>A</a:t>
            </a:r>
            <a:r>
              <a:rPr lang="ar-IQ" sz="2200" dirty="0" smtClean="0">
                <a:solidFill>
                  <a:srgbClr val="FF0000"/>
                </a:solidFill>
              </a:rPr>
              <a:t> بانها مصفوفة متماثلة اذا كانت تساوي مبدلتها اي أن </a:t>
            </a:r>
            <a:r>
              <a:rPr lang="en-US" sz="2200" dirty="0" smtClean="0">
                <a:solidFill>
                  <a:srgbClr val="FF0000"/>
                </a:solidFill>
              </a:rPr>
              <a:t>A=AT</a:t>
            </a:r>
            <a:br>
              <a:rPr lang="en-US" sz="2200" dirty="0" smtClean="0">
                <a:solidFill>
                  <a:srgbClr val="FF0000"/>
                </a:solidFill>
              </a:rPr>
            </a:br>
            <a:endParaRPr lang="ar-IQ" sz="2200" dirty="0">
              <a:solidFill>
                <a:srgbClr val="FF0000"/>
              </a:solidFill>
            </a:endParaRPr>
          </a:p>
        </p:txBody>
      </p:sp>
      <p:pic>
        <p:nvPicPr>
          <p:cNvPr id="5" name="عنصر نائب للمحتوى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96546" y="2185848"/>
            <a:ext cx="6647821" cy="3705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361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701">
        <p14:ripple/>
      </p:transition>
    </mc:Choice>
    <mc:Fallback xmlns="">
      <p:transition spd="slow" advTm="570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واجهة">
  <a:themeElements>
    <a:clrScheme name="واجهة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واجهة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واجهة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798</TotalTime>
  <Words>891</Words>
  <Application>Microsoft Office PowerPoint</Application>
  <PresentationFormat>شاشة عريضة</PresentationFormat>
  <Paragraphs>426</Paragraphs>
  <Slides>60</Slides>
  <Notes>1</Notes>
  <HiddenSlides>0</HiddenSlides>
  <MMClips>1</MMClips>
  <ScaleCrop>false</ScaleCrop>
  <HeadingPairs>
    <vt:vector size="6" baseType="variant">
      <vt:variant>
        <vt:lpstr>الخطوط المستخدمة</vt:lpstr>
      </vt:variant>
      <vt:variant>
        <vt:i4>8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60</vt:i4>
      </vt:variant>
    </vt:vector>
  </HeadingPairs>
  <TitlesOfParts>
    <vt:vector size="69" baseType="lpstr">
      <vt:lpstr>Arial</vt:lpstr>
      <vt:lpstr>Calibri</vt:lpstr>
      <vt:lpstr>Calibri Light</vt:lpstr>
      <vt:lpstr>Cambria Math</vt:lpstr>
      <vt:lpstr>Tahoma</vt:lpstr>
      <vt:lpstr>Times New Roman</vt:lpstr>
      <vt:lpstr>Trebuchet MS</vt:lpstr>
      <vt:lpstr>Wingdings 3</vt:lpstr>
      <vt:lpstr>واجهة</vt:lpstr>
      <vt:lpstr>عرض تقديمي في PowerPoint</vt:lpstr>
      <vt:lpstr>الاسبوع الاول  م /المصفوفات</vt:lpstr>
      <vt:lpstr>المصفوفة (Matrex): مفهوم المصفوفة من المفاهيم الرياضية المهمة حيث تستخدم في مجالات عديدة منها البرمجة الخطية وحل انظمة المعادلات الخطية والاحصاء والجبر الخطي .  تعرف المصفوفة بانها مجموعة الاعداد مرتبة في صفوف (raws) واعمدة (columns)  كما بالشكل التالي : </vt:lpstr>
      <vt:lpstr>عرض تقديمي في PowerPoint</vt:lpstr>
      <vt:lpstr>انواع المصفوفات : 1- المصفوفة التربيعية (Square Matrix)  عدد الصفوف يساوي عدد الاعمدة . لتكن المصفوفة A مصفوفة ذات رتبة M*N  فاذا كانت M=N اي ان عدد الصفوف يساوي عدد الاعمدة يقال على المصفوفة A بالمصفوفة التربيعية او المربعة . </vt:lpstr>
      <vt:lpstr>2- المصفوفة الصفرية (Zero matrix): وهي المصفوفة التي تكون جميع عناصرها اصفار   </vt:lpstr>
      <vt:lpstr>3- المصفوفة القطرية Diagonal matrix  هي المصفوفة التربيعية التي تكون عناصرها هي التي لا تقع على القطر الرئيسي عبارة عن اصفار   </vt:lpstr>
      <vt:lpstr>  5- مبدلة المصفوفة Traspose of matrix  اذا كانت A مصفوفة ذات رتبة M*N فيمكن ايجاد مبدلة المصفوفة والتي نرمز لها بالرمز AT   او نرمز لها A- وتكون رتبة مبدلة المصفوفة هو N*M ونحصل عليها من ابدال الصفوف محل الاعمدة .</vt:lpstr>
      <vt:lpstr>6- المصفوفة المتماثلة  Symmetric matrix    يقال على المصفوفة A بانها مصفوفة متماثلة اذا كانت تساوي مبدلتها اي أن A=AT </vt:lpstr>
      <vt:lpstr>7- المصفوفة المتساوية Equal matrix اذا كانت A مصفوفة ذات رتبة M*N و B مصفوفة اخرى ذات رتبةM*N  فيقال ان المصفوفتين متساويتين اذا كانت عناصرها المتناضرة متساوية .   </vt:lpstr>
      <vt:lpstr>العمليات الحسابية للمصفوفات  جمع وطرح المصفوفات  يمكن جمع المصفوفتين ذات نفس الرتبة وذلك بجمع العناصر المتناظرة فيها ونفس الحالة في عملية الطرح . </vt:lpstr>
      <vt:lpstr>الاسبوع الثاني</vt:lpstr>
      <vt:lpstr>عرض تقديمي في PowerPoint</vt:lpstr>
      <vt:lpstr>عرض تقديمي في PowerPoint</vt:lpstr>
      <vt:lpstr>عرض تقديمي في PowerPoint</vt:lpstr>
      <vt:lpstr>EX:- Find the value of A^2- 4A + 5I2 if you know that A is matrix such that A = [■8(1&amp;4@3&amp;2)] S0l/ A^2  -4a+5I_2→ order A^2=A . A =[■8(1&amp;4@3&amp;2)]  [■8(1&amp;4@3&amp;2)]  A^2= [■8(13&amp;12@9&amp;16)]   4A= 4[■8(1&amp;4@3&amp;2)]=[■8(4&amp;16@12&amp;8)]  </vt:lpstr>
      <vt:lpstr>5I_2=5[■8(1&amp;O@0&amp;1)]=[■8(5&amp;0@0&amp;5)] A^2  -4A \+5I_2 =[■8(13&amp;12@9&amp;16)]-[■8(4&amp;16@12&amp;8)]+[■8(5&amp;0@0&amp;5)] =[■8(9&amp;-4@-3&amp;8)]+[■8(5&amp;0@0&amp;5)] =[■8(14&amp;-4@-3&amp;13)]</vt:lpstr>
      <vt:lpstr>المحدادت  Determinant  لتكن A مصفوفه ذات رتبه (2*2) بحيث ان         A=[█(A     B@C       D)] فان قيمه المحدده لها والتي نرمز لها بالرمز |A| |A|=|■8(a&amp;b@c&amp;d)| |A|= a.d – b.c                                                                                                                 </vt:lpstr>
      <vt:lpstr>عرض تقديمي في PowerPoint</vt:lpstr>
      <vt:lpstr>عرض تقديمي في PowerPoint</vt:lpstr>
      <vt:lpstr>|A|=2|■8(5&amp;3@3&amp;2)|-4|■8(0&amp;3@-2&amp;2)|+(-1)|■8(0&amp;5@2&amp;3)| |A|= 2[5(2)-3(3)] – 4[0(2)-3(-2)]-1[0(3)-5(2)] =2(10-9)-4(0+6)-1(0+10) =2-24-10=-32</vt:lpstr>
      <vt:lpstr>عرض تقديمي في PowerPoint</vt:lpstr>
      <vt:lpstr>EX:-find |A| by using Bow methed A=(■8(█(5  7@3  6)&amp;█(8@0)@2  1&amp;1))</vt:lpstr>
      <vt:lpstr>المصفوفه الشاذهSingulor motrix   هي المصفوفه التربيعيه  التي قيمته المحدده لها   </vt:lpstr>
      <vt:lpstr>المصفوفه المرافقه Adjoint matrix</vt:lpstr>
      <vt:lpstr>EX:-Find the sdjoint matrix for the following matrix A=(■8(█(2       3@-1    4)&amp;█(0@5)@0       7&amp;-3)) sol/ </vt:lpstr>
      <vt:lpstr>عرض تقديمي في PowerPoint</vt:lpstr>
      <vt:lpstr>الاسبوع الثالث 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            </vt:lpstr>
      <vt:lpstr>المشتقه للداله F(X) هي داله ايضا يرمز لها بالرمز (X) بحيث ان قيمتها ف   lim┬(∆X→0)⁡〖(F(X+∆X)=F(X))/∆X〗=F ̅     =   وهناك رموز اخرى تستخدم للتعبير عن المشتقه للداله y=f(x) وهذه الرموز هي dy/(dx ,)y  قوانين المشتقه      </vt:lpstr>
      <vt:lpstr>مشتقه الداله المركبه   في بعض الاحيان يكون مطلوب ايجاد مشتقه dy/dx  ولايرتبط   x بالمتغير y مباشرتا في نفس المعادله وانما هنالك متغير ثالث يرتبط بينهما ففي هذه الحاله يمكن ايجاد المشتقه باستخدام داله الداله      dy/dx=dy/(du )  .  du/dx   </vt:lpstr>
      <vt:lpstr>EX:-Find dy/dx for the following function Y=√(u^2+2u) U=(x^3+5x^2  -7)^4 Sol   </vt:lpstr>
      <vt:lpstr>مشتقه الداله الضمنيه</vt:lpstr>
      <vt:lpstr>EX:- find dy/dx for the following function 3y^2 - 5x^3 + 5xy – 10x = 20</vt:lpstr>
      <vt:lpstr>الداله الاسيه  هنالك نوعان من الداله الاسيه</vt:lpstr>
      <vt:lpstr>عرض تقديمي في PowerPoint</vt:lpstr>
      <vt:lpstr>الداله اللوغارتميه هنالك نوعان من الداله</vt:lpstr>
      <vt:lpstr>داله اللوغارتم الاعتيادي</vt:lpstr>
      <vt:lpstr>الدوال المثلثيه</vt:lpstr>
      <vt:lpstr>تم بحمد الله</vt:lpstr>
    </vt:vector>
  </TitlesOfParts>
  <Company>Microsoft (C)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المحاضرة الاولى  م /المصفوفات</dc:title>
  <dc:creator>DR.Ahmed Saker 2O14</dc:creator>
  <cp:lastModifiedBy>DR.Ahmed Saker 2O14</cp:lastModifiedBy>
  <cp:revision>89</cp:revision>
  <dcterms:created xsi:type="dcterms:W3CDTF">2017-02-28T13:42:50Z</dcterms:created>
  <dcterms:modified xsi:type="dcterms:W3CDTF">2017-03-05T07:24:43Z</dcterms:modified>
</cp:coreProperties>
</file>