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888"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83"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4" r:id="rId28"/>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p:scale>
          <a:sx n="70" d="100"/>
          <a:sy n="70" d="100"/>
        </p:scale>
        <p:origin x="-1164" y="-12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64307701-96D8-45E5-8670-E8D4C223DF44}" type="datetimeFigureOut">
              <a:rPr lang="ar-IQ" smtClean="0"/>
              <a:pPr/>
              <a:t>06/06/1438</a:t>
            </a:fld>
            <a:endParaRPr lang="ar-IQ"/>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79478E1F-9541-4D65-B965-E51A4A45F159}" type="slidenum">
              <a:rPr lang="ar-IQ" smtClean="0"/>
              <a:pPr/>
              <a:t>‹#›</a:t>
            </a:fld>
            <a:endParaRPr lang="ar-IQ"/>
          </a:p>
        </p:txBody>
      </p:sp>
    </p:spTree>
    <p:extLst>
      <p:ext uri="{BB962C8B-B14F-4D97-AF65-F5344CB8AC3E}">
        <p14:creationId xmlns:p14="http://schemas.microsoft.com/office/powerpoint/2010/main" val="130527572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nd</a:t>
            </a:r>
            <a:endParaRPr lang="ar-IQ" dirty="0"/>
          </a:p>
        </p:txBody>
      </p:sp>
      <p:sp>
        <p:nvSpPr>
          <p:cNvPr id="4" name="Slide Number Placeholder 3"/>
          <p:cNvSpPr>
            <a:spLocks noGrp="1"/>
          </p:cNvSpPr>
          <p:nvPr>
            <p:ph type="sldNum" sz="quarter" idx="10"/>
          </p:nvPr>
        </p:nvSpPr>
        <p:spPr/>
        <p:txBody>
          <a:bodyPr/>
          <a:lstStyle/>
          <a:p>
            <a:fld id="{79478E1F-9541-4D65-B965-E51A4A45F159}" type="slidenum">
              <a:rPr lang="ar-IQ" smtClean="0"/>
              <a:pPr/>
              <a:t>6</a:t>
            </a:fld>
            <a:endParaRPr lang="ar-IQ"/>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IQ" dirty="0"/>
          </a:p>
        </p:txBody>
      </p:sp>
      <p:sp>
        <p:nvSpPr>
          <p:cNvPr id="4" name="Slide Number Placeholder 3"/>
          <p:cNvSpPr>
            <a:spLocks noGrp="1"/>
          </p:cNvSpPr>
          <p:nvPr>
            <p:ph type="sldNum" sz="quarter" idx="10"/>
          </p:nvPr>
        </p:nvSpPr>
        <p:spPr/>
        <p:txBody>
          <a:bodyPr/>
          <a:lstStyle/>
          <a:p>
            <a:fld id="{79478E1F-9541-4D65-B965-E51A4A45F159}" type="slidenum">
              <a:rPr lang="ar-IQ" smtClean="0"/>
              <a:pPr/>
              <a:t>10</a:t>
            </a:fld>
            <a:endParaRPr lang="ar-IQ"/>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79478E1F-9541-4D65-B965-E51A4A45F159}" type="slidenum">
              <a:rPr lang="ar-IQ" smtClean="0"/>
              <a:pPr/>
              <a:t>14</a:t>
            </a:fld>
            <a:endParaRPr lang="ar-IQ"/>
          </a:p>
        </p:txBody>
      </p:sp>
    </p:spTree>
    <p:extLst>
      <p:ext uri="{BB962C8B-B14F-4D97-AF65-F5344CB8AC3E}">
        <p14:creationId xmlns:p14="http://schemas.microsoft.com/office/powerpoint/2010/main" val="41518703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2C98D7A5-A461-4344-9788-161A9B0E1FE9}" type="datetimeFigureOut">
              <a:rPr lang="ar-IQ" smtClean="0"/>
              <a:pPr/>
              <a:t>06/06/1438</a:t>
            </a:fld>
            <a:endParaRPr lang="ar-IQ"/>
          </a:p>
        </p:txBody>
      </p:sp>
      <p:sp>
        <p:nvSpPr>
          <p:cNvPr id="17" name="Footer Placeholder 16"/>
          <p:cNvSpPr>
            <a:spLocks noGrp="1"/>
          </p:cNvSpPr>
          <p:nvPr>
            <p:ph type="ftr" sz="quarter" idx="11"/>
          </p:nvPr>
        </p:nvSpPr>
        <p:spPr/>
        <p:txBody>
          <a:bodyPr/>
          <a:lstStyle/>
          <a:p>
            <a:endParaRPr lang="ar-IQ"/>
          </a:p>
        </p:txBody>
      </p:sp>
      <p:sp>
        <p:nvSpPr>
          <p:cNvPr id="29" name="Slide Number Placeholder 28"/>
          <p:cNvSpPr>
            <a:spLocks noGrp="1"/>
          </p:cNvSpPr>
          <p:nvPr>
            <p:ph type="sldNum" sz="quarter" idx="12"/>
          </p:nvPr>
        </p:nvSpPr>
        <p:spPr/>
        <p:txBody>
          <a:bodyPr/>
          <a:lstStyle/>
          <a:p>
            <a:fld id="{39521EB3-9D4C-4B85-8F8E-0E83FEEAF23E}" type="slidenum">
              <a:rPr lang="ar-IQ" smtClean="0"/>
              <a:pPr/>
              <a:t>‹#›</a:t>
            </a:fld>
            <a:endParaRPr lang="ar-IQ"/>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C98D7A5-A461-4344-9788-161A9B0E1FE9}" type="datetimeFigureOut">
              <a:rPr lang="ar-IQ" smtClean="0"/>
              <a:pPr/>
              <a:t>06/06/1438</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9521EB3-9D4C-4B85-8F8E-0E83FEEAF23E}" type="slidenum">
              <a:rPr lang="ar-IQ" smtClean="0"/>
              <a:pPr/>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C98D7A5-A461-4344-9788-161A9B0E1FE9}" type="datetimeFigureOut">
              <a:rPr lang="ar-IQ" smtClean="0"/>
              <a:pPr/>
              <a:t>06/06/1438</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9521EB3-9D4C-4B85-8F8E-0E83FEEAF23E}" type="slidenum">
              <a:rPr lang="ar-IQ" smtClean="0"/>
              <a:pPr/>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C98D7A5-A461-4344-9788-161A9B0E1FE9}" type="datetimeFigureOut">
              <a:rPr lang="ar-IQ" smtClean="0"/>
              <a:pPr/>
              <a:t>06/06/1438</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9521EB3-9D4C-4B85-8F8E-0E83FEEAF23E}" type="slidenum">
              <a:rPr lang="ar-IQ" smtClean="0"/>
              <a:pPr/>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C98D7A5-A461-4344-9788-161A9B0E1FE9}" type="datetimeFigureOut">
              <a:rPr lang="ar-IQ" smtClean="0"/>
              <a:pPr/>
              <a:t>06/06/1438</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a:xfrm>
            <a:off x="7924800" y="6416675"/>
            <a:ext cx="762000" cy="365125"/>
          </a:xfrm>
        </p:spPr>
        <p:txBody>
          <a:bodyPr/>
          <a:lstStyle/>
          <a:p>
            <a:fld id="{39521EB3-9D4C-4B85-8F8E-0E83FEEAF23E}" type="slidenum">
              <a:rPr lang="ar-IQ" smtClean="0"/>
              <a:pPr/>
              <a:t>‹#›</a:t>
            </a:fld>
            <a:endParaRPr lang="ar-IQ"/>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C98D7A5-A461-4344-9788-161A9B0E1FE9}" type="datetimeFigureOut">
              <a:rPr lang="ar-IQ" smtClean="0"/>
              <a:pPr/>
              <a:t>06/06/1438</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39521EB3-9D4C-4B85-8F8E-0E83FEEAF23E}" type="slidenum">
              <a:rPr lang="ar-IQ" smtClean="0"/>
              <a:pPr/>
              <a:t>‹#›</a:t>
            </a:fld>
            <a:endParaRPr lang="ar-IQ"/>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2C98D7A5-A461-4344-9788-161A9B0E1FE9}" type="datetimeFigureOut">
              <a:rPr lang="ar-IQ" smtClean="0"/>
              <a:pPr/>
              <a:t>06/06/1438</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39521EB3-9D4C-4B85-8F8E-0E83FEEAF23E}" type="slidenum">
              <a:rPr lang="ar-IQ" smtClean="0"/>
              <a:pPr/>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C98D7A5-A461-4344-9788-161A9B0E1FE9}" type="datetimeFigureOut">
              <a:rPr lang="ar-IQ" smtClean="0"/>
              <a:pPr/>
              <a:t>06/06/1438</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39521EB3-9D4C-4B85-8F8E-0E83FEEAF23E}" type="slidenum">
              <a:rPr lang="ar-IQ" smtClean="0"/>
              <a:pPr/>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98D7A5-A461-4344-9788-161A9B0E1FE9}" type="datetimeFigureOut">
              <a:rPr lang="ar-IQ" smtClean="0"/>
              <a:pPr/>
              <a:t>06/06/1438</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39521EB3-9D4C-4B85-8F8E-0E83FEEAF23E}" type="slidenum">
              <a:rPr lang="ar-IQ" smtClean="0"/>
              <a:pPr/>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C98D7A5-A461-4344-9788-161A9B0E1FE9}" type="datetimeFigureOut">
              <a:rPr lang="ar-IQ" smtClean="0"/>
              <a:pPr/>
              <a:t>06/06/1438</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39521EB3-9D4C-4B85-8F8E-0E83FEEAF23E}" type="slidenum">
              <a:rPr lang="ar-IQ" smtClean="0"/>
              <a:pPr/>
              <a:t>‹#›</a:t>
            </a:fld>
            <a:endParaRPr lang="ar-IQ"/>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C98D7A5-A461-4344-9788-161A9B0E1FE9}" type="datetimeFigureOut">
              <a:rPr lang="ar-IQ" smtClean="0"/>
              <a:pPr/>
              <a:t>06/06/1438</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39521EB3-9D4C-4B85-8F8E-0E83FEEAF23E}" type="slidenum">
              <a:rPr lang="ar-IQ" smtClean="0"/>
              <a:pPr/>
              <a:t>‹#›</a:t>
            </a:fld>
            <a:endParaRPr lang="ar-IQ"/>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2C98D7A5-A461-4344-9788-161A9B0E1FE9}" type="datetimeFigureOut">
              <a:rPr lang="ar-IQ" smtClean="0"/>
              <a:pPr/>
              <a:t>06/06/1438</a:t>
            </a:fld>
            <a:endParaRPr lang="ar-IQ"/>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ar-IQ"/>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39521EB3-9D4C-4B85-8F8E-0E83FEEAF23E}" type="slidenum">
              <a:rPr lang="ar-IQ" smtClean="0"/>
              <a:pPr/>
              <a:t>‹#›</a:t>
            </a:fld>
            <a:endParaRPr lang="ar-IQ"/>
          </a:p>
        </p:txBody>
      </p:sp>
    </p:spTree>
  </p:cSld>
  <p:clrMap bg1="dk1" tx1="lt1" bg2="dk2" tx2="lt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ctr" rtl="1"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r" rtl="1"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r" rtl="1"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r" rtl="1"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r" rtl="1"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r" rtl="1"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r" rtl="1"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r" rtl="1"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r" rtl="1"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r" rtl="1"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2.wav"/><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0"/>
            <a:ext cx="7772400" cy="1470025"/>
          </a:xfrm>
        </p:spPr>
        <p:txBody>
          <a:bodyPr>
            <a:noAutofit/>
          </a:bodyPr>
          <a:lstStyle/>
          <a:p>
            <a:r>
              <a:rPr lang="ar-IQ" sz="5400" dirty="0" smtClean="0"/>
              <a:t>الخوارزمية</a:t>
            </a:r>
            <a:endParaRPr lang="ar-IQ" sz="5400" dirty="0"/>
          </a:p>
        </p:txBody>
      </p:sp>
      <p:sp>
        <p:nvSpPr>
          <p:cNvPr id="3" name="Subtitle 2"/>
          <p:cNvSpPr>
            <a:spLocks noGrp="1"/>
          </p:cNvSpPr>
          <p:nvPr>
            <p:ph type="subTitle" idx="1"/>
          </p:nvPr>
        </p:nvSpPr>
        <p:spPr>
          <a:xfrm>
            <a:off x="0" y="1988840"/>
            <a:ext cx="9144000" cy="3240360"/>
          </a:xfrm>
        </p:spPr>
        <p:txBody>
          <a:bodyPr>
            <a:noAutofit/>
          </a:bodyPr>
          <a:lstStyle/>
          <a:p>
            <a:r>
              <a:rPr lang="ar-IQ" sz="2800" dirty="0" smtClean="0">
                <a:solidFill>
                  <a:schemeClr val="accent5">
                    <a:lumMod val="40000"/>
                    <a:lumOff val="60000"/>
                  </a:schemeClr>
                </a:solidFill>
              </a:rPr>
              <a:t>الخوارزمية</a:t>
            </a:r>
            <a:r>
              <a:rPr lang="ar-IQ" sz="2800" dirty="0" smtClean="0"/>
              <a:t>:هي عبارة عن مجموعه من الاجراءات المرتبة ترتيبا منطقيا والتي يتم تنفيذها للوصول للوصول الى هدف او ناتج فيكون محدد وفق المعطيات وبالتالي كلمه خوارزمية تنسب الى مؤسسها محمد بن موسى الخوارزمي حيث مثل خطوات الحل بخرائط </a:t>
            </a:r>
            <a:r>
              <a:rPr lang="en-US" sz="2800" dirty="0" smtClean="0"/>
              <a:t>flow chart  </a:t>
            </a:r>
            <a:endParaRPr lang="ar-IQ" sz="2800" dirty="0" smtClean="0"/>
          </a:p>
          <a:p>
            <a:r>
              <a:rPr lang="ar-IQ" sz="2800" dirty="0" smtClean="0"/>
              <a:t> ويرمز لكل مربع او مستطيل عملية معينه</a:t>
            </a:r>
          </a:p>
          <a:p>
            <a:endParaRPr lang="ar-IQ" sz="2800" dirty="0" smtClean="0">
              <a:solidFill>
                <a:schemeClr val="bg1">
                  <a:lumMod val="95000"/>
                  <a:lumOff val="5000"/>
                </a:schemeClr>
              </a:solidFill>
            </a:endParaRPr>
          </a:p>
          <a:p>
            <a:r>
              <a:rPr lang="ar-IQ" sz="2800" dirty="0" smtClean="0">
                <a:solidFill>
                  <a:schemeClr val="bg1">
                    <a:lumMod val="95000"/>
                    <a:lumOff val="5000"/>
                  </a:schemeClr>
                </a:solidFill>
              </a:rPr>
              <a:t>الانسيابية </a:t>
            </a:r>
            <a:r>
              <a:rPr lang="en-US" sz="2800" dirty="0" smtClean="0">
                <a:solidFill>
                  <a:schemeClr val="bg1">
                    <a:lumMod val="95000"/>
                    <a:lumOff val="5000"/>
                  </a:schemeClr>
                </a:solidFill>
              </a:rPr>
              <a:t>flow chart</a:t>
            </a:r>
            <a:r>
              <a:rPr lang="ar-IQ" sz="2800" dirty="0" smtClean="0">
                <a:solidFill>
                  <a:schemeClr val="bg1">
                    <a:lumMod val="95000"/>
                    <a:lumOff val="5000"/>
                  </a:schemeClr>
                </a:solidFill>
              </a:rPr>
              <a:t>:وهي عبارة عن اشكال هندسية تتم بخطوات الحل ومنها</a:t>
            </a:r>
          </a:p>
          <a:p>
            <a:r>
              <a:rPr lang="ar-IQ" sz="2800" dirty="0" smtClean="0">
                <a:solidFill>
                  <a:schemeClr val="accent1">
                    <a:lumMod val="40000"/>
                    <a:lumOff val="60000"/>
                  </a:schemeClr>
                </a:solidFill>
              </a:rPr>
              <a:t>(بداية ونهاية</a:t>
            </a:r>
            <a:r>
              <a:rPr lang="en-US" sz="2800" dirty="0" err="1" smtClean="0">
                <a:solidFill>
                  <a:schemeClr val="accent1">
                    <a:lumMod val="40000"/>
                    <a:lumOff val="60000"/>
                  </a:schemeClr>
                </a:solidFill>
              </a:rPr>
              <a:t>Start_end</a:t>
            </a:r>
            <a:r>
              <a:rPr lang="en-US" sz="2800" dirty="0" smtClean="0">
                <a:solidFill>
                  <a:schemeClr val="accent1">
                    <a:lumMod val="40000"/>
                    <a:lumOff val="60000"/>
                  </a:schemeClr>
                </a:solidFill>
              </a:rPr>
              <a:t>        </a:t>
            </a:r>
            <a:r>
              <a:rPr lang="ar-IQ" sz="2800" dirty="0" smtClean="0">
                <a:solidFill>
                  <a:schemeClr val="accent1">
                    <a:lumMod val="40000"/>
                    <a:lumOff val="60000"/>
                  </a:schemeClr>
                </a:solidFill>
              </a:rPr>
              <a:t>      </a:t>
            </a:r>
            <a:r>
              <a:rPr lang="en-US" sz="2800" dirty="0" smtClean="0">
                <a:solidFill>
                  <a:schemeClr val="accent1">
                    <a:lumMod val="40000"/>
                    <a:lumOff val="60000"/>
                  </a:schemeClr>
                </a:solidFill>
              </a:rPr>
              <a:t>in </a:t>
            </a:r>
            <a:r>
              <a:rPr lang="en-US" sz="2800" dirty="0" err="1" smtClean="0">
                <a:solidFill>
                  <a:schemeClr val="accent1">
                    <a:lumMod val="40000"/>
                    <a:lumOff val="60000"/>
                  </a:schemeClr>
                </a:solidFill>
              </a:rPr>
              <a:t>put_out</a:t>
            </a:r>
            <a:r>
              <a:rPr lang="en-US" sz="2800" dirty="0" smtClean="0">
                <a:solidFill>
                  <a:schemeClr val="accent1">
                    <a:lumMod val="40000"/>
                    <a:lumOff val="60000"/>
                  </a:schemeClr>
                </a:solidFill>
              </a:rPr>
              <a:t> put</a:t>
            </a:r>
            <a:r>
              <a:rPr lang="ar-IQ" sz="2800" dirty="0" smtClean="0">
                <a:solidFill>
                  <a:schemeClr val="accent1">
                    <a:lumMod val="40000"/>
                    <a:lumOff val="60000"/>
                  </a:schemeClr>
                </a:solidFill>
              </a:rPr>
              <a:t>      </a:t>
            </a:r>
            <a:r>
              <a:rPr lang="en-US" sz="2800" dirty="0" smtClean="0">
                <a:solidFill>
                  <a:schemeClr val="accent1">
                    <a:lumMod val="40000"/>
                    <a:lumOff val="60000"/>
                  </a:schemeClr>
                </a:solidFill>
              </a:rPr>
              <a:t>process</a:t>
            </a:r>
            <a:r>
              <a:rPr lang="ar-IQ" sz="2800" dirty="0" smtClean="0">
                <a:solidFill>
                  <a:schemeClr val="accent1">
                    <a:lumMod val="40000"/>
                    <a:lumOff val="60000"/>
                  </a:schemeClr>
                </a:solidFill>
              </a:rPr>
              <a:t>  )   </a:t>
            </a:r>
          </a:p>
          <a:p>
            <a:r>
              <a:rPr lang="ar-IQ" sz="2800" dirty="0" smtClean="0">
                <a:solidFill>
                  <a:schemeClr val="accent1">
                    <a:lumMod val="40000"/>
                    <a:lumOff val="60000"/>
                  </a:schemeClr>
                </a:solidFill>
              </a:rPr>
              <a:t>  </a:t>
            </a:r>
          </a:p>
          <a:p>
            <a:endParaRPr lang="ar-IQ" sz="2800" dirty="0" smtClean="0">
              <a:solidFill>
                <a:schemeClr val="accent4">
                  <a:lumMod val="75000"/>
                </a:schemeClr>
              </a:solidFill>
            </a:endParaRPr>
          </a:p>
          <a:p>
            <a:endParaRPr lang="ar-IQ" dirty="0" smtClean="0">
              <a:solidFill>
                <a:schemeClr val="accent4">
                  <a:lumMod val="75000"/>
                </a:schemeClr>
              </a:solidFill>
            </a:endParaRPr>
          </a:p>
          <a:p>
            <a:endParaRPr lang="ar-IQ" dirty="0" smtClean="0">
              <a:solidFill>
                <a:srgbClr val="FF0000"/>
              </a:solidFill>
            </a:endParaRPr>
          </a:p>
          <a:p>
            <a:endParaRPr lang="ar-IQ" dirty="0" smtClean="0"/>
          </a:p>
          <a:p>
            <a:r>
              <a:rPr lang="ar-IQ" dirty="0" smtClean="0"/>
              <a:t>       </a:t>
            </a:r>
            <a:endParaRPr lang="ar-IQ" dirty="0"/>
          </a:p>
        </p:txBody>
      </p:sp>
    </p:spTree>
    <p:extLst>
      <p:ext uri="{BB962C8B-B14F-4D97-AF65-F5344CB8AC3E}">
        <p14:creationId xmlns:p14="http://schemas.microsoft.com/office/powerpoint/2010/main" val="3847991605"/>
      </p:ext>
    </p:extLst>
  </p:cSld>
  <p:clrMapOvr>
    <a:masterClrMapping/>
  </p:clrMapOvr>
  <p:transition spd="slow" advTm="5000">
    <p:pull dir="r"/>
    <p:sndAc>
      <p:stSnd>
        <p:snd r:embed="rId2" name="applause.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1412777"/>
          </a:xfrm>
        </p:spPr>
        <p:txBody>
          <a:bodyPr>
            <a:normAutofit fontScale="90000"/>
          </a:bodyPr>
          <a:lstStyle/>
          <a:p>
            <a:r>
              <a:rPr lang="ar-IQ" sz="3600" dirty="0" smtClean="0"/>
              <a:t>سؤال:- لديك خمسه عشرا عددا استخرج الاعداد السالبه والموجبة والتي تساوي صفر؟؟</a:t>
            </a:r>
            <a:endParaRPr lang="ar-IQ" sz="3600" dirty="0"/>
          </a:p>
        </p:txBody>
      </p:sp>
      <p:sp>
        <p:nvSpPr>
          <p:cNvPr id="3" name="Subtitle 2"/>
          <p:cNvSpPr>
            <a:spLocks noGrp="1"/>
          </p:cNvSpPr>
          <p:nvPr>
            <p:ph type="subTitle" idx="1"/>
          </p:nvPr>
        </p:nvSpPr>
        <p:spPr>
          <a:xfrm>
            <a:off x="0" y="1484784"/>
            <a:ext cx="9144000" cy="5373216"/>
          </a:xfrm>
        </p:spPr>
        <p:txBody>
          <a:bodyPr>
            <a:normAutofit lnSpcReduction="10000"/>
          </a:bodyPr>
          <a:lstStyle/>
          <a:p>
            <a:pPr algn="r"/>
            <a:r>
              <a:rPr lang="ar-IQ" sz="2200" dirty="0" smtClean="0">
                <a:solidFill>
                  <a:srgbClr val="00B050"/>
                </a:solidFill>
              </a:rPr>
              <a:t>الحل:-المعطيات:-خمسه عشرا عددا </a:t>
            </a:r>
            <a:r>
              <a:rPr lang="en-US" sz="2200" dirty="0" smtClean="0">
                <a:solidFill>
                  <a:srgbClr val="00B050"/>
                </a:solidFill>
              </a:rPr>
              <a:t>L=</a:t>
            </a:r>
          </a:p>
          <a:p>
            <a:pPr algn="r"/>
            <a:r>
              <a:rPr lang="ar-IQ" sz="2200" dirty="0" smtClean="0">
                <a:solidFill>
                  <a:srgbClr val="00B050"/>
                </a:solidFill>
              </a:rPr>
              <a:t>1_الاعداد السالبه  </a:t>
            </a:r>
            <a:r>
              <a:rPr lang="en-US" sz="2200" dirty="0" smtClean="0">
                <a:solidFill>
                  <a:srgbClr val="00B050"/>
                </a:solidFill>
              </a:rPr>
              <a:t>L=0</a:t>
            </a:r>
            <a:endParaRPr lang="ar-IQ" sz="2200" dirty="0" smtClean="0">
              <a:solidFill>
                <a:srgbClr val="00B050"/>
              </a:solidFill>
            </a:endParaRPr>
          </a:p>
          <a:p>
            <a:pPr algn="r"/>
            <a:r>
              <a:rPr lang="ar-IQ" sz="2200" dirty="0" smtClean="0">
                <a:solidFill>
                  <a:srgbClr val="00B050"/>
                </a:solidFill>
              </a:rPr>
              <a:t>2_الاعداد الموجبة  </a:t>
            </a:r>
            <a:r>
              <a:rPr lang="en-US" sz="2200" dirty="0" smtClean="0">
                <a:solidFill>
                  <a:srgbClr val="00B050"/>
                </a:solidFill>
              </a:rPr>
              <a:t>N=0</a:t>
            </a:r>
            <a:endParaRPr lang="ar-IQ" sz="2200" dirty="0" smtClean="0">
              <a:solidFill>
                <a:srgbClr val="00B050"/>
              </a:solidFill>
            </a:endParaRPr>
          </a:p>
          <a:p>
            <a:pPr algn="r"/>
            <a:r>
              <a:rPr lang="ar-IQ" sz="2200" dirty="0" smtClean="0">
                <a:solidFill>
                  <a:srgbClr val="00B050"/>
                </a:solidFill>
              </a:rPr>
              <a:t>3_التي تساوي صفر   </a:t>
            </a:r>
            <a:r>
              <a:rPr lang="en-US" sz="2200" dirty="0" smtClean="0">
                <a:solidFill>
                  <a:srgbClr val="00B050"/>
                </a:solidFill>
              </a:rPr>
              <a:t>Z=0</a:t>
            </a:r>
            <a:endParaRPr lang="ar-IQ" sz="2200" dirty="0" smtClean="0">
              <a:solidFill>
                <a:srgbClr val="00B050"/>
              </a:solidFill>
            </a:endParaRPr>
          </a:p>
          <a:p>
            <a:pPr algn="l"/>
            <a:r>
              <a:rPr lang="en-US" sz="2200" dirty="0" smtClean="0">
                <a:solidFill>
                  <a:srgbClr val="FF0000"/>
                </a:solidFill>
              </a:rPr>
              <a:t>10_start</a:t>
            </a:r>
          </a:p>
          <a:p>
            <a:pPr algn="l"/>
            <a:r>
              <a:rPr lang="en-US" sz="2200" dirty="0" smtClean="0">
                <a:solidFill>
                  <a:srgbClr val="FF0000"/>
                </a:solidFill>
              </a:rPr>
              <a:t>20_L=0,m=0,n=0,z=0</a:t>
            </a:r>
          </a:p>
          <a:p>
            <a:pPr algn="l"/>
            <a:r>
              <a:rPr lang="en-US" sz="2200" dirty="0" smtClean="0">
                <a:solidFill>
                  <a:srgbClr val="FF0000"/>
                </a:solidFill>
              </a:rPr>
              <a:t>30_if≥=15 then go to 20</a:t>
            </a:r>
          </a:p>
          <a:p>
            <a:pPr algn="l"/>
            <a:r>
              <a:rPr lang="en-US" sz="2200" dirty="0" smtClean="0">
                <a:solidFill>
                  <a:srgbClr val="FF0000"/>
                </a:solidFill>
              </a:rPr>
              <a:t>40_read A</a:t>
            </a:r>
          </a:p>
          <a:p>
            <a:pPr algn="l"/>
            <a:r>
              <a:rPr lang="en-US" sz="2200" dirty="0" smtClean="0">
                <a:solidFill>
                  <a:srgbClr val="FF0000"/>
                </a:solidFill>
              </a:rPr>
              <a:t>Then go to 40</a:t>
            </a:r>
            <a:r>
              <a:rPr lang="ar-IQ" sz="2200" dirty="0" smtClean="0">
                <a:solidFill>
                  <a:srgbClr val="FF0000"/>
                </a:solidFill>
              </a:rPr>
              <a:t> </a:t>
            </a:r>
            <a:r>
              <a:rPr lang="en-US" sz="2200" dirty="0" smtClean="0">
                <a:solidFill>
                  <a:srgbClr val="FF0000"/>
                </a:solidFill>
              </a:rPr>
              <a:t>50_ifA&gt;0</a:t>
            </a:r>
          </a:p>
          <a:p>
            <a:pPr algn="l"/>
            <a:r>
              <a:rPr lang="en-US" sz="2200" dirty="0" smtClean="0">
                <a:solidFill>
                  <a:srgbClr val="FF0000"/>
                </a:solidFill>
              </a:rPr>
              <a:t>60_m=</a:t>
            </a:r>
            <a:r>
              <a:rPr lang="en-US" sz="2200" dirty="0" err="1" smtClean="0">
                <a:solidFill>
                  <a:srgbClr val="FF0000"/>
                </a:solidFill>
              </a:rPr>
              <a:t>m+a</a:t>
            </a:r>
            <a:endParaRPr lang="en-US" sz="2200" dirty="0" smtClean="0">
              <a:solidFill>
                <a:srgbClr val="FF0000"/>
              </a:solidFill>
            </a:endParaRPr>
          </a:p>
          <a:p>
            <a:pPr algn="l"/>
            <a:r>
              <a:rPr lang="en-US" sz="2200" dirty="0" smtClean="0">
                <a:solidFill>
                  <a:srgbClr val="FF0000"/>
                </a:solidFill>
              </a:rPr>
              <a:t>70_n=</a:t>
            </a:r>
            <a:r>
              <a:rPr lang="en-US" sz="2200" dirty="0" err="1" smtClean="0">
                <a:solidFill>
                  <a:srgbClr val="FF0000"/>
                </a:solidFill>
              </a:rPr>
              <a:t>n+a</a:t>
            </a:r>
            <a:endParaRPr lang="en-US" sz="2200" dirty="0" smtClean="0">
              <a:solidFill>
                <a:srgbClr val="FF0000"/>
              </a:solidFill>
            </a:endParaRPr>
          </a:p>
          <a:p>
            <a:pPr algn="l"/>
            <a:r>
              <a:rPr lang="en-US" sz="2200" dirty="0" smtClean="0">
                <a:solidFill>
                  <a:srgbClr val="FF0000"/>
                </a:solidFill>
              </a:rPr>
              <a:t>80_z=</a:t>
            </a:r>
            <a:r>
              <a:rPr lang="en-US" sz="2200" dirty="0" err="1" smtClean="0">
                <a:solidFill>
                  <a:srgbClr val="FF0000"/>
                </a:solidFill>
              </a:rPr>
              <a:t>z+a</a:t>
            </a:r>
            <a:endParaRPr lang="en-US" sz="2200" dirty="0" smtClean="0">
              <a:solidFill>
                <a:srgbClr val="FF0000"/>
              </a:solidFill>
            </a:endParaRPr>
          </a:p>
          <a:p>
            <a:pPr algn="l"/>
            <a:r>
              <a:rPr lang="en-US" sz="2200" dirty="0" smtClean="0">
                <a:solidFill>
                  <a:srgbClr val="FF0000"/>
                </a:solidFill>
              </a:rPr>
              <a:t>90_print </a:t>
            </a:r>
            <a:r>
              <a:rPr lang="en-US" sz="2200" dirty="0" err="1" smtClean="0">
                <a:solidFill>
                  <a:srgbClr val="FF0000"/>
                </a:solidFill>
              </a:rPr>
              <a:t>m,n,z</a:t>
            </a:r>
            <a:endParaRPr lang="en-US" sz="2200" dirty="0" smtClean="0">
              <a:solidFill>
                <a:srgbClr val="FF0000"/>
              </a:solidFill>
            </a:endParaRPr>
          </a:p>
          <a:p>
            <a:pPr algn="l"/>
            <a:r>
              <a:rPr lang="en-US" sz="2200" dirty="0" smtClean="0">
                <a:solidFill>
                  <a:srgbClr val="FF0000"/>
                </a:solidFill>
              </a:rPr>
              <a:t>110_end</a:t>
            </a:r>
          </a:p>
          <a:p>
            <a:endParaRPr lang="ar-IQ" dirty="0"/>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3" name="arrow.wav"/>
          </p:stSnd>
        </p:sndAc>
      </p:transition>
    </mc:Choice>
    <mc:Fallback>
      <p:transition spd="slow" advTm="5000">
        <p:split orient="vert"/>
        <p:sndAc>
          <p:stSnd>
            <p:snd r:embed="rId3" name="arrow.wav"/>
          </p:stSnd>
        </p:sndAc>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43408"/>
            <a:ext cx="9144000" cy="2160240"/>
          </a:xfrm>
        </p:spPr>
        <p:txBody>
          <a:bodyPr>
            <a:normAutofit/>
          </a:bodyPr>
          <a:lstStyle/>
          <a:p>
            <a:r>
              <a:rPr lang="ar-IQ" sz="3200" dirty="0" smtClean="0"/>
              <a:t>سؤال:-اجمع الاعداد معدومه تبدأمن 2- وزيادة 0.2 ل 12 عدد؟؟؟؟</a:t>
            </a:r>
            <a:endParaRPr lang="ar-IQ" sz="3200" dirty="0"/>
          </a:p>
        </p:txBody>
      </p:sp>
      <p:sp>
        <p:nvSpPr>
          <p:cNvPr id="3" name="Subtitle 2"/>
          <p:cNvSpPr>
            <a:spLocks noGrp="1"/>
          </p:cNvSpPr>
          <p:nvPr>
            <p:ph type="subTitle" idx="1"/>
          </p:nvPr>
        </p:nvSpPr>
        <p:spPr>
          <a:xfrm>
            <a:off x="0" y="2348880"/>
            <a:ext cx="9144000" cy="4509120"/>
          </a:xfrm>
        </p:spPr>
        <p:txBody>
          <a:bodyPr>
            <a:normAutofit/>
          </a:bodyPr>
          <a:lstStyle/>
          <a:p>
            <a:r>
              <a:rPr lang="ar-IQ" dirty="0" smtClean="0"/>
              <a:t>الحل:-</a:t>
            </a:r>
          </a:p>
          <a:p>
            <a:pPr algn="l"/>
            <a:r>
              <a:rPr lang="en-US" dirty="0" smtClean="0"/>
              <a:t>10_  start</a:t>
            </a:r>
          </a:p>
          <a:p>
            <a:pPr algn="l"/>
            <a:r>
              <a:rPr lang="en-US" dirty="0" smtClean="0"/>
              <a:t>20_  s=0</a:t>
            </a:r>
          </a:p>
          <a:p>
            <a:pPr algn="l"/>
            <a:r>
              <a:rPr lang="en-US" dirty="0" smtClean="0"/>
              <a:t>30_  for  I =-2 to12 stop 0.2</a:t>
            </a:r>
          </a:p>
          <a:p>
            <a:pPr algn="l"/>
            <a:r>
              <a:rPr lang="en-US" dirty="0" smtClean="0"/>
              <a:t>40_  read a</a:t>
            </a:r>
          </a:p>
          <a:p>
            <a:pPr algn="l"/>
            <a:r>
              <a:rPr lang="en-US" dirty="0" smtClean="0"/>
              <a:t>50_  s=</a:t>
            </a:r>
            <a:r>
              <a:rPr lang="en-US" dirty="0" err="1" smtClean="0"/>
              <a:t>s+a</a:t>
            </a:r>
            <a:endParaRPr lang="en-US" dirty="0" smtClean="0"/>
          </a:p>
          <a:p>
            <a:pPr algn="l"/>
            <a:r>
              <a:rPr lang="en-US" dirty="0" smtClean="0"/>
              <a:t>60_  print s</a:t>
            </a:r>
          </a:p>
          <a:p>
            <a:pPr algn="l"/>
            <a:r>
              <a:rPr lang="en-US" dirty="0" smtClean="0"/>
              <a:t>70_  end</a:t>
            </a:r>
            <a:endParaRPr lang="ar-IQ" dirty="0"/>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2" name="arrow.wav"/>
          </p:stSnd>
        </p:sndAc>
      </p:transition>
    </mc:Choice>
    <mc:Fallback>
      <p:transition spd="slow" advTm="5000">
        <p:split orient="vert"/>
        <p:sndAc>
          <p:stSnd>
            <p:snd r:embed="rId2" name="arrow.wav"/>
          </p:stSnd>
        </p:sndAc>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1064096"/>
          </a:xfrm>
        </p:spPr>
        <p:txBody>
          <a:bodyPr>
            <a:normAutofit fontScale="90000"/>
          </a:bodyPr>
          <a:lstStyle/>
          <a:p>
            <a:r>
              <a:rPr lang="ar-IQ" dirty="0" smtClean="0"/>
              <a:t/>
            </a:r>
            <a:br>
              <a:rPr lang="ar-IQ" dirty="0" smtClean="0"/>
            </a:br>
            <a:r>
              <a:rPr lang="ar-IQ" sz="2400" dirty="0" smtClean="0"/>
              <a:t>المخطط الانسيابي:-عبارة عن خارطه تصف تسلسل الخطوات المتبعه لكل مسألة وذلك بأستعمال اشكال متفق عليها</a:t>
            </a:r>
            <a:endParaRPr lang="ar-IQ" sz="2400" dirty="0"/>
          </a:p>
        </p:txBody>
      </p:sp>
      <p:sp>
        <p:nvSpPr>
          <p:cNvPr id="3" name="Subtitle 2"/>
          <p:cNvSpPr>
            <a:spLocks noGrp="1"/>
          </p:cNvSpPr>
          <p:nvPr>
            <p:ph type="subTitle" idx="1"/>
          </p:nvPr>
        </p:nvSpPr>
        <p:spPr>
          <a:xfrm>
            <a:off x="0" y="1484784"/>
            <a:ext cx="9144000" cy="5373216"/>
          </a:xfrm>
        </p:spPr>
        <p:txBody>
          <a:bodyPr>
            <a:normAutofit/>
          </a:bodyPr>
          <a:lstStyle/>
          <a:p>
            <a:r>
              <a:rPr lang="ar-IQ" sz="3200" dirty="0" smtClean="0">
                <a:solidFill>
                  <a:schemeClr val="bg1">
                    <a:lumMod val="95000"/>
                    <a:lumOff val="5000"/>
                  </a:schemeClr>
                </a:solidFill>
              </a:rPr>
              <a:t>س:-عدد فوائد خرائط السير والمخططات الانسيابية؟؟؟</a:t>
            </a:r>
          </a:p>
          <a:p>
            <a:pPr algn="r"/>
            <a:r>
              <a:rPr lang="ar-IQ" sz="3200" dirty="0" smtClean="0"/>
              <a:t>1_تعطي حرائط السير صورة واضحه وبسيطه عن طبيعه الخطوات المتبعه لحل المسألة </a:t>
            </a:r>
          </a:p>
          <a:p>
            <a:pPr algn="r"/>
            <a:r>
              <a:rPr lang="ar-IQ" sz="3200" dirty="0" smtClean="0"/>
              <a:t>2_تعتبر خرائط السير ضورية في حالة المسائل التي تحتوي ع شروط او ابدال</a:t>
            </a:r>
          </a:p>
          <a:p>
            <a:pPr algn="r"/>
            <a:r>
              <a:rPr lang="ar-IQ" sz="3200" dirty="0" smtClean="0"/>
              <a:t>3_تسهل خرائط السير البرامج او النظام من قبل المستفيدين</a:t>
            </a:r>
          </a:p>
          <a:p>
            <a:pPr algn="r"/>
            <a:r>
              <a:rPr lang="ar-IQ" sz="3200" dirty="0" smtClean="0"/>
              <a:t>4_تعتبر خرائط السير احد الخطوات المهمه لتوثيق البرامج</a:t>
            </a:r>
          </a:p>
          <a:p>
            <a:pPr algn="r"/>
            <a:r>
              <a:rPr lang="ar-IQ" sz="3200" dirty="0" smtClean="0"/>
              <a:t>5_تسهيل عملية مراجعه البرامج من اجل التعديل او بأستئناف الاخطاء الموجودة لتصحيحها </a:t>
            </a:r>
            <a:endParaRPr lang="ar-IQ" sz="3200" dirty="0"/>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2" name="arrow.wav"/>
          </p:stSnd>
        </p:sndAc>
      </p:transition>
    </mc:Choice>
    <mc:Fallback>
      <p:transition spd="slow" advTm="5000">
        <p:split orient="vert"/>
        <p:sndAc>
          <p:stSnd>
            <p:snd r:embed="rId2" name="arrow.wav"/>
          </p:stSnd>
        </p:sndAc>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457200" y="116632"/>
            <a:ext cx="8229600" cy="158006"/>
          </a:xfrm>
        </p:spPr>
        <p:txBody>
          <a:bodyPr>
            <a:normAutofit fontScale="90000"/>
          </a:bodyPr>
          <a:lstStyle/>
          <a:p>
            <a:endParaRPr lang="ar-IQ"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2123728" y="620688"/>
                <a:ext cx="5400600" cy="3024336"/>
              </a:xfrm>
            </p:spPr>
            <p:txBody>
              <a:bodyPr/>
              <a:lstStyle/>
              <a:p>
                <a:pPr marL="137160" indent="0" algn="l">
                  <a:buNone/>
                </a:pPr>
                <a:endParaRPr lang="en-US" b="0" i="1" dirty="0" smtClean="0">
                  <a:latin typeface="Cambria Math"/>
                </a:endParaRPr>
              </a:p>
              <a:p>
                <a:pPr algn="l"/>
                <a14:m>
                  <m:oMath xmlns:m="http://schemas.openxmlformats.org/officeDocument/2006/math">
                    <m:r>
                      <a:rPr lang="en-US" b="0" i="1" smtClean="0">
                        <a:latin typeface="Cambria Math"/>
                      </a:rPr>
                      <m:t>𝑥</m:t>
                    </m:r>
                    <m:r>
                      <a:rPr lang="en-US" b="0" i="1" smtClean="0">
                        <a:latin typeface="Cambria Math"/>
                      </a:rPr>
                      <m:t>2</m:t>
                    </m:r>
                    <m:r>
                      <a:rPr lang="en-US" b="0" i="1" smtClean="0">
                        <a:latin typeface="Cambria Math"/>
                      </a:rPr>
                      <m:t>+</m:t>
                    </m:r>
                    <m:r>
                      <a:rPr lang="en-US" b="0" i="1" smtClean="0">
                        <a:latin typeface="Cambria Math"/>
                      </a:rPr>
                      <m:t>𝑥</m:t>
                    </m:r>
                    <m:r>
                      <a:rPr lang="en-US" b="0" i="1" smtClean="0">
                        <a:latin typeface="Cambria Math"/>
                      </a:rPr>
                      <m:t>+</m:t>
                    </m:r>
                    <m:r>
                      <a:rPr lang="en-US" b="0" i="1" smtClean="0">
                        <a:latin typeface="Cambria Math"/>
                      </a:rPr>
                      <m:t>1</m:t>
                    </m:r>
                    <m:r>
                      <a:rPr lang="en-US" b="0" i="1" smtClean="0">
                        <a:latin typeface="Cambria Math"/>
                      </a:rPr>
                      <m:t>              </m:t>
                    </m:r>
                    <m:r>
                      <a:rPr lang="en-US" b="0" i="1" smtClean="0">
                        <a:latin typeface="Cambria Math"/>
                      </a:rPr>
                      <m:t>𝑥</m:t>
                    </m:r>
                    <m:r>
                      <a:rPr lang="en-US" b="0" i="1" smtClean="0">
                        <a:latin typeface="Cambria Math"/>
                      </a:rPr>
                      <m:t>≥</m:t>
                    </m:r>
                    <m:r>
                      <a:rPr lang="en-US" b="0" i="1" smtClean="0">
                        <a:latin typeface="Cambria Math"/>
                      </a:rPr>
                      <m:t>0</m:t>
                    </m:r>
                  </m:oMath>
                </a14:m>
                <a:endParaRPr lang="en-US" dirty="0" smtClean="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2123728" y="620688"/>
                <a:ext cx="5400600" cy="3024336"/>
              </a:xfrm>
              <a:blipFill rotWithShape="1">
                <a:blip r:embed="rId3"/>
                <a:stretch>
                  <a:fillRect/>
                </a:stretch>
              </a:blipFill>
            </p:spPr>
            <p:txBody>
              <a:bodyPr/>
              <a:lstStyle/>
              <a:p>
                <a:r>
                  <a:rPr lang="ar-IQ">
                    <a:noFill/>
                  </a:rPr>
                  <a:t> </a:t>
                </a:r>
              </a:p>
            </p:txBody>
          </p:sp>
        </mc:Fallback>
      </mc:AlternateContent>
      <p:sp>
        <p:nvSpPr>
          <p:cNvPr id="5" name="Left Brace 4"/>
          <p:cNvSpPr/>
          <p:nvPr/>
        </p:nvSpPr>
        <p:spPr>
          <a:xfrm>
            <a:off x="1835696" y="908720"/>
            <a:ext cx="72008" cy="1800200"/>
          </a:xfrm>
          <a:prstGeom prst="leftBrace">
            <a:avLst/>
          </a:prstGeom>
        </p:spPr>
        <p:style>
          <a:lnRef idx="2">
            <a:schemeClr val="dk1"/>
          </a:lnRef>
          <a:fillRef idx="0">
            <a:schemeClr val="dk1"/>
          </a:fillRef>
          <a:effectRef idx="1">
            <a:schemeClr val="dk1"/>
          </a:effectRef>
          <a:fontRef idx="minor">
            <a:schemeClr val="tx1"/>
          </a:fontRef>
        </p:style>
        <p:txBody>
          <a:bodyPr rtlCol="1" anchor="ctr"/>
          <a:lstStyle/>
          <a:p>
            <a:pPr algn="ctr"/>
            <a:endParaRPr lang="ar-IQ">
              <a:solidFill>
                <a:schemeClr val="bg1"/>
              </a:solidFill>
            </a:endParaRPr>
          </a:p>
        </p:txBody>
      </p:sp>
      <mc:AlternateContent xmlns:mc="http://schemas.openxmlformats.org/markup-compatibility/2006">
        <mc:Choice xmlns:a14="http://schemas.microsoft.com/office/drawing/2010/main" Requires="a14">
          <p:sp>
            <p:nvSpPr>
              <p:cNvPr id="6" name="TextBox 5"/>
              <p:cNvSpPr txBox="1"/>
              <p:nvPr/>
            </p:nvSpPr>
            <p:spPr>
              <a:xfrm>
                <a:off x="2195736" y="2555678"/>
                <a:ext cx="3800272" cy="513282"/>
              </a:xfrm>
              <a:prstGeom prst="rect">
                <a:avLst/>
              </a:prstGeom>
              <a:noFill/>
            </p:spPr>
            <p:txBody>
              <a:bodyPr wrap="none" rtlCol="1">
                <a:spAutoFit/>
              </a:bodyPr>
              <a:lstStyle/>
              <a:p>
                <a14:m>
                  <m:oMath xmlns:m="http://schemas.openxmlformats.org/officeDocument/2006/math">
                    <m:r>
                      <a:rPr lang="en-US" sz="2800" b="0" i="1" smtClean="0">
                        <a:latin typeface="Cambria Math"/>
                      </a:rPr>
                      <m:t>𝑋</m:t>
                    </m:r>
                    <m:r>
                      <a:rPr lang="en-US" sz="2800" b="0" i="1" smtClean="0">
                        <a:latin typeface="Cambria Math"/>
                      </a:rPr>
                      <m:t> −</m:t>
                    </m:r>
                    <m:r>
                      <a:rPr lang="en-US" sz="2800" b="0" i="1" smtClean="0">
                        <a:latin typeface="Cambria Math"/>
                      </a:rPr>
                      <m:t>𝑋</m:t>
                    </m:r>
                    <m:r>
                      <a:rPr lang="en-US" sz="2800" b="0" i="1" smtClean="0">
                        <a:latin typeface="Cambria Math"/>
                      </a:rPr>
                      <m:t>2</m:t>
                    </m:r>
                    <m:r>
                      <a:rPr lang="en-US" sz="2800" b="0" i="1" smtClean="0">
                        <a:latin typeface="Cambria Math"/>
                      </a:rPr>
                      <m:t> −</m:t>
                    </m:r>
                    <m:r>
                      <a:rPr lang="en-US" sz="2800" b="0" i="1" smtClean="0">
                        <a:latin typeface="Cambria Math"/>
                      </a:rPr>
                      <m:t>1</m:t>
                    </m:r>
                  </m:oMath>
                </a14:m>
                <a:r>
                  <a:rPr lang="en-US" dirty="0" smtClean="0"/>
                  <a:t>                     X &lt; 0</a:t>
                </a:r>
                <a:endParaRPr lang="ar-IQ" dirty="0"/>
              </a:p>
            </p:txBody>
          </p:sp>
        </mc:Choice>
        <mc:Fallback>
          <p:sp>
            <p:nvSpPr>
              <p:cNvPr id="6" name="TextBox 5"/>
              <p:cNvSpPr txBox="1">
                <a:spLocks noRot="1" noChangeAspect="1" noMove="1" noResize="1" noEditPoints="1" noAdjustHandles="1" noChangeArrowheads="1" noChangeShapeType="1" noTextEdit="1"/>
              </p:cNvSpPr>
              <p:nvPr/>
            </p:nvSpPr>
            <p:spPr>
              <a:xfrm>
                <a:off x="2195736" y="2555678"/>
                <a:ext cx="3800272" cy="513282"/>
              </a:xfrm>
              <a:prstGeom prst="rect">
                <a:avLst/>
              </a:prstGeom>
              <a:blipFill rotWithShape="1">
                <a:blip r:embed="rId4"/>
                <a:stretch>
                  <a:fillRect r="-1442" b="-15476"/>
                </a:stretch>
              </a:blipFill>
            </p:spPr>
            <p:txBody>
              <a:bodyPr/>
              <a:lstStyle/>
              <a:p>
                <a:r>
                  <a:rPr lang="ar-IQ">
                    <a:noFill/>
                  </a:rPr>
                  <a:t> </a:t>
                </a:r>
              </a:p>
            </p:txBody>
          </p:sp>
        </mc:Fallback>
      </mc:AlternateContent>
      <mc:AlternateContent xmlns:mc="http://schemas.openxmlformats.org/markup-compatibility/2006">
        <mc:Choice xmlns:a14="http://schemas.microsoft.com/office/drawing/2010/main" Requires="a14">
          <p:sp>
            <p:nvSpPr>
              <p:cNvPr id="7" name="TextBox 6"/>
              <p:cNvSpPr txBox="1"/>
              <p:nvPr/>
            </p:nvSpPr>
            <p:spPr>
              <a:xfrm>
                <a:off x="251520" y="1556792"/>
                <a:ext cx="1656184" cy="584775"/>
              </a:xfrm>
              <a:prstGeom prst="rect">
                <a:avLst/>
              </a:prstGeom>
              <a:noFill/>
            </p:spPr>
            <p:txBody>
              <a:bodyPr wrap="square" rtlCol="1">
                <a:spAutoFit/>
              </a:bodyPr>
              <a:lstStyle/>
              <a:p>
                <a14:m>
                  <m:oMathPara xmlns:m="http://schemas.openxmlformats.org/officeDocument/2006/math">
                    <m:oMathParaPr>
                      <m:jc m:val="centerGroup"/>
                    </m:oMathParaPr>
                    <m:oMath xmlns:m="http://schemas.openxmlformats.org/officeDocument/2006/math">
                      <m:r>
                        <a:rPr lang="en-US" sz="3200" b="0" i="1" smtClean="0">
                          <a:latin typeface="Cambria Math"/>
                        </a:rPr>
                        <m:t>𝐹</m:t>
                      </m:r>
                      <m:d>
                        <m:dPr>
                          <m:ctrlPr>
                            <a:rPr lang="en-US" sz="3200" b="0" i="1" smtClean="0">
                              <a:latin typeface="Cambria Math"/>
                            </a:rPr>
                          </m:ctrlPr>
                        </m:dPr>
                        <m:e>
                          <m:r>
                            <a:rPr lang="en-US" sz="3200" b="0" i="1" smtClean="0">
                              <a:latin typeface="Cambria Math"/>
                            </a:rPr>
                            <m:t> </m:t>
                          </m:r>
                          <m:r>
                            <a:rPr lang="en-US" sz="3200" b="0" i="1" smtClean="0">
                              <a:latin typeface="Cambria Math"/>
                            </a:rPr>
                            <m:t>𝑥</m:t>
                          </m:r>
                        </m:e>
                      </m:d>
                      <m:r>
                        <a:rPr lang="en-US" sz="3200" b="0" i="1" smtClean="0">
                          <a:latin typeface="Cambria Math"/>
                        </a:rPr>
                        <m:t>=</m:t>
                      </m:r>
                    </m:oMath>
                  </m:oMathPara>
                </a14:m>
                <a:endParaRPr lang="ar-IQ" sz="3200" dirty="0"/>
              </a:p>
            </p:txBody>
          </p:sp>
        </mc:Choice>
        <mc:Fallback>
          <p:sp>
            <p:nvSpPr>
              <p:cNvPr id="7" name="TextBox 6"/>
              <p:cNvSpPr txBox="1">
                <a:spLocks noRot="1" noChangeAspect="1" noMove="1" noResize="1" noEditPoints="1" noAdjustHandles="1" noChangeArrowheads="1" noChangeShapeType="1" noTextEdit="1"/>
              </p:cNvSpPr>
              <p:nvPr/>
            </p:nvSpPr>
            <p:spPr>
              <a:xfrm>
                <a:off x="251520" y="1556792"/>
                <a:ext cx="1656184" cy="584775"/>
              </a:xfrm>
              <a:prstGeom prst="rect">
                <a:avLst/>
              </a:prstGeom>
              <a:blipFill rotWithShape="1">
                <a:blip r:embed="rId5"/>
                <a:stretch>
                  <a:fillRect/>
                </a:stretch>
              </a:blipFill>
            </p:spPr>
            <p:txBody>
              <a:bodyPr/>
              <a:lstStyle/>
              <a:p>
                <a:r>
                  <a:rPr lang="ar-IQ">
                    <a:noFill/>
                  </a:rPr>
                  <a:t> </a:t>
                </a:r>
              </a:p>
            </p:txBody>
          </p:sp>
        </mc:Fallback>
      </mc:AlternateContent>
      <p:sp>
        <p:nvSpPr>
          <p:cNvPr id="8" name="TextBox 7"/>
          <p:cNvSpPr txBox="1"/>
          <p:nvPr/>
        </p:nvSpPr>
        <p:spPr>
          <a:xfrm>
            <a:off x="467544" y="3645024"/>
            <a:ext cx="7920880" cy="2585323"/>
          </a:xfrm>
          <a:prstGeom prst="rect">
            <a:avLst/>
          </a:prstGeom>
          <a:noFill/>
        </p:spPr>
        <p:txBody>
          <a:bodyPr wrap="square" rtlCol="1">
            <a:spAutoFit/>
          </a:bodyPr>
          <a:lstStyle/>
          <a:p>
            <a:pPr algn="l"/>
            <a:r>
              <a:rPr lang="en-US" dirty="0" smtClean="0"/>
              <a:t>10 – Start</a:t>
            </a:r>
          </a:p>
          <a:p>
            <a:pPr algn="l"/>
            <a:r>
              <a:rPr lang="en-US" dirty="0" smtClean="0"/>
              <a:t>20 – Read F ( x )</a:t>
            </a:r>
          </a:p>
          <a:p>
            <a:pPr algn="l"/>
            <a:r>
              <a:rPr lang="en-US" dirty="0" smtClean="0"/>
              <a:t>30 – IF  F ( x ) &gt; = 0 Then Go to</a:t>
            </a:r>
          </a:p>
          <a:p>
            <a:pPr algn="l"/>
            <a:r>
              <a:rPr lang="en-US" dirty="0" smtClean="0"/>
              <a:t>40 – Print F ( x ) = X2 + X + 1</a:t>
            </a:r>
          </a:p>
          <a:p>
            <a:pPr algn="l"/>
            <a:r>
              <a:rPr lang="en-US" dirty="0" smtClean="0"/>
              <a:t>50 – Print  X – X2 – 1</a:t>
            </a:r>
          </a:p>
          <a:p>
            <a:pPr algn="l"/>
            <a:r>
              <a:rPr lang="en-US" dirty="0" smtClean="0"/>
              <a:t>60 – End</a:t>
            </a:r>
          </a:p>
          <a:p>
            <a:pPr algn="l"/>
            <a:endParaRPr lang="en-US" dirty="0"/>
          </a:p>
          <a:p>
            <a:pPr algn="l"/>
            <a:r>
              <a:rPr lang="ar-IQ" dirty="0" smtClean="0"/>
              <a:t> </a:t>
            </a:r>
            <a:r>
              <a:rPr lang="en-US" dirty="0" smtClean="0"/>
              <a:t> If x&gt; 0 Then Print X2 + X + 1  </a:t>
            </a:r>
            <a:r>
              <a:rPr lang="ar-IQ" dirty="0" smtClean="0"/>
              <a:t>نعم </a:t>
            </a:r>
          </a:p>
          <a:p>
            <a:pPr algn="l"/>
            <a:r>
              <a:rPr lang="ar-IQ" dirty="0" smtClean="0"/>
              <a:t> </a:t>
            </a:r>
            <a:r>
              <a:rPr lang="ar-IQ" dirty="0"/>
              <a:t> </a:t>
            </a:r>
            <a:r>
              <a:rPr lang="ar-IQ" dirty="0" smtClean="0"/>
              <a:t>        </a:t>
            </a:r>
            <a:r>
              <a:rPr lang="en-US" dirty="0" smtClean="0"/>
              <a:t>     X - X2</a:t>
            </a:r>
            <a:r>
              <a:rPr lang="ar-IQ" dirty="0" smtClean="0"/>
              <a:t>لا</a:t>
            </a:r>
            <a:endParaRPr lang="ar-IQ" dirty="0"/>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2" name="arrow.wav"/>
          </p:stSnd>
        </p:sndAc>
      </p:transition>
    </mc:Choice>
    <mc:Fallback>
      <p:transition spd="slow" advTm="5000">
        <p:split orient="vert"/>
        <p:sndAc>
          <p:stSnd>
            <p:snd r:embed="rId2" name="arrow.wav"/>
          </p:stSnd>
        </p:sndAc>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0"/>
            <a:ext cx="8229600" cy="922114"/>
          </a:xfrm>
        </p:spPr>
        <p:txBody>
          <a:bodyPr>
            <a:normAutofit/>
          </a:bodyPr>
          <a:lstStyle/>
          <a:p>
            <a:r>
              <a:rPr lang="ar-IQ" sz="2000" dirty="0" smtClean="0"/>
              <a:t>س / عدد انواع الخوارزميات موضح ذلك بمخطط انسيابي لكل خوارزمية ؟</a:t>
            </a:r>
            <a:endParaRPr lang="ar-IQ" sz="2000" dirty="0"/>
          </a:p>
        </p:txBody>
      </p:sp>
      <p:sp>
        <p:nvSpPr>
          <p:cNvPr id="3" name="Content Placeholder 2"/>
          <p:cNvSpPr>
            <a:spLocks noGrp="1"/>
          </p:cNvSpPr>
          <p:nvPr>
            <p:ph idx="1"/>
          </p:nvPr>
        </p:nvSpPr>
        <p:spPr>
          <a:xfrm>
            <a:off x="433536" y="836712"/>
            <a:ext cx="9035008" cy="7013376"/>
          </a:xfrm>
        </p:spPr>
        <p:style>
          <a:lnRef idx="2">
            <a:schemeClr val="dk1"/>
          </a:lnRef>
          <a:fillRef idx="0">
            <a:schemeClr val="dk1"/>
          </a:fillRef>
          <a:effectRef idx="1">
            <a:schemeClr val="dk1"/>
          </a:effectRef>
          <a:fontRef idx="minor">
            <a:schemeClr val="tx1"/>
          </a:fontRef>
        </p:style>
        <p:txBody>
          <a:bodyPr>
            <a:normAutofit/>
          </a:bodyPr>
          <a:lstStyle/>
          <a:p>
            <a:r>
              <a:rPr lang="ar-IQ" dirty="0" smtClean="0"/>
              <a:t>1- شرطية       نعم                      </a:t>
            </a:r>
          </a:p>
          <a:p>
            <a:endParaRPr lang="ar-IQ" dirty="0"/>
          </a:p>
          <a:p>
            <a:endParaRPr lang="ar-IQ" dirty="0" smtClean="0"/>
          </a:p>
          <a:p>
            <a:r>
              <a:rPr lang="ar-IQ" dirty="0" smtClean="0"/>
              <a:t>2 – متكررة             نعم              </a:t>
            </a:r>
          </a:p>
          <a:p>
            <a:r>
              <a:rPr lang="ar-IQ" dirty="0" smtClean="0"/>
              <a:t>اما الشرط  </a:t>
            </a:r>
            <a:r>
              <a:rPr lang="en-US" dirty="0" smtClean="0"/>
              <a:t>else</a:t>
            </a:r>
            <a:endParaRPr lang="ar-IQ" dirty="0"/>
          </a:p>
          <a:p>
            <a:r>
              <a:rPr lang="ar-IQ" dirty="0" smtClean="0"/>
              <a:t>                                نعم</a:t>
            </a:r>
          </a:p>
          <a:p>
            <a:pPr lvl="1"/>
            <a:r>
              <a:rPr lang="ar-IQ" dirty="0" smtClean="0"/>
              <a:t>                                            </a:t>
            </a:r>
            <a:r>
              <a:rPr lang="en-US" dirty="0" smtClean="0"/>
              <a:t> </a:t>
            </a:r>
            <a:r>
              <a:rPr lang="en-US" sz="2000" dirty="0" smtClean="0">
                <a:solidFill>
                  <a:schemeClr val="bg1"/>
                </a:solidFill>
              </a:rPr>
              <a:t>IF</a:t>
            </a:r>
          </a:p>
          <a:p>
            <a:pPr lvl="1"/>
            <a:r>
              <a:rPr lang="en-US" sz="2000" dirty="0" smtClean="0">
                <a:solidFill>
                  <a:schemeClr val="bg1"/>
                </a:solidFill>
              </a:rPr>
              <a:t>            </a:t>
            </a:r>
            <a:r>
              <a:rPr lang="en-US" dirty="0" smtClean="0">
                <a:solidFill>
                  <a:schemeClr val="bg1"/>
                </a:solidFill>
              </a:rPr>
              <a:t>                                  </a:t>
            </a:r>
            <a:endParaRPr lang="ar-IQ" dirty="0"/>
          </a:p>
          <a:p>
            <a:r>
              <a:rPr lang="ar-IQ" dirty="0" smtClean="0"/>
              <a:t>3 – مستقيمة</a:t>
            </a:r>
          </a:p>
          <a:p>
            <a:endParaRPr lang="ar-IQ" dirty="0"/>
          </a:p>
        </p:txBody>
      </p:sp>
      <p:sp>
        <p:nvSpPr>
          <p:cNvPr id="4" name="Diamond 3"/>
          <p:cNvSpPr/>
          <p:nvPr/>
        </p:nvSpPr>
        <p:spPr>
          <a:xfrm>
            <a:off x="5148064" y="868731"/>
            <a:ext cx="1080120" cy="864096"/>
          </a:xfrm>
          <a:prstGeom prst="diamond">
            <a:avLst/>
          </a:prstGeom>
        </p:spPr>
        <p:style>
          <a:lnRef idx="2">
            <a:schemeClr val="accent6"/>
          </a:lnRef>
          <a:fillRef idx="1">
            <a:schemeClr val="lt1"/>
          </a:fillRef>
          <a:effectRef idx="0">
            <a:schemeClr val="accent6"/>
          </a:effectRef>
          <a:fontRef idx="minor">
            <a:schemeClr val="dk1"/>
          </a:fontRef>
        </p:style>
        <p:txBody>
          <a:bodyPr rtlCol="1" anchor="ctr"/>
          <a:lstStyle/>
          <a:p>
            <a:pPr algn="ctr"/>
            <a:endParaRPr lang="ar-IQ"/>
          </a:p>
        </p:txBody>
      </p:sp>
      <p:cxnSp>
        <p:nvCxnSpPr>
          <p:cNvPr id="6" name="Straight Connector 5"/>
          <p:cNvCxnSpPr>
            <a:stCxn id="4" idx="3"/>
          </p:cNvCxnSpPr>
          <p:nvPr/>
        </p:nvCxnSpPr>
        <p:spPr>
          <a:xfrm>
            <a:off x="6228184" y="1300779"/>
            <a:ext cx="360040" cy="0"/>
          </a:xfrm>
          <a:prstGeom prst="line">
            <a:avLst/>
          </a:prstGeom>
        </p:spPr>
        <p:style>
          <a:lnRef idx="2">
            <a:schemeClr val="dk1"/>
          </a:lnRef>
          <a:fillRef idx="0">
            <a:schemeClr val="dk1"/>
          </a:fillRef>
          <a:effectRef idx="1">
            <a:schemeClr val="dk1"/>
          </a:effectRef>
          <a:fontRef idx="minor">
            <a:schemeClr val="tx1"/>
          </a:fontRef>
        </p:style>
      </p:cxnSp>
      <p:cxnSp>
        <p:nvCxnSpPr>
          <p:cNvPr id="8" name="Straight Connector 7"/>
          <p:cNvCxnSpPr>
            <a:stCxn id="4" idx="2"/>
          </p:cNvCxnSpPr>
          <p:nvPr/>
        </p:nvCxnSpPr>
        <p:spPr>
          <a:xfrm>
            <a:off x="5688124" y="1732827"/>
            <a:ext cx="0" cy="288032"/>
          </a:xfrm>
          <a:prstGeom prst="line">
            <a:avLst/>
          </a:prstGeom>
        </p:spPr>
        <p:style>
          <a:lnRef idx="2">
            <a:schemeClr val="dk1"/>
          </a:lnRef>
          <a:fillRef idx="0">
            <a:schemeClr val="dk1"/>
          </a:fillRef>
          <a:effectRef idx="1">
            <a:schemeClr val="dk1"/>
          </a:effectRef>
          <a:fontRef idx="minor">
            <a:schemeClr val="tx1"/>
          </a:fontRef>
        </p:style>
      </p:cxnSp>
      <p:sp>
        <p:nvSpPr>
          <p:cNvPr id="9" name="TextBox 8"/>
          <p:cNvSpPr txBox="1"/>
          <p:nvPr/>
        </p:nvSpPr>
        <p:spPr>
          <a:xfrm>
            <a:off x="5366591" y="1116113"/>
            <a:ext cx="576064" cy="369332"/>
          </a:xfrm>
          <a:prstGeom prst="rect">
            <a:avLst/>
          </a:prstGeom>
          <a:noFill/>
        </p:spPr>
        <p:txBody>
          <a:bodyPr wrap="square" rtlCol="1">
            <a:spAutoFit/>
          </a:bodyPr>
          <a:lstStyle/>
          <a:p>
            <a:pPr algn="ctr"/>
            <a:r>
              <a:rPr lang="en-US" dirty="0" smtClean="0">
                <a:solidFill>
                  <a:schemeClr val="bg1"/>
                </a:solidFill>
              </a:rPr>
              <a:t>IF</a:t>
            </a:r>
            <a:endParaRPr lang="ar-IQ" dirty="0">
              <a:solidFill>
                <a:schemeClr val="bg1"/>
              </a:solidFill>
            </a:endParaRPr>
          </a:p>
        </p:txBody>
      </p:sp>
      <p:sp>
        <p:nvSpPr>
          <p:cNvPr id="10" name="TextBox 9"/>
          <p:cNvSpPr txBox="1"/>
          <p:nvPr/>
        </p:nvSpPr>
        <p:spPr>
          <a:xfrm>
            <a:off x="5591540" y="1845373"/>
            <a:ext cx="576064" cy="523220"/>
          </a:xfrm>
          <a:prstGeom prst="rect">
            <a:avLst/>
          </a:prstGeom>
          <a:noFill/>
        </p:spPr>
        <p:txBody>
          <a:bodyPr wrap="square" rtlCol="1">
            <a:spAutoFit/>
          </a:bodyPr>
          <a:lstStyle/>
          <a:p>
            <a:pPr algn="ctr"/>
            <a:r>
              <a:rPr lang="ar-IQ" sz="2800" dirty="0" smtClean="0"/>
              <a:t>لا</a:t>
            </a:r>
            <a:endParaRPr lang="ar-IQ" sz="2800" dirty="0"/>
          </a:p>
        </p:txBody>
      </p:sp>
      <p:sp>
        <p:nvSpPr>
          <p:cNvPr id="11" name="Diamond 10"/>
          <p:cNvSpPr/>
          <p:nvPr/>
        </p:nvSpPr>
        <p:spPr>
          <a:xfrm>
            <a:off x="4286471" y="2204864"/>
            <a:ext cx="1080120" cy="864096"/>
          </a:xfrm>
          <a:prstGeom prst="diamond">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en-US" dirty="0">
                <a:solidFill>
                  <a:schemeClr val="bg1"/>
                </a:solidFill>
              </a:rPr>
              <a:t>IF</a:t>
            </a:r>
            <a:endParaRPr lang="ar-IQ" dirty="0">
              <a:solidFill>
                <a:schemeClr val="bg1"/>
              </a:solidFill>
            </a:endParaRPr>
          </a:p>
        </p:txBody>
      </p:sp>
      <p:cxnSp>
        <p:nvCxnSpPr>
          <p:cNvPr id="13" name="Straight Connector 12"/>
          <p:cNvCxnSpPr>
            <a:stCxn id="11" idx="3"/>
          </p:cNvCxnSpPr>
          <p:nvPr/>
        </p:nvCxnSpPr>
        <p:spPr>
          <a:xfrm>
            <a:off x="5366591" y="2636912"/>
            <a:ext cx="537557" cy="0"/>
          </a:xfrm>
          <a:prstGeom prst="line">
            <a:avLst/>
          </a:prstGeom>
        </p:spPr>
        <p:style>
          <a:lnRef idx="2">
            <a:schemeClr val="dk1"/>
          </a:lnRef>
          <a:fillRef idx="0">
            <a:schemeClr val="dk1"/>
          </a:fillRef>
          <a:effectRef idx="1">
            <a:schemeClr val="dk1"/>
          </a:effectRef>
          <a:fontRef idx="minor">
            <a:schemeClr val="tx1"/>
          </a:fontRef>
        </p:style>
      </p:cxnSp>
      <p:cxnSp>
        <p:nvCxnSpPr>
          <p:cNvPr id="15" name="Straight Connector 14"/>
          <p:cNvCxnSpPr>
            <a:stCxn id="11" idx="1"/>
          </p:cNvCxnSpPr>
          <p:nvPr/>
        </p:nvCxnSpPr>
        <p:spPr>
          <a:xfrm flipH="1">
            <a:off x="3743908" y="2636912"/>
            <a:ext cx="542563" cy="0"/>
          </a:xfrm>
          <a:prstGeom prst="line">
            <a:avLst/>
          </a:prstGeom>
        </p:spPr>
        <p:style>
          <a:lnRef idx="2">
            <a:schemeClr val="dk1"/>
          </a:lnRef>
          <a:fillRef idx="0">
            <a:schemeClr val="dk1"/>
          </a:fillRef>
          <a:effectRef idx="1">
            <a:schemeClr val="dk1"/>
          </a:effectRef>
          <a:fontRef idx="minor">
            <a:schemeClr val="tx1"/>
          </a:fontRef>
        </p:style>
      </p:cxnSp>
      <p:sp>
        <p:nvSpPr>
          <p:cNvPr id="16" name="Rectangle 15"/>
          <p:cNvSpPr/>
          <p:nvPr/>
        </p:nvSpPr>
        <p:spPr>
          <a:xfrm>
            <a:off x="3203848" y="2295030"/>
            <a:ext cx="380233" cy="523220"/>
          </a:xfrm>
          <a:prstGeom prst="rect">
            <a:avLst/>
          </a:prstGeom>
        </p:spPr>
        <p:txBody>
          <a:bodyPr wrap="none">
            <a:spAutoFit/>
          </a:bodyPr>
          <a:lstStyle/>
          <a:p>
            <a:pPr algn="ctr"/>
            <a:r>
              <a:rPr lang="ar-IQ" sz="2800" dirty="0"/>
              <a:t>لا</a:t>
            </a:r>
            <a:endParaRPr lang="ar-IQ" sz="2800" dirty="0"/>
          </a:p>
        </p:txBody>
      </p:sp>
      <p:sp>
        <p:nvSpPr>
          <p:cNvPr id="17" name="Diamond 16"/>
          <p:cNvSpPr/>
          <p:nvPr/>
        </p:nvSpPr>
        <p:spPr>
          <a:xfrm>
            <a:off x="4308582" y="3212976"/>
            <a:ext cx="1080120" cy="864096"/>
          </a:xfrm>
          <a:prstGeom prst="diamond">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en-US" dirty="0">
                <a:solidFill>
                  <a:schemeClr val="bg1"/>
                </a:solidFill>
              </a:rPr>
              <a:t>IF</a:t>
            </a:r>
            <a:endParaRPr lang="ar-IQ" dirty="0">
              <a:solidFill>
                <a:schemeClr val="bg1"/>
              </a:solidFill>
            </a:endParaRPr>
          </a:p>
        </p:txBody>
      </p:sp>
      <p:cxnSp>
        <p:nvCxnSpPr>
          <p:cNvPr id="22" name="Straight Connector 21"/>
          <p:cNvCxnSpPr>
            <a:stCxn id="17" idx="3"/>
          </p:cNvCxnSpPr>
          <p:nvPr/>
        </p:nvCxnSpPr>
        <p:spPr>
          <a:xfrm>
            <a:off x="5388702" y="3645024"/>
            <a:ext cx="139941" cy="0"/>
          </a:xfrm>
          <a:prstGeom prst="line">
            <a:avLst/>
          </a:prstGeom>
        </p:spPr>
        <p:style>
          <a:lnRef idx="2">
            <a:schemeClr val="dk1"/>
          </a:lnRef>
          <a:fillRef idx="0">
            <a:schemeClr val="dk1"/>
          </a:fillRef>
          <a:effectRef idx="1">
            <a:schemeClr val="dk1"/>
          </a:effectRef>
          <a:fontRef idx="minor">
            <a:schemeClr val="tx1"/>
          </a:fontRef>
        </p:style>
      </p:cxnSp>
      <p:cxnSp>
        <p:nvCxnSpPr>
          <p:cNvPr id="24" name="Straight Connector 23"/>
          <p:cNvCxnSpPr/>
          <p:nvPr/>
        </p:nvCxnSpPr>
        <p:spPr>
          <a:xfrm>
            <a:off x="5532771" y="3645024"/>
            <a:ext cx="0" cy="648072"/>
          </a:xfrm>
          <a:prstGeom prst="line">
            <a:avLst/>
          </a:prstGeom>
        </p:spPr>
        <p:style>
          <a:lnRef idx="2">
            <a:schemeClr val="dk1"/>
          </a:lnRef>
          <a:fillRef idx="0">
            <a:schemeClr val="dk1"/>
          </a:fillRef>
          <a:effectRef idx="1">
            <a:schemeClr val="dk1"/>
          </a:effectRef>
          <a:fontRef idx="minor">
            <a:schemeClr val="tx1"/>
          </a:fontRef>
        </p:style>
      </p:cxnSp>
      <p:cxnSp>
        <p:nvCxnSpPr>
          <p:cNvPr id="26" name="Straight Connector 25"/>
          <p:cNvCxnSpPr>
            <a:stCxn id="17" idx="2"/>
          </p:cNvCxnSpPr>
          <p:nvPr/>
        </p:nvCxnSpPr>
        <p:spPr>
          <a:xfrm>
            <a:off x="4848642" y="4077072"/>
            <a:ext cx="0" cy="216024"/>
          </a:xfrm>
          <a:prstGeom prst="line">
            <a:avLst/>
          </a:prstGeom>
        </p:spPr>
        <p:style>
          <a:lnRef idx="2">
            <a:schemeClr val="dk1"/>
          </a:lnRef>
          <a:fillRef idx="0">
            <a:schemeClr val="dk1"/>
          </a:fillRef>
          <a:effectRef idx="1">
            <a:schemeClr val="dk1"/>
          </a:effectRef>
          <a:fontRef idx="minor">
            <a:schemeClr val="tx1"/>
          </a:fontRef>
        </p:style>
      </p:cxnSp>
      <p:sp>
        <p:nvSpPr>
          <p:cNvPr id="27" name="Oval 26"/>
          <p:cNvSpPr/>
          <p:nvPr/>
        </p:nvSpPr>
        <p:spPr>
          <a:xfrm flipV="1">
            <a:off x="1320010" y="3861048"/>
            <a:ext cx="1872208" cy="47887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28" name="Rectangle 27"/>
          <p:cNvSpPr/>
          <p:nvPr/>
        </p:nvSpPr>
        <p:spPr>
          <a:xfrm>
            <a:off x="1403648" y="4600767"/>
            <a:ext cx="1739822" cy="39277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29" name="Rectangle 28"/>
          <p:cNvSpPr/>
          <p:nvPr/>
        </p:nvSpPr>
        <p:spPr>
          <a:xfrm>
            <a:off x="1464026" y="5356786"/>
            <a:ext cx="1739822" cy="43204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30" name="Oval 29"/>
          <p:cNvSpPr/>
          <p:nvPr/>
        </p:nvSpPr>
        <p:spPr>
          <a:xfrm rot="10800000" flipV="1">
            <a:off x="1386203" y="6093296"/>
            <a:ext cx="1872208" cy="424678"/>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a:solidFill>
                  <a:schemeClr val="bg1"/>
                </a:solidFill>
              </a:rPr>
              <a:t>End</a:t>
            </a:r>
            <a:endParaRPr lang="ar-IQ" dirty="0">
              <a:solidFill>
                <a:schemeClr val="bg1"/>
              </a:solidFill>
            </a:endParaRPr>
          </a:p>
        </p:txBody>
      </p:sp>
      <p:sp>
        <p:nvSpPr>
          <p:cNvPr id="31" name="TextBox 30"/>
          <p:cNvSpPr txBox="1"/>
          <p:nvPr/>
        </p:nvSpPr>
        <p:spPr>
          <a:xfrm>
            <a:off x="1674235" y="3970586"/>
            <a:ext cx="1163758" cy="369332"/>
          </a:xfrm>
          <a:prstGeom prst="rect">
            <a:avLst/>
          </a:prstGeom>
          <a:noFill/>
        </p:spPr>
        <p:txBody>
          <a:bodyPr wrap="square" rtlCol="1">
            <a:spAutoFit/>
          </a:bodyPr>
          <a:lstStyle/>
          <a:p>
            <a:pPr algn="ctr"/>
            <a:r>
              <a:rPr lang="en-US" dirty="0" smtClean="0">
                <a:solidFill>
                  <a:schemeClr val="bg1"/>
                </a:solidFill>
              </a:rPr>
              <a:t>Start</a:t>
            </a:r>
            <a:endParaRPr lang="ar-IQ" dirty="0">
              <a:solidFill>
                <a:schemeClr val="bg1"/>
              </a:solidFill>
            </a:endParaRPr>
          </a:p>
        </p:txBody>
      </p:sp>
      <p:cxnSp>
        <p:nvCxnSpPr>
          <p:cNvPr id="35" name="Straight Arrow Connector 34"/>
          <p:cNvCxnSpPr/>
          <p:nvPr/>
        </p:nvCxnSpPr>
        <p:spPr>
          <a:xfrm>
            <a:off x="2256114" y="4365104"/>
            <a:ext cx="0" cy="21602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9" name="Straight Arrow Connector 38"/>
          <p:cNvCxnSpPr/>
          <p:nvPr/>
        </p:nvCxnSpPr>
        <p:spPr>
          <a:xfrm flipH="1">
            <a:off x="2322307" y="5849599"/>
            <a:ext cx="11630" cy="23245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0" name="Straight Arrow Connector 39"/>
          <p:cNvCxnSpPr/>
          <p:nvPr/>
        </p:nvCxnSpPr>
        <p:spPr>
          <a:xfrm flipH="1">
            <a:off x="2308315" y="5124332"/>
            <a:ext cx="11630" cy="23245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874221445"/>
      </p:ext>
    </p:extLst>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3" name="arrow.wav"/>
          </p:stSnd>
        </p:sndAc>
      </p:transition>
    </mc:Choice>
    <mc:Fallback>
      <p:transition spd="slow" advTm="5000">
        <p:split orient="vert"/>
        <p:sndAc>
          <p:stSnd>
            <p:snd r:embed="rId3" name="arrow.wav"/>
          </p:stSnd>
        </p:sndAc>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648"/>
          </a:xfrm>
        </p:spPr>
        <p:txBody>
          <a:bodyPr/>
          <a:lstStyle/>
          <a:p>
            <a:r>
              <a:rPr lang="ar-IQ" dirty="0" smtClean="0"/>
              <a:t>تصميم الخوارزمية</a:t>
            </a:r>
            <a:endParaRPr lang="ar-IQ" dirty="0"/>
          </a:p>
        </p:txBody>
      </p:sp>
      <p:sp>
        <p:nvSpPr>
          <p:cNvPr id="3" name="Content Placeholder 2"/>
          <p:cNvSpPr>
            <a:spLocks noGrp="1"/>
          </p:cNvSpPr>
          <p:nvPr>
            <p:ph idx="1"/>
          </p:nvPr>
        </p:nvSpPr>
        <p:spPr>
          <a:xfrm>
            <a:off x="0" y="1600200"/>
            <a:ext cx="9144000" cy="5257800"/>
          </a:xfrm>
        </p:spPr>
        <p:txBody>
          <a:bodyPr>
            <a:normAutofit/>
          </a:bodyPr>
          <a:lstStyle/>
          <a:p>
            <a:r>
              <a:rPr lang="ar-IQ" dirty="0" smtClean="0"/>
              <a:t>ونقصد به تحويل خطوات الحل الى نقاط متسلسلة للحصول على خوارزمية او مخطط انسيابي او كليهما ....</a:t>
            </a:r>
          </a:p>
          <a:p>
            <a:endParaRPr lang="ar-IQ" dirty="0" smtClean="0"/>
          </a:p>
          <a:p>
            <a:pPr>
              <a:buNone/>
            </a:pPr>
            <a:r>
              <a:rPr lang="ar-IQ" dirty="0" smtClean="0">
                <a:solidFill>
                  <a:schemeClr val="bg1">
                    <a:lumMod val="95000"/>
                    <a:lumOff val="5000"/>
                  </a:schemeClr>
                </a:solidFill>
              </a:rPr>
              <a:t>1_قابلية التركيب:-اي بمعنى ان جزء من نظام اكبر واكثر تعقيدا</a:t>
            </a:r>
          </a:p>
          <a:p>
            <a:pPr>
              <a:buNone/>
            </a:pPr>
            <a:r>
              <a:rPr lang="ar-IQ" dirty="0" smtClean="0">
                <a:solidFill>
                  <a:schemeClr val="bg1">
                    <a:lumMod val="95000"/>
                    <a:lumOff val="5000"/>
                  </a:schemeClr>
                </a:solidFill>
              </a:rPr>
              <a:t> تنجز وظيفه معرفه بشكل جيد ....</a:t>
            </a:r>
          </a:p>
          <a:p>
            <a:pPr>
              <a:buNone/>
            </a:pPr>
            <a:endParaRPr lang="ar-IQ" dirty="0" smtClean="0"/>
          </a:p>
          <a:p>
            <a:pPr>
              <a:buNone/>
            </a:pPr>
            <a:r>
              <a:rPr lang="ar-IQ" dirty="0" smtClean="0">
                <a:solidFill>
                  <a:srgbClr val="FFC000"/>
                </a:solidFill>
              </a:rPr>
              <a:t>تصميم او اصلاح او بناء عملية معينه نحتاج الى مجموعه من الخطوات </a:t>
            </a:r>
          </a:p>
          <a:p>
            <a:pPr>
              <a:buNone/>
            </a:pPr>
            <a:r>
              <a:rPr lang="ar-IQ" dirty="0" smtClean="0">
                <a:solidFill>
                  <a:srgbClr val="FFC000"/>
                </a:solidFill>
              </a:rPr>
              <a:t>مثل تصميم واصلاح سيارة</a:t>
            </a:r>
            <a:endParaRPr lang="ar-IQ" dirty="0">
              <a:solidFill>
                <a:srgbClr val="FFC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2" name="arrow.wav"/>
          </p:stSnd>
        </p:sndAc>
      </p:transition>
    </mc:Choice>
    <mc:Fallback>
      <p:transition spd="slow" advTm="5000">
        <p:split orient="vert"/>
        <p:sndAc>
          <p:stSnd>
            <p:snd r:embed="rId2" name="arrow.wav"/>
          </p:stSnd>
        </p:sndAc>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648"/>
          </a:xfrm>
        </p:spPr>
        <p:txBody>
          <a:bodyPr/>
          <a:lstStyle/>
          <a:p>
            <a:r>
              <a:rPr lang="ar-IQ" dirty="0" smtClean="0"/>
              <a:t>سؤال:- عدد مراحل تطور البرنامج.؟؟</a:t>
            </a:r>
            <a:endParaRPr lang="ar-IQ" dirty="0"/>
          </a:p>
        </p:txBody>
      </p:sp>
      <p:sp>
        <p:nvSpPr>
          <p:cNvPr id="3" name="Content Placeholder 2"/>
          <p:cNvSpPr>
            <a:spLocks noGrp="1"/>
          </p:cNvSpPr>
          <p:nvPr>
            <p:ph idx="1"/>
          </p:nvPr>
        </p:nvSpPr>
        <p:spPr>
          <a:xfrm>
            <a:off x="0" y="1600200"/>
            <a:ext cx="9144000" cy="5257800"/>
          </a:xfrm>
        </p:spPr>
        <p:txBody>
          <a:bodyPr/>
          <a:lstStyle/>
          <a:p>
            <a:pPr>
              <a:buNone/>
            </a:pPr>
            <a:r>
              <a:rPr lang="ar-IQ" dirty="0" smtClean="0"/>
              <a:t>1_يجب ان يكون البرنامج قليل امتغيرات</a:t>
            </a:r>
          </a:p>
          <a:p>
            <a:endParaRPr lang="ar-IQ" dirty="0" smtClean="0"/>
          </a:p>
          <a:p>
            <a:r>
              <a:rPr lang="ar-IQ" dirty="0" smtClean="0"/>
              <a:t>2_يستطيع البرنامج اكتشاف الاخطاء في البيانات المخصصصه له</a:t>
            </a:r>
          </a:p>
          <a:p>
            <a:endParaRPr lang="ar-IQ" dirty="0" smtClean="0"/>
          </a:p>
          <a:p>
            <a:r>
              <a:rPr lang="ar-IQ" dirty="0" smtClean="0"/>
              <a:t>3_في حالة وجود اخطاء في البرنامج يتم حله بسهولة </a:t>
            </a:r>
          </a:p>
          <a:p>
            <a:endParaRPr lang="ar-IQ" dirty="0" smtClean="0"/>
          </a:p>
          <a:p>
            <a:endParaRPr lang="ar-IQ" dirty="0"/>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2" name="arrow.wav"/>
          </p:stSnd>
        </p:sndAc>
      </p:transition>
    </mc:Choice>
    <mc:Fallback>
      <p:transition spd="slow" advTm="5000">
        <p:split orient="vert"/>
        <p:sndAc>
          <p:stSnd>
            <p:snd r:embed="rId2" name="arrow.wav"/>
          </p:stSnd>
        </p:sndAc>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lstStyle/>
          <a:p>
            <a:r>
              <a:rPr lang="ar-IQ" dirty="0" smtClean="0"/>
              <a:t>صفات تطور البرنامج...؟</a:t>
            </a:r>
            <a:endParaRPr lang="ar-IQ" dirty="0"/>
          </a:p>
        </p:txBody>
      </p:sp>
      <p:sp>
        <p:nvSpPr>
          <p:cNvPr id="3" name="Content Placeholder 2"/>
          <p:cNvSpPr>
            <a:spLocks noGrp="1"/>
          </p:cNvSpPr>
          <p:nvPr>
            <p:ph idx="1"/>
          </p:nvPr>
        </p:nvSpPr>
        <p:spPr>
          <a:xfrm>
            <a:off x="0" y="1628800"/>
            <a:ext cx="9144000" cy="5229200"/>
          </a:xfrm>
        </p:spPr>
        <p:txBody>
          <a:bodyPr/>
          <a:lstStyle/>
          <a:p>
            <a:pPr>
              <a:buNone/>
            </a:pPr>
            <a:r>
              <a:rPr lang="ar-IQ" dirty="0" smtClean="0"/>
              <a:t>الصفات:-</a:t>
            </a:r>
            <a:endParaRPr lang="ar-IQ" dirty="0" smtClean="0">
              <a:solidFill>
                <a:schemeClr val="bg1">
                  <a:lumMod val="85000"/>
                  <a:lumOff val="15000"/>
                </a:schemeClr>
              </a:solidFill>
            </a:endParaRPr>
          </a:p>
          <a:p>
            <a:pPr>
              <a:buNone/>
            </a:pPr>
            <a:r>
              <a:rPr lang="ar-IQ" dirty="0" smtClean="0">
                <a:solidFill>
                  <a:schemeClr val="bg1">
                    <a:lumMod val="85000"/>
                    <a:lumOff val="15000"/>
                  </a:schemeClr>
                </a:solidFill>
              </a:rPr>
              <a:t>1_ان يكون البرنامج سهــــــــل</a:t>
            </a:r>
          </a:p>
          <a:p>
            <a:pPr>
              <a:buNone/>
            </a:pPr>
            <a:r>
              <a:rPr lang="ar-IQ" dirty="0" smtClean="0">
                <a:solidFill>
                  <a:schemeClr val="bg1">
                    <a:lumMod val="85000"/>
                    <a:lumOff val="15000"/>
                  </a:schemeClr>
                </a:solidFill>
              </a:rPr>
              <a:t>2_سهولة القراءة والفهم ونعني بذلك سهولة وجود الاخطاء </a:t>
            </a:r>
          </a:p>
          <a:p>
            <a:pPr>
              <a:buNone/>
            </a:pPr>
            <a:r>
              <a:rPr lang="ar-IQ" dirty="0" smtClean="0">
                <a:solidFill>
                  <a:schemeClr val="bg1">
                    <a:lumMod val="85000"/>
                    <a:lumOff val="15000"/>
                  </a:schemeClr>
                </a:solidFill>
              </a:rPr>
              <a:t>3_سهولة الاختيار اي اختيار البرنامج بيانات معينه</a:t>
            </a:r>
          </a:p>
          <a:p>
            <a:pPr>
              <a:buNone/>
            </a:pPr>
            <a:r>
              <a:rPr lang="ar-IQ" dirty="0" smtClean="0"/>
              <a:t>.................................................................</a:t>
            </a:r>
          </a:p>
          <a:p>
            <a:pPr>
              <a:buNone/>
            </a:pPr>
            <a:r>
              <a:rPr lang="ar-IQ" dirty="0" smtClean="0">
                <a:solidFill>
                  <a:srgbClr val="FFC000"/>
                </a:solidFill>
              </a:rPr>
              <a:t>اما مراحل التطور كالاتي...</a:t>
            </a:r>
          </a:p>
          <a:p>
            <a:pPr>
              <a:buNone/>
            </a:pPr>
            <a:r>
              <a:rPr lang="ar-IQ" dirty="0" smtClean="0">
                <a:solidFill>
                  <a:srgbClr val="FFC000"/>
                </a:solidFill>
              </a:rPr>
              <a:t>1_تحليل وتعريف....2_التصميم....3_التنفيذ وايجاد الاخطاء....4_الاختبار</a:t>
            </a:r>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2" name="arrow.wav"/>
          </p:stSnd>
        </p:sndAc>
      </p:transition>
    </mc:Choice>
    <mc:Fallback>
      <p:transition spd="slow" advTm="5000">
        <p:split orient="vert"/>
        <p:sndAc>
          <p:stSnd>
            <p:snd r:embed="rId2" name="arrow.wav"/>
          </p:stSnd>
        </p:sndAc>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lstStyle/>
          <a:p>
            <a:r>
              <a:rPr lang="ar-IQ" dirty="0" smtClean="0"/>
              <a:t>مراحل تطبيق البرنامج:-</a:t>
            </a:r>
            <a:endParaRPr lang="ar-IQ" dirty="0"/>
          </a:p>
        </p:txBody>
      </p:sp>
      <p:sp>
        <p:nvSpPr>
          <p:cNvPr id="3" name="Content Placeholder 2"/>
          <p:cNvSpPr>
            <a:spLocks noGrp="1"/>
          </p:cNvSpPr>
          <p:nvPr>
            <p:ph idx="1"/>
          </p:nvPr>
        </p:nvSpPr>
        <p:spPr>
          <a:xfrm>
            <a:off x="0" y="1600200"/>
            <a:ext cx="9144000" cy="5257800"/>
          </a:xfrm>
        </p:spPr>
        <p:txBody>
          <a:bodyPr/>
          <a:lstStyle/>
          <a:p>
            <a:r>
              <a:rPr lang="ar-IQ" dirty="0" smtClean="0"/>
              <a:t>لبناء اي برنامج يتم بناء اجراء البرنامج ومن ثم يتم ربط هذه الاجزاء مع بعضها لتكوين البرنامج</a:t>
            </a:r>
          </a:p>
          <a:p>
            <a:endParaRPr lang="ar-IQ" dirty="0" smtClean="0">
              <a:solidFill>
                <a:schemeClr val="bg1">
                  <a:lumMod val="85000"/>
                  <a:lumOff val="15000"/>
                </a:schemeClr>
              </a:solidFill>
            </a:endParaRPr>
          </a:p>
          <a:p>
            <a:r>
              <a:rPr lang="ar-IQ" dirty="0" smtClean="0">
                <a:solidFill>
                  <a:schemeClr val="bg1">
                    <a:lumMod val="85000"/>
                    <a:lumOff val="15000"/>
                  </a:schemeClr>
                </a:solidFill>
              </a:rPr>
              <a:t>عملية دمج هذه الاجزاء وربطها فيها لعدد من الانواع...؟</a:t>
            </a:r>
          </a:p>
          <a:p>
            <a:pPr>
              <a:buNone/>
            </a:pPr>
            <a:r>
              <a:rPr lang="ar-IQ" dirty="0" smtClean="0">
                <a:solidFill>
                  <a:schemeClr val="bg1">
                    <a:lumMod val="85000"/>
                    <a:lumOff val="15000"/>
                  </a:schemeClr>
                </a:solidFill>
              </a:rPr>
              <a:t>1_من الاعلى الى الاسفل</a:t>
            </a:r>
          </a:p>
          <a:p>
            <a:pPr>
              <a:buNone/>
            </a:pPr>
            <a:r>
              <a:rPr lang="ar-IQ" dirty="0" smtClean="0">
                <a:solidFill>
                  <a:schemeClr val="bg1">
                    <a:lumMod val="85000"/>
                    <a:lumOff val="15000"/>
                  </a:schemeClr>
                </a:solidFill>
              </a:rPr>
              <a:t>2_ومن الاسفل الى الاعلى</a:t>
            </a:r>
          </a:p>
          <a:p>
            <a:pPr>
              <a:buNone/>
            </a:pPr>
            <a:endParaRPr lang="ar-IQ" dirty="0" smtClean="0">
              <a:solidFill>
                <a:schemeClr val="bg1">
                  <a:lumMod val="85000"/>
                  <a:lumOff val="15000"/>
                </a:schemeClr>
              </a:solidFill>
            </a:endParaRPr>
          </a:p>
          <a:p>
            <a:pPr>
              <a:buNone/>
            </a:pPr>
            <a:r>
              <a:rPr lang="ar-IQ" dirty="0" smtClean="0">
                <a:solidFill>
                  <a:srgbClr val="FFC000"/>
                </a:solidFill>
              </a:rPr>
              <a:t>وكل واحدة من هذه الانواع تمر بمراحل تكوين البرنامج </a:t>
            </a:r>
            <a:endParaRPr lang="ar-IQ" dirty="0">
              <a:solidFill>
                <a:srgbClr val="FFC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2" name="arrow.wav"/>
          </p:stSnd>
        </p:sndAc>
      </p:transition>
    </mc:Choice>
    <mc:Fallback>
      <p:transition spd="slow" advTm="5000">
        <p:split orient="vert"/>
        <p:sndAc>
          <p:stSnd>
            <p:snd r:embed="rId2" name="arrow.wav"/>
          </p:stSnd>
        </p:sndAc>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lstStyle/>
          <a:p>
            <a:r>
              <a:rPr lang="ar-IQ" dirty="0" smtClean="0"/>
              <a:t>مرحلة التعريف...</a:t>
            </a:r>
            <a:endParaRPr lang="ar-IQ" dirty="0"/>
          </a:p>
        </p:txBody>
      </p:sp>
      <p:sp>
        <p:nvSpPr>
          <p:cNvPr id="3" name="Content Placeholder 2"/>
          <p:cNvSpPr>
            <a:spLocks noGrp="1"/>
          </p:cNvSpPr>
          <p:nvPr>
            <p:ph idx="1"/>
          </p:nvPr>
        </p:nvSpPr>
        <p:spPr>
          <a:xfrm>
            <a:off x="0" y="1600200"/>
            <a:ext cx="9144000" cy="5257800"/>
          </a:xfrm>
        </p:spPr>
        <p:txBody>
          <a:bodyPr/>
          <a:lstStyle/>
          <a:p>
            <a:r>
              <a:rPr lang="ar-IQ" dirty="0" smtClean="0"/>
              <a:t>ويسأل فيها العديد من التسأؤلات كيف صنع البرنامج وماهي خصائصه وما هي ادواته المستعمله لاستنتاجية اي بمعنى تحليل المشكله وتحليلها الى اجزاء </a:t>
            </a:r>
          </a:p>
          <a:p>
            <a:endParaRPr lang="ar-IQ" dirty="0" smtClean="0"/>
          </a:p>
          <a:p>
            <a:r>
              <a:rPr lang="ar-IQ" dirty="0" smtClean="0">
                <a:solidFill>
                  <a:srgbClr val="FFC000"/>
                </a:solidFill>
              </a:rPr>
              <a:t>وهي بالتالي تعتمد على....</a:t>
            </a:r>
          </a:p>
          <a:p>
            <a:r>
              <a:rPr lang="ar-IQ" dirty="0" smtClean="0">
                <a:solidFill>
                  <a:srgbClr val="FFC000"/>
                </a:solidFill>
              </a:rPr>
              <a:t>1_اضافه برنامج الى المخزون</a:t>
            </a:r>
          </a:p>
          <a:p>
            <a:r>
              <a:rPr lang="ar-IQ" dirty="0" smtClean="0">
                <a:solidFill>
                  <a:srgbClr val="FFC000"/>
                </a:solidFill>
              </a:rPr>
              <a:t>2_البحث عن البرنامج المخزون</a:t>
            </a:r>
          </a:p>
          <a:p>
            <a:r>
              <a:rPr lang="ar-IQ" dirty="0" smtClean="0">
                <a:solidFill>
                  <a:srgbClr val="FFC000"/>
                </a:solidFill>
              </a:rPr>
              <a:t>3_حذف البرنامج مع المحزون</a:t>
            </a:r>
            <a:endParaRPr lang="ar-IQ" dirty="0">
              <a:solidFill>
                <a:srgbClr val="FFC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2" name="arrow.wav"/>
          </p:stSnd>
        </p:sndAc>
      </p:transition>
    </mc:Choice>
    <mc:Fallback>
      <p:transition spd="slow" advTm="5000">
        <p:split orient="vert"/>
        <p:sndAc>
          <p:stSnd>
            <p:snd r:embed="rId2" name="arrow.wav"/>
          </p:st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IQ" dirty="0" smtClean="0"/>
              <a:t>تعريف وتحليل المسألة بالخوارزمية</a:t>
            </a:r>
            <a:endParaRPr lang="ar-IQ" dirty="0"/>
          </a:p>
        </p:txBody>
      </p:sp>
      <p:sp>
        <p:nvSpPr>
          <p:cNvPr id="3" name="Content Placeholder 2"/>
          <p:cNvSpPr>
            <a:spLocks noGrp="1"/>
          </p:cNvSpPr>
          <p:nvPr>
            <p:ph idx="1"/>
          </p:nvPr>
        </p:nvSpPr>
        <p:spPr>
          <a:xfrm>
            <a:off x="0" y="1600200"/>
            <a:ext cx="9144000" cy="4525963"/>
          </a:xfrm>
        </p:spPr>
        <p:txBody>
          <a:bodyPr>
            <a:normAutofit lnSpcReduction="10000"/>
          </a:bodyPr>
          <a:lstStyle/>
          <a:p>
            <a:r>
              <a:rPr lang="ar-IQ" dirty="0" smtClean="0"/>
              <a:t>لغرض معرفة المسألة واسلوب تحليلها لابد من تتبع مجموعه من الخطوات...</a:t>
            </a:r>
          </a:p>
          <a:p>
            <a:r>
              <a:rPr lang="ar-IQ" dirty="0" smtClean="0"/>
              <a:t>1</a:t>
            </a:r>
            <a:r>
              <a:rPr lang="ar-IQ" dirty="0" smtClean="0">
                <a:solidFill>
                  <a:srgbClr val="FF0000"/>
                </a:solidFill>
              </a:rPr>
              <a:t>_معرفه وفهم المسألة وهذا يتطلب دراسة المسألة اكثر من مره لتحديد ما هو المطلوب.</a:t>
            </a:r>
          </a:p>
          <a:p>
            <a:r>
              <a:rPr lang="ar-IQ" dirty="0" smtClean="0">
                <a:solidFill>
                  <a:srgbClr val="00B0F0"/>
                </a:solidFill>
              </a:rPr>
              <a:t>2_تحديد النتائج بعد معرفه وفهم المسألة لابد بهذه الخطوة تحديد الهدف من حل المسألة مع تحديد النتائج ويطلق ع الناتج (بلفراغ)</a:t>
            </a:r>
          </a:p>
          <a:p>
            <a:r>
              <a:rPr lang="ar-IQ" dirty="0" smtClean="0"/>
              <a:t>3_تحديد المعطيات لغرض الحصول على النتائج المطلوبة لابد من توفر البيانات والمعلومات التي تتطلبها المسألة </a:t>
            </a:r>
          </a:p>
          <a:p>
            <a:r>
              <a:rPr lang="ar-IQ" dirty="0" smtClean="0"/>
              <a:t>4</a:t>
            </a:r>
            <a:r>
              <a:rPr lang="ar-IQ" dirty="0" smtClean="0">
                <a:solidFill>
                  <a:srgbClr val="FFFF00"/>
                </a:solidFill>
              </a:rPr>
              <a:t>_طريقه الحل بعد تحديد المعطيات والنتائج المطلوبة تأتي الى خطوة مهمه جداا وهي حساب النتائج المطلوبة </a:t>
            </a:r>
            <a:r>
              <a:rPr lang="ar-IQ" dirty="0" smtClean="0"/>
              <a:t>....</a:t>
            </a:r>
          </a:p>
          <a:p>
            <a:endParaRPr lang="ar-IQ" dirty="0"/>
          </a:p>
          <a:p>
            <a:endParaRPr lang="ar-IQ" dirty="0" smtClean="0"/>
          </a:p>
          <a:p>
            <a:endParaRPr lang="ar-IQ" dirty="0"/>
          </a:p>
          <a:p>
            <a:endParaRPr lang="ar-IQ" dirty="0" smtClean="0"/>
          </a:p>
          <a:p>
            <a:endParaRPr lang="ar-IQ" dirty="0"/>
          </a:p>
          <a:p>
            <a:endParaRPr lang="ar-IQ" dirty="0" smtClean="0"/>
          </a:p>
          <a:p>
            <a:endParaRPr lang="ar-IQ" dirty="0"/>
          </a:p>
          <a:p>
            <a:endParaRPr lang="ar-IQ" dirty="0" smtClean="0"/>
          </a:p>
          <a:p>
            <a:endParaRPr lang="ar-IQ" dirty="0"/>
          </a:p>
          <a:p>
            <a:endParaRPr lang="ar-IQ" dirty="0" smtClean="0"/>
          </a:p>
          <a:p>
            <a:endParaRPr lang="ar-IQ" dirty="0"/>
          </a:p>
          <a:p>
            <a:endParaRPr lang="ar-IQ" dirty="0" smtClean="0"/>
          </a:p>
          <a:p>
            <a:endParaRPr lang="ar-IQ" dirty="0"/>
          </a:p>
          <a:p>
            <a:endParaRPr lang="ar-IQ" dirty="0" smtClean="0"/>
          </a:p>
          <a:p>
            <a:endParaRPr lang="ar-IQ" dirty="0"/>
          </a:p>
          <a:p>
            <a:endParaRPr lang="ar-IQ" dirty="0" smtClean="0"/>
          </a:p>
          <a:p>
            <a:pPr marL="0" indent="0">
              <a:buNone/>
            </a:pPr>
            <a:endParaRPr lang="ar-IQ" dirty="0"/>
          </a:p>
        </p:txBody>
      </p:sp>
    </p:spTree>
    <p:extLst>
      <p:ext uri="{BB962C8B-B14F-4D97-AF65-F5344CB8AC3E}">
        <p14:creationId xmlns:p14="http://schemas.microsoft.com/office/powerpoint/2010/main" val="1917859356"/>
      </p:ext>
    </p:extLst>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2" name="arrow.wav"/>
          </p:stSnd>
        </p:sndAc>
      </p:transition>
    </mc:Choice>
    <mc:Fallback>
      <p:transition spd="slow" advTm="5000">
        <p:split orient="vert"/>
        <p:sndAc>
          <p:stSnd>
            <p:snd r:embed="rId2" name="arrow.wav"/>
          </p:stSnd>
        </p:sndAc>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lstStyle/>
          <a:p>
            <a:r>
              <a:rPr lang="ar-IQ" dirty="0" smtClean="0"/>
              <a:t>تصميم البرنامج:-</a:t>
            </a:r>
            <a:endParaRPr lang="ar-IQ" dirty="0"/>
          </a:p>
        </p:txBody>
      </p:sp>
      <p:sp>
        <p:nvSpPr>
          <p:cNvPr id="3" name="Content Placeholder 2"/>
          <p:cNvSpPr>
            <a:spLocks noGrp="1"/>
          </p:cNvSpPr>
          <p:nvPr>
            <p:ph idx="1"/>
          </p:nvPr>
        </p:nvSpPr>
        <p:spPr>
          <a:xfrm>
            <a:off x="0" y="1600200"/>
            <a:ext cx="9144000" cy="5257800"/>
          </a:xfrm>
        </p:spPr>
        <p:txBody>
          <a:bodyPr/>
          <a:lstStyle/>
          <a:p>
            <a:r>
              <a:rPr lang="ar-IQ" dirty="0" smtClean="0"/>
              <a:t>وهي الخطوة الاكثر فعالية بعد فهم المشكلة الى مفردات ادق للغاية للوصول الى البرنامج قابل للتنفيذ</a:t>
            </a:r>
          </a:p>
          <a:p>
            <a:endParaRPr lang="ar-IQ" dirty="0" smtClean="0"/>
          </a:p>
          <a:p>
            <a:r>
              <a:rPr lang="ar-IQ" dirty="0" smtClean="0"/>
              <a:t>احتمالات الوصول الى تصميم البرنامج....</a:t>
            </a:r>
          </a:p>
          <a:p>
            <a:endParaRPr lang="ar-IQ" dirty="0" smtClean="0"/>
          </a:p>
          <a:p>
            <a:r>
              <a:rPr lang="ar-IQ" dirty="0" smtClean="0"/>
              <a:t>مرحلة الثالثه هي مرحلة التنفيذ اي نقل التصميم الى شكله العلمي الى اي لغه برمجه مطلوبه </a:t>
            </a:r>
            <a:endParaRPr lang="ar-IQ" dirty="0"/>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2" name="arrow.wav"/>
          </p:stSnd>
        </p:sndAc>
      </p:transition>
    </mc:Choice>
    <mc:Fallback>
      <p:transition spd="slow" advTm="5000">
        <p:split orient="vert"/>
        <p:sndAc>
          <p:stSnd>
            <p:snd r:embed="rId2" name="arrow.wav"/>
          </p:stSnd>
        </p:sndAc>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648"/>
          </a:xfrm>
        </p:spPr>
        <p:txBody>
          <a:bodyPr/>
          <a:lstStyle/>
          <a:p>
            <a:r>
              <a:rPr lang="ar-IQ" dirty="0" smtClean="0"/>
              <a:t>اخطاء تصميم البرنامج...؟؟</a:t>
            </a:r>
            <a:endParaRPr lang="ar-IQ" dirty="0"/>
          </a:p>
        </p:txBody>
      </p:sp>
      <p:sp>
        <p:nvSpPr>
          <p:cNvPr id="3" name="Content Placeholder 2"/>
          <p:cNvSpPr>
            <a:spLocks noGrp="1"/>
          </p:cNvSpPr>
          <p:nvPr>
            <p:ph idx="1"/>
          </p:nvPr>
        </p:nvSpPr>
        <p:spPr>
          <a:xfrm>
            <a:off x="0" y="1600200"/>
            <a:ext cx="9144000" cy="5257800"/>
          </a:xfrm>
        </p:spPr>
        <p:txBody>
          <a:bodyPr/>
          <a:lstStyle/>
          <a:p>
            <a:r>
              <a:rPr lang="ar-IQ" dirty="0" smtClean="0"/>
              <a:t>1_اخطاء قواعدية واعلانية.</a:t>
            </a:r>
          </a:p>
          <a:p>
            <a:r>
              <a:rPr lang="ar-IQ" dirty="0" smtClean="0"/>
              <a:t>2_الاخطاء المنطقية:-ونقصد بها الاخطاء التي لا يستطيع المترجم اكتشافها الا بعد تنفيذ البرنامج </a:t>
            </a:r>
          </a:p>
          <a:p>
            <a:r>
              <a:rPr lang="ar-IQ" dirty="0" smtClean="0"/>
              <a:t>3_الاختبار:-وهو فحص البرنامج بشكل كامل من خلال اعطاء بيانات مختلفه لأختبار الاحتمالات الممكنه للبرنامج....</a:t>
            </a:r>
          </a:p>
          <a:p>
            <a:endParaRPr lang="ar-IQ" dirty="0" smtClean="0"/>
          </a:p>
          <a:p>
            <a:r>
              <a:rPr lang="ar-IQ" dirty="0" smtClean="0">
                <a:solidFill>
                  <a:srgbClr val="C00000"/>
                </a:solidFill>
              </a:rPr>
              <a:t>ملاحظه:-ان عملية اختبار جميع الاحتمالات هي اقرب الى المستحيل وذلك بسبب كثره حالات القفز في البرنامج</a:t>
            </a:r>
            <a:endParaRPr lang="ar-IQ"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2" name="arrow.wav"/>
          </p:stSnd>
        </p:sndAc>
      </p:transition>
    </mc:Choice>
    <mc:Fallback>
      <p:transition spd="slow" advTm="5000">
        <p:split orient="vert"/>
        <p:sndAc>
          <p:stSnd>
            <p:snd r:embed="rId2" name="arrow.wav"/>
          </p:stSnd>
        </p:sndAc>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ormAutofit fontScale="90000"/>
          </a:bodyPr>
          <a:lstStyle/>
          <a:p>
            <a:r>
              <a:rPr lang="ar-IQ" dirty="0" smtClean="0"/>
              <a:t>س:-عدد اهم النقاط الرئيسية التي تخص اسلوب التصميم من الاعلى الى الاسفل؟</a:t>
            </a:r>
            <a:endParaRPr lang="ar-IQ" dirty="0"/>
          </a:p>
        </p:txBody>
      </p:sp>
      <p:sp>
        <p:nvSpPr>
          <p:cNvPr id="3" name="Content Placeholder 2"/>
          <p:cNvSpPr>
            <a:spLocks noGrp="1"/>
          </p:cNvSpPr>
          <p:nvPr>
            <p:ph idx="1"/>
          </p:nvPr>
        </p:nvSpPr>
        <p:spPr>
          <a:xfrm>
            <a:off x="0" y="1600200"/>
            <a:ext cx="9144000" cy="5257800"/>
          </a:xfrm>
        </p:spPr>
        <p:txBody>
          <a:bodyPr/>
          <a:lstStyle/>
          <a:p>
            <a:r>
              <a:rPr lang="ar-IQ" dirty="0" smtClean="0"/>
              <a:t>الحل:-</a:t>
            </a:r>
            <a:endParaRPr lang="ar-IQ" dirty="0" smtClean="0">
              <a:solidFill>
                <a:schemeClr val="bg1">
                  <a:lumMod val="95000"/>
                  <a:lumOff val="5000"/>
                </a:schemeClr>
              </a:solidFill>
            </a:endParaRPr>
          </a:p>
          <a:p>
            <a:r>
              <a:rPr lang="ar-IQ" dirty="0" smtClean="0">
                <a:solidFill>
                  <a:schemeClr val="bg1">
                    <a:lumMod val="95000"/>
                    <a:lumOff val="5000"/>
                  </a:schemeClr>
                </a:solidFill>
              </a:rPr>
              <a:t>1_لا يمكن النظر الى عملية التصميم على انها سلسلة من الفعاليات</a:t>
            </a:r>
          </a:p>
          <a:p>
            <a:r>
              <a:rPr lang="ar-IQ" dirty="0" smtClean="0">
                <a:solidFill>
                  <a:schemeClr val="bg1">
                    <a:lumMod val="95000"/>
                    <a:lumOff val="5000"/>
                  </a:schemeClr>
                </a:solidFill>
              </a:rPr>
              <a:t>2_الفعالية هي الأكثر اهمية في هذا النوع من التصميم</a:t>
            </a:r>
          </a:p>
          <a:p>
            <a:r>
              <a:rPr lang="ar-IQ" dirty="0" smtClean="0">
                <a:solidFill>
                  <a:schemeClr val="bg1">
                    <a:lumMod val="95000"/>
                    <a:lumOff val="5000"/>
                  </a:schemeClr>
                </a:solidFill>
              </a:rPr>
              <a:t>3_ان التصميم في هذه النوع هو اتخاذ قرار الكل كجزء</a:t>
            </a:r>
          </a:p>
          <a:p>
            <a:r>
              <a:rPr lang="ar-IQ" dirty="0" smtClean="0"/>
              <a:t>4_البرنامج في هذا النوع من التصميم تعتمد على مبدأ التجربة و الاخطاء</a:t>
            </a:r>
          </a:p>
          <a:p>
            <a:r>
              <a:rPr lang="ar-IQ" dirty="0" smtClean="0"/>
              <a:t>5_ان تصميم البرنامج في الواقع العملي نادرا ما يكون يبدأ من الاسفل الى الاعلى</a:t>
            </a:r>
          </a:p>
          <a:p>
            <a:r>
              <a:rPr lang="ar-IQ" dirty="0" smtClean="0"/>
              <a:t>6_تثبت هياكل كل البيانات التي يعتمدها البرنامج اخيرا </a:t>
            </a:r>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2" name="arrow.wav"/>
          </p:stSnd>
        </p:sndAc>
      </p:transition>
    </mc:Choice>
    <mc:Fallback>
      <p:transition spd="slow" advTm="5000">
        <p:split orient="vert"/>
        <p:sndAc>
          <p:stSnd>
            <p:snd r:embed="rId2" name="arrow.wav"/>
          </p:stSnd>
        </p:sndAc>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lstStyle/>
          <a:p>
            <a:r>
              <a:rPr lang="ar-IQ" dirty="0" smtClean="0"/>
              <a:t>المرحلة الخامسه,,التوثيق والصيانه</a:t>
            </a:r>
            <a:endParaRPr lang="ar-IQ" dirty="0"/>
          </a:p>
        </p:txBody>
      </p:sp>
      <p:sp>
        <p:nvSpPr>
          <p:cNvPr id="3" name="Content Placeholder 2"/>
          <p:cNvSpPr>
            <a:spLocks noGrp="1"/>
          </p:cNvSpPr>
          <p:nvPr>
            <p:ph idx="1"/>
          </p:nvPr>
        </p:nvSpPr>
        <p:spPr>
          <a:xfrm>
            <a:off x="0" y="1772816"/>
            <a:ext cx="9144000" cy="5085184"/>
          </a:xfrm>
        </p:spPr>
        <p:txBody>
          <a:bodyPr>
            <a:normAutofit/>
          </a:bodyPr>
          <a:lstStyle/>
          <a:p>
            <a:r>
              <a:rPr lang="ar-IQ" dirty="0" smtClean="0">
                <a:solidFill>
                  <a:srgbClr val="FFC000"/>
                </a:solidFill>
              </a:rPr>
              <a:t>ان التوثيق هو اهم شروط بناء البرنامج فالتوثيق يكون </a:t>
            </a:r>
          </a:p>
          <a:p>
            <a:endParaRPr lang="ar-IQ" dirty="0" smtClean="0">
              <a:solidFill>
                <a:schemeClr val="bg1">
                  <a:lumMod val="95000"/>
                  <a:lumOff val="5000"/>
                </a:schemeClr>
              </a:solidFill>
            </a:endParaRPr>
          </a:p>
          <a:p>
            <a:r>
              <a:rPr lang="ar-IQ" dirty="0" smtClean="0">
                <a:solidFill>
                  <a:schemeClr val="bg1">
                    <a:lumMod val="95000"/>
                    <a:lumOff val="5000"/>
                  </a:schemeClr>
                </a:solidFill>
              </a:rPr>
              <a:t>من خلال وضع شرح بسيط لعمل كل برنامج فرعي مع كل نظام يوجد دليل على النظام يوضح كيفيه استخدامه ويكون هذه الدليل جزء من التوثيق للنظام والدليل يشمل جزئين </a:t>
            </a:r>
          </a:p>
          <a:p>
            <a:r>
              <a:rPr lang="ar-IQ" dirty="0" smtClean="0">
                <a:solidFill>
                  <a:srgbClr val="FFFF00"/>
                </a:solidFill>
              </a:rPr>
              <a:t>س:-عرف اجزاء الدليل ؟وما هو الدليل؟؟؟</a:t>
            </a:r>
          </a:p>
          <a:p>
            <a:r>
              <a:rPr lang="ar-IQ" dirty="0" smtClean="0">
                <a:solidFill>
                  <a:srgbClr val="FFFF00"/>
                </a:solidFill>
              </a:rPr>
              <a:t>ج:-</a:t>
            </a:r>
            <a:r>
              <a:rPr lang="ar-IQ" dirty="0" smtClean="0">
                <a:solidFill>
                  <a:schemeClr val="tx1">
                    <a:lumMod val="95000"/>
                  </a:schemeClr>
                </a:solidFill>
              </a:rPr>
              <a:t>دليل تشغيل النظام :-ويعرف ما هي الحاسبة التي تعمل عليها وكيفية تشغيل النظام </a:t>
            </a:r>
          </a:p>
          <a:p>
            <a:r>
              <a:rPr lang="ar-IQ" dirty="0" smtClean="0">
                <a:solidFill>
                  <a:schemeClr val="tx1">
                    <a:lumMod val="95000"/>
                  </a:schemeClr>
                </a:solidFill>
              </a:rPr>
              <a:t>دليل وصف النظام:-ويشمل نوعية المشكله المحلولة والعلاقات المتداخله في النظام وخوارزمية </a:t>
            </a:r>
            <a:endParaRPr lang="ar-IQ" dirty="0">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2" name="arrow.wav"/>
          </p:stSnd>
        </p:sndAc>
      </p:transition>
    </mc:Choice>
    <mc:Fallback>
      <p:transition spd="slow" advTm="5000">
        <p:split orient="vert"/>
        <p:sndAc>
          <p:stSnd>
            <p:snd r:embed="rId2" name="arrow.wav"/>
          </p:stSnd>
        </p:sndAc>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ormAutofit fontScale="90000"/>
          </a:bodyPr>
          <a:lstStyle/>
          <a:p>
            <a:r>
              <a:rPr lang="ar-IQ" dirty="0" smtClean="0"/>
              <a:t>س:-عدد طرق تصميم البرنامج واشرح الطريقه المناسبة واذكر السبب؟؟</a:t>
            </a:r>
            <a:endParaRPr lang="ar-IQ" dirty="0"/>
          </a:p>
        </p:txBody>
      </p:sp>
      <p:sp>
        <p:nvSpPr>
          <p:cNvPr id="3" name="Content Placeholder 2"/>
          <p:cNvSpPr>
            <a:spLocks noGrp="1"/>
          </p:cNvSpPr>
          <p:nvPr>
            <p:ph idx="1"/>
          </p:nvPr>
        </p:nvSpPr>
        <p:spPr>
          <a:xfrm>
            <a:off x="0" y="1628800"/>
            <a:ext cx="9144000" cy="5229200"/>
          </a:xfrm>
        </p:spPr>
        <p:txBody>
          <a:bodyPr>
            <a:normAutofit/>
          </a:bodyPr>
          <a:lstStyle/>
          <a:p>
            <a:r>
              <a:rPr lang="ar-IQ" dirty="0" smtClean="0"/>
              <a:t>الحل:-</a:t>
            </a:r>
          </a:p>
          <a:p>
            <a:r>
              <a:rPr lang="ar-IQ" dirty="0" smtClean="0"/>
              <a:t>1_من الاسفل الى الاعلى</a:t>
            </a:r>
          </a:p>
          <a:p>
            <a:r>
              <a:rPr lang="ar-IQ" dirty="0" smtClean="0"/>
              <a:t>2_من الاعلى </a:t>
            </a:r>
            <a:r>
              <a:rPr lang="ar-IQ" smtClean="0"/>
              <a:t>الى الاسفل</a:t>
            </a:r>
            <a:endParaRPr lang="ar-IQ" dirty="0" smtClean="0"/>
          </a:p>
          <a:p>
            <a:r>
              <a:rPr lang="ar-IQ" dirty="0" smtClean="0"/>
              <a:t>3_طريقه الدمج</a:t>
            </a:r>
            <a:endParaRPr lang="ar-IQ" dirty="0" smtClean="0">
              <a:solidFill>
                <a:schemeClr val="bg1">
                  <a:lumMod val="95000"/>
                  <a:lumOff val="5000"/>
                </a:schemeClr>
              </a:solidFill>
            </a:endParaRPr>
          </a:p>
          <a:p>
            <a:endParaRPr lang="ar-IQ" dirty="0" smtClean="0">
              <a:solidFill>
                <a:schemeClr val="bg1">
                  <a:lumMod val="95000"/>
                  <a:lumOff val="5000"/>
                </a:schemeClr>
              </a:solidFill>
            </a:endParaRPr>
          </a:p>
          <a:p>
            <a:r>
              <a:rPr lang="ar-IQ" dirty="0" smtClean="0">
                <a:solidFill>
                  <a:schemeClr val="bg1">
                    <a:lumMod val="95000"/>
                    <a:lumOff val="5000"/>
                  </a:schemeClr>
                </a:solidFill>
              </a:rPr>
              <a:t>افضل طريقه هي الدمج لعدده اسباب..</a:t>
            </a:r>
          </a:p>
          <a:p>
            <a:r>
              <a:rPr lang="ar-IQ" dirty="0" smtClean="0">
                <a:solidFill>
                  <a:schemeClr val="bg1">
                    <a:lumMod val="95000"/>
                    <a:lumOff val="5000"/>
                  </a:schemeClr>
                </a:solidFill>
              </a:rPr>
              <a:t>1_سرعه الحصول على النتائج </a:t>
            </a:r>
          </a:p>
          <a:p>
            <a:r>
              <a:rPr lang="ar-IQ" dirty="0" smtClean="0">
                <a:solidFill>
                  <a:schemeClr val="bg1">
                    <a:lumMod val="95000"/>
                    <a:lumOff val="5000"/>
                  </a:schemeClr>
                </a:solidFill>
              </a:rPr>
              <a:t>2_تتم في عمليات التكرار التي تحصل في بعض البرامج</a:t>
            </a:r>
          </a:p>
          <a:p>
            <a:r>
              <a:rPr lang="ar-IQ" dirty="0" smtClean="0">
                <a:solidFill>
                  <a:schemeClr val="bg1">
                    <a:lumMod val="95000"/>
                    <a:lumOff val="5000"/>
                  </a:schemeClr>
                </a:solidFill>
              </a:rPr>
              <a:t>3_اكتشاف الاخطاء التي تحصل وحلها بسرعه</a:t>
            </a:r>
          </a:p>
          <a:p>
            <a:r>
              <a:rPr lang="ar-IQ" dirty="0" smtClean="0">
                <a:solidFill>
                  <a:schemeClr val="bg1">
                    <a:lumMod val="95000"/>
                    <a:lumOff val="5000"/>
                  </a:schemeClr>
                </a:solidFill>
              </a:rPr>
              <a:t>4_لا تحتاج على تسلسل في العمليات</a:t>
            </a:r>
          </a:p>
          <a:p>
            <a:endParaRPr lang="ar-IQ" dirty="0"/>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2" name="arrow.wav"/>
          </p:stSnd>
        </p:sndAc>
      </p:transition>
    </mc:Choice>
    <mc:Fallback>
      <p:transition spd="slow" advTm="5000">
        <p:split orient="vert"/>
        <p:sndAc>
          <p:stSnd>
            <p:snd r:embed="rId2" name="arrow.wav"/>
          </p:stSnd>
        </p:sndAc>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ormAutofit/>
          </a:bodyPr>
          <a:lstStyle/>
          <a:p>
            <a:r>
              <a:rPr lang="ar-IQ" dirty="0" smtClean="0"/>
              <a:t>س:-عرف البرنامج الفرعي والبرنامج الرئيسي؟؟؟</a:t>
            </a:r>
            <a:endParaRPr lang="ar-IQ" dirty="0"/>
          </a:p>
        </p:txBody>
      </p:sp>
      <p:sp>
        <p:nvSpPr>
          <p:cNvPr id="3" name="Content Placeholder 2"/>
          <p:cNvSpPr>
            <a:spLocks noGrp="1"/>
          </p:cNvSpPr>
          <p:nvPr>
            <p:ph idx="1"/>
          </p:nvPr>
        </p:nvSpPr>
        <p:spPr>
          <a:xfrm>
            <a:off x="0" y="1600200"/>
            <a:ext cx="9144000" cy="5257800"/>
          </a:xfrm>
        </p:spPr>
        <p:txBody>
          <a:bodyPr>
            <a:normAutofit/>
          </a:bodyPr>
          <a:lstStyle/>
          <a:p>
            <a:endParaRPr lang="ar-IQ" dirty="0" smtClean="0"/>
          </a:p>
          <a:p>
            <a:r>
              <a:rPr lang="ar-IQ" dirty="0" smtClean="0">
                <a:solidFill>
                  <a:schemeClr val="bg1">
                    <a:lumMod val="95000"/>
                    <a:lumOff val="5000"/>
                  </a:schemeClr>
                </a:solidFill>
              </a:rPr>
              <a:t>ان البرنامج الذي يحتوي على مجموعه من البرنامج الفرعية يدعى </a:t>
            </a:r>
            <a:r>
              <a:rPr lang="en-US" dirty="0" smtClean="0">
                <a:solidFill>
                  <a:schemeClr val="bg1">
                    <a:lumMod val="95000"/>
                    <a:lumOff val="5000"/>
                  </a:schemeClr>
                </a:solidFill>
              </a:rPr>
              <a:t>main program </a:t>
            </a:r>
          </a:p>
          <a:p>
            <a:endParaRPr lang="ar-IQ" dirty="0" smtClean="0"/>
          </a:p>
          <a:p>
            <a:r>
              <a:rPr lang="ar-IQ" dirty="0" smtClean="0"/>
              <a:t>اي برنامج رئيسي وكل فرع من هذه الفروع تؤدي عملية معينه </a:t>
            </a:r>
          </a:p>
          <a:p>
            <a:r>
              <a:rPr lang="ar-IQ" dirty="0" smtClean="0"/>
              <a:t>س:-ماهي الغاية من استخدام البرنامج الفرعي داخل البرنامج الرئيسي؟؟؟</a:t>
            </a:r>
          </a:p>
          <a:p>
            <a:r>
              <a:rPr lang="ar-IQ" dirty="0" smtClean="0"/>
              <a:t>الحل:-</a:t>
            </a:r>
          </a:p>
          <a:p>
            <a:r>
              <a:rPr lang="ar-IQ" dirty="0" smtClean="0"/>
              <a:t>ان هذه الاسلوب يوفر امكانية الاستدعاء للبرنامج الفرعي الواحد لاكثر من مره داخل البرنامج وبالتالي يوفر مساحه تخزين....</a:t>
            </a:r>
            <a:endParaRPr lang="ar-IQ" dirty="0"/>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2" name="arrow.wav"/>
          </p:stSnd>
        </p:sndAc>
      </p:transition>
    </mc:Choice>
    <mc:Fallback>
      <p:transition spd="slow" advTm="5000">
        <p:split orient="vert"/>
        <p:sndAc>
          <p:stSnd>
            <p:snd r:embed="rId2" name="arrow.wav"/>
          </p:stSnd>
        </p:sndAc>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الروتينات الفرعيه </a:t>
            </a:r>
            <a:endParaRPr lang="ar-IQ" dirty="0"/>
          </a:p>
        </p:txBody>
      </p:sp>
      <p:sp>
        <p:nvSpPr>
          <p:cNvPr id="3" name="Content Placeholder 2"/>
          <p:cNvSpPr>
            <a:spLocks noGrp="1"/>
          </p:cNvSpPr>
          <p:nvPr>
            <p:ph idx="1"/>
          </p:nvPr>
        </p:nvSpPr>
        <p:spPr>
          <a:xfrm>
            <a:off x="0" y="1600200"/>
            <a:ext cx="9144000" cy="5257800"/>
          </a:xfrm>
        </p:spPr>
        <p:txBody>
          <a:bodyPr>
            <a:normAutofit/>
          </a:bodyPr>
          <a:lstStyle/>
          <a:p>
            <a:r>
              <a:rPr lang="ar-IQ" dirty="0" smtClean="0">
                <a:solidFill>
                  <a:schemeClr val="bg1">
                    <a:lumMod val="95000"/>
                    <a:lumOff val="5000"/>
                  </a:schemeClr>
                </a:solidFill>
              </a:rPr>
              <a:t>معظم البرامج ان لم جميعها تحتاج الى مجموعه من العمليات الحسابية </a:t>
            </a:r>
          </a:p>
          <a:p>
            <a:endParaRPr lang="ar-IQ" dirty="0" smtClean="0">
              <a:solidFill>
                <a:schemeClr val="bg1">
                  <a:lumMod val="95000"/>
                  <a:lumOff val="5000"/>
                </a:schemeClr>
              </a:solidFill>
            </a:endParaRPr>
          </a:p>
          <a:p>
            <a:endParaRPr lang="ar-IQ" dirty="0" smtClean="0">
              <a:solidFill>
                <a:schemeClr val="bg1">
                  <a:lumMod val="95000"/>
                  <a:lumOff val="5000"/>
                </a:schemeClr>
              </a:solidFill>
            </a:endParaRPr>
          </a:p>
          <a:p>
            <a:r>
              <a:rPr lang="ar-IQ" dirty="0" smtClean="0">
                <a:solidFill>
                  <a:schemeClr val="bg1">
                    <a:lumMod val="95000"/>
                    <a:lumOff val="5000"/>
                  </a:schemeClr>
                </a:solidFill>
              </a:rPr>
              <a:t>المتكررة وفي مواضيع مختلفه مما يزيد من حجم البرنامج ويجعله طويلاا</a:t>
            </a:r>
          </a:p>
          <a:p>
            <a:endParaRPr lang="ar-IQ" dirty="0" smtClean="0">
              <a:solidFill>
                <a:schemeClr val="bg1">
                  <a:lumMod val="95000"/>
                  <a:lumOff val="5000"/>
                </a:schemeClr>
              </a:solidFill>
            </a:endParaRPr>
          </a:p>
          <a:p>
            <a:r>
              <a:rPr lang="ar-IQ" dirty="0" smtClean="0">
                <a:solidFill>
                  <a:schemeClr val="bg1">
                    <a:lumMod val="95000"/>
                    <a:lumOff val="5000"/>
                  </a:schemeClr>
                </a:solidFill>
              </a:rPr>
              <a:t>نتيجه العمليات المتكررة ..ولذلك توضع هذه العمليات في برامج فرعيه </a:t>
            </a:r>
          </a:p>
          <a:p>
            <a:endParaRPr lang="ar-IQ" dirty="0" smtClean="0">
              <a:solidFill>
                <a:schemeClr val="bg1">
                  <a:lumMod val="95000"/>
                  <a:lumOff val="5000"/>
                </a:schemeClr>
              </a:solidFill>
            </a:endParaRPr>
          </a:p>
          <a:p>
            <a:r>
              <a:rPr lang="ar-IQ" dirty="0" smtClean="0">
                <a:solidFill>
                  <a:schemeClr val="bg1">
                    <a:lumMod val="95000"/>
                    <a:lumOff val="5000"/>
                  </a:schemeClr>
                </a:solidFill>
              </a:rPr>
              <a:t>مستقله اي بعد كلمه </a:t>
            </a:r>
            <a:r>
              <a:rPr lang="en-US" dirty="0" smtClean="0">
                <a:solidFill>
                  <a:schemeClr val="bg1">
                    <a:lumMod val="95000"/>
                    <a:lumOff val="5000"/>
                  </a:schemeClr>
                </a:solidFill>
              </a:rPr>
              <a:t>end</a:t>
            </a:r>
          </a:p>
          <a:p>
            <a:endParaRPr lang="ar-IQ" dirty="0" smtClean="0"/>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2" name="arrow.wav"/>
          </p:stSnd>
        </p:sndAc>
      </p:transition>
    </mc:Choice>
    <mc:Fallback>
      <p:transition spd="slow" advTm="5000">
        <p:split orient="vert"/>
        <p:sndAc>
          <p:stSnd>
            <p:snd r:embed="rId2" name="arrow.wav"/>
          </p:stSnd>
        </p:sndAc>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lstStyle/>
          <a:p>
            <a:r>
              <a:rPr lang="en-US" dirty="0" smtClean="0"/>
              <a:t>The end…</a:t>
            </a:r>
            <a:endParaRPr lang="ar-IQ" dirty="0"/>
          </a:p>
        </p:txBody>
      </p:sp>
      <p:sp>
        <p:nvSpPr>
          <p:cNvPr id="3" name="Content Placeholder 2"/>
          <p:cNvSpPr>
            <a:spLocks noGrp="1"/>
          </p:cNvSpPr>
          <p:nvPr>
            <p:ph idx="1"/>
          </p:nvPr>
        </p:nvSpPr>
        <p:spPr>
          <a:xfrm>
            <a:off x="0" y="1772816"/>
            <a:ext cx="9144000" cy="5085184"/>
          </a:xfrm>
        </p:spPr>
        <p:style>
          <a:lnRef idx="1">
            <a:schemeClr val="dk1"/>
          </a:lnRef>
          <a:fillRef idx="2">
            <a:schemeClr val="dk1"/>
          </a:fillRef>
          <a:effectRef idx="1">
            <a:schemeClr val="dk1"/>
          </a:effectRef>
          <a:fontRef idx="minor">
            <a:schemeClr val="dk1"/>
          </a:fontRef>
        </p:style>
        <p:txBody>
          <a:bodyPr>
            <a:normAutofit/>
          </a:bodyPr>
          <a:lstStyle/>
          <a:p>
            <a:pPr marL="137160" indent="0">
              <a:buNone/>
            </a:pPr>
            <a:r>
              <a:rPr lang="en-US" sz="6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Thank you for </a:t>
            </a:r>
            <a:r>
              <a:rPr lang="en-US" sz="6000" b="1" dirty="0" err="1"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Waching</a:t>
            </a:r>
            <a:r>
              <a:rPr lang="en-US" sz="6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 our  report            </a:t>
            </a:r>
          </a:p>
          <a:p>
            <a:pPr marL="137160" indent="0" algn="ctr">
              <a:buNone/>
            </a:pPr>
            <a:r>
              <a:rPr lang="en-US" sz="6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       </a:t>
            </a:r>
            <a:endParaRPr lang="en-US" sz="60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val="32800362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1916832"/>
          </a:xfrm>
        </p:spPr>
        <p:txBody>
          <a:bodyPr/>
          <a:lstStyle/>
          <a:p>
            <a:r>
              <a:rPr lang="ar-IQ" dirty="0" smtClean="0"/>
              <a:t>مثال... ايجاد مساحه مربع اذا علمت ان طول ضلعه</a:t>
            </a:r>
            <a:r>
              <a:rPr lang="en-US" dirty="0" smtClean="0"/>
              <a:t> 3 </a:t>
            </a:r>
            <a:r>
              <a:rPr lang="ar-IQ" dirty="0" smtClean="0"/>
              <a:t>؟</a:t>
            </a:r>
            <a:endParaRPr lang="ar-IQ" dirty="0"/>
          </a:p>
        </p:txBody>
      </p:sp>
      <p:sp>
        <p:nvSpPr>
          <p:cNvPr id="3" name="Subtitle 2"/>
          <p:cNvSpPr>
            <a:spLocks noGrp="1"/>
          </p:cNvSpPr>
          <p:nvPr>
            <p:ph type="subTitle" idx="1"/>
          </p:nvPr>
        </p:nvSpPr>
        <p:spPr>
          <a:xfrm>
            <a:off x="0" y="1988840"/>
            <a:ext cx="9144000" cy="4869160"/>
          </a:xfrm>
        </p:spPr>
        <p:txBody>
          <a:bodyPr>
            <a:normAutofit/>
          </a:bodyPr>
          <a:lstStyle/>
          <a:p>
            <a:pPr algn="r"/>
            <a:r>
              <a:rPr lang="ar-IQ" dirty="0" smtClean="0"/>
              <a:t>المعطيات:- طول الضلع </a:t>
            </a:r>
            <a:r>
              <a:rPr lang="en-US" dirty="0" smtClean="0"/>
              <a:t>x=3</a:t>
            </a:r>
            <a:endParaRPr lang="ar-IQ" dirty="0" smtClean="0"/>
          </a:p>
          <a:p>
            <a:pPr algn="r"/>
            <a:r>
              <a:rPr lang="ar-IQ" dirty="0" smtClean="0"/>
              <a:t>المطلوب:- ايجاد مساحه المربع</a:t>
            </a:r>
          </a:p>
          <a:p>
            <a:pPr algn="r"/>
            <a:r>
              <a:rPr lang="ar-IQ" dirty="0" smtClean="0"/>
              <a:t>مساحه </a:t>
            </a:r>
            <a:r>
              <a:rPr lang="en-US" dirty="0" smtClean="0"/>
              <a:t> y=x*x</a:t>
            </a:r>
          </a:p>
          <a:p>
            <a:pPr algn="r"/>
            <a:r>
              <a:rPr lang="en-US" dirty="0" smtClean="0"/>
              <a:t>Y=8*2</a:t>
            </a:r>
            <a:endParaRPr lang="ar-IQ" dirty="0" smtClean="0"/>
          </a:p>
          <a:p>
            <a:pPr algn="r"/>
            <a:r>
              <a:rPr lang="en-US" dirty="0" smtClean="0"/>
              <a:t>10_         start</a:t>
            </a:r>
          </a:p>
          <a:p>
            <a:pPr algn="r"/>
            <a:r>
              <a:rPr lang="en-US" dirty="0" smtClean="0"/>
              <a:t>20_       read x</a:t>
            </a:r>
          </a:p>
          <a:p>
            <a:pPr algn="r"/>
            <a:r>
              <a:rPr lang="en-US" dirty="0" smtClean="0"/>
              <a:t>30_        y=x*x</a:t>
            </a:r>
          </a:p>
          <a:p>
            <a:pPr algn="r"/>
            <a:r>
              <a:rPr lang="en-US" dirty="0" smtClean="0"/>
              <a:t>40_       print y</a:t>
            </a:r>
          </a:p>
          <a:p>
            <a:pPr algn="r"/>
            <a:r>
              <a:rPr lang="en-US" dirty="0" smtClean="0"/>
              <a:t>50_            end</a:t>
            </a:r>
          </a:p>
          <a:p>
            <a:endParaRPr lang="ar-IQ" dirty="0"/>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2" name="arrow.wav"/>
          </p:stSnd>
        </p:sndAc>
      </p:transition>
    </mc:Choice>
    <mc:Fallback>
      <p:transition spd="slow" advTm="5000">
        <p:split orient="vert"/>
        <p:sndAc>
          <p:stSnd>
            <p:snd r:embed="rId2" name="arrow.wav"/>
          </p:stSnd>
        </p:sndAc>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ormAutofit/>
          </a:bodyPr>
          <a:lstStyle/>
          <a:p>
            <a:r>
              <a:rPr lang="ar-IQ" sz="5400" dirty="0" smtClean="0"/>
              <a:t>انواع الخوارزميات</a:t>
            </a:r>
            <a:endParaRPr lang="ar-IQ" sz="5400" dirty="0"/>
          </a:p>
        </p:txBody>
      </p:sp>
      <p:sp>
        <p:nvSpPr>
          <p:cNvPr id="3" name="Content Placeholder 2"/>
          <p:cNvSpPr>
            <a:spLocks noGrp="1"/>
          </p:cNvSpPr>
          <p:nvPr>
            <p:ph idx="1"/>
          </p:nvPr>
        </p:nvSpPr>
        <p:spPr>
          <a:xfrm>
            <a:off x="0" y="1600200"/>
            <a:ext cx="9144000" cy="5257800"/>
          </a:xfrm>
        </p:spPr>
        <p:txBody>
          <a:bodyPr>
            <a:normAutofit/>
          </a:bodyPr>
          <a:lstStyle/>
          <a:p>
            <a:r>
              <a:rPr lang="ar-IQ" dirty="0" smtClean="0"/>
              <a:t>1_المهيكله المستقيمه:- ونقصد ب المستقيمه اي انها تحتوي ع خطوات متسلسلة لا يمكن ان يؤدي اي منها ال تفرع خارج التسلسل اي بمعنى ....</a:t>
            </a:r>
          </a:p>
          <a:p>
            <a:r>
              <a:rPr lang="ar-IQ" dirty="0" smtClean="0"/>
              <a:t>خطوة(1)</a:t>
            </a:r>
          </a:p>
          <a:p>
            <a:endParaRPr lang="ar-IQ" dirty="0" smtClean="0"/>
          </a:p>
          <a:p>
            <a:endParaRPr lang="ar-IQ" dirty="0" smtClean="0"/>
          </a:p>
          <a:p>
            <a:r>
              <a:rPr lang="ar-IQ" dirty="0" smtClean="0"/>
              <a:t>خطوة (2)</a:t>
            </a:r>
          </a:p>
          <a:p>
            <a:endParaRPr lang="ar-IQ" dirty="0" smtClean="0"/>
          </a:p>
          <a:p>
            <a:endParaRPr lang="ar-IQ" dirty="0" smtClean="0"/>
          </a:p>
          <a:p>
            <a:r>
              <a:rPr lang="ar-IQ" dirty="0" smtClean="0"/>
              <a:t>خطوة (3) .</a:t>
            </a:r>
          </a:p>
          <a:p>
            <a:endParaRPr lang="ar-IQ" dirty="0" smtClean="0"/>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2" name="arrow.wav"/>
          </p:stSnd>
        </p:sndAc>
      </p:transition>
    </mc:Choice>
    <mc:Fallback>
      <p:transition spd="slow" advTm="5000">
        <p:split orient="vert"/>
        <p:sndAc>
          <p:stSnd>
            <p:snd r:embed="rId2" name="arrow.wav"/>
          </p:stSnd>
        </p:sndAc>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40160"/>
          </a:xfrm>
        </p:spPr>
        <p:txBody>
          <a:bodyPr>
            <a:normAutofit fontScale="90000"/>
          </a:bodyPr>
          <a:lstStyle/>
          <a:p>
            <a:r>
              <a:rPr lang="ar-IQ" sz="3600" dirty="0" smtClean="0">
                <a:solidFill>
                  <a:srgbClr val="FF0000"/>
                </a:solidFill>
              </a:rPr>
              <a:t>مثال</a:t>
            </a:r>
            <a:r>
              <a:rPr lang="ar-IQ" sz="3600" dirty="0" smtClean="0"/>
              <a:t>:-امتحن طالب سادس 3 مواد فيزياء رياضيات احياء ضع الخوارزمية المناسبة للحصول على المتوسط الحسابي للدرجات؟</a:t>
            </a:r>
            <a:endParaRPr lang="ar-IQ" sz="3600" dirty="0"/>
          </a:p>
        </p:txBody>
      </p:sp>
      <p:sp>
        <p:nvSpPr>
          <p:cNvPr id="3" name="Content Placeholder 2"/>
          <p:cNvSpPr>
            <a:spLocks noGrp="1"/>
          </p:cNvSpPr>
          <p:nvPr>
            <p:ph idx="1"/>
          </p:nvPr>
        </p:nvSpPr>
        <p:spPr>
          <a:xfrm>
            <a:off x="0" y="1600200"/>
            <a:ext cx="9144000" cy="5069160"/>
          </a:xfrm>
        </p:spPr>
        <p:txBody>
          <a:bodyPr>
            <a:normAutofit/>
          </a:bodyPr>
          <a:lstStyle/>
          <a:p>
            <a:pPr>
              <a:buNone/>
            </a:pPr>
            <a:r>
              <a:rPr lang="ar-IQ" dirty="0" smtClean="0"/>
              <a:t>الحل:-   </a:t>
            </a:r>
            <a:endParaRPr lang="ar-IQ" dirty="0" smtClean="0">
              <a:solidFill>
                <a:srgbClr val="92D050"/>
              </a:solidFill>
            </a:endParaRPr>
          </a:p>
          <a:p>
            <a:pPr>
              <a:buNone/>
            </a:pPr>
            <a:r>
              <a:rPr lang="ar-IQ" dirty="0" smtClean="0">
                <a:solidFill>
                  <a:srgbClr val="92D050"/>
                </a:solidFill>
              </a:rPr>
              <a:t>المعطيات:-</a:t>
            </a:r>
            <a:r>
              <a:rPr lang="en-US" dirty="0" err="1" smtClean="0">
                <a:solidFill>
                  <a:srgbClr val="92D050"/>
                </a:solidFill>
              </a:rPr>
              <a:t>x,y,z</a:t>
            </a:r>
            <a:r>
              <a:rPr lang="en-US" dirty="0" smtClean="0">
                <a:solidFill>
                  <a:srgbClr val="92D050"/>
                </a:solidFill>
              </a:rPr>
              <a:t>    </a:t>
            </a:r>
            <a:endParaRPr lang="ar-IQ" dirty="0" smtClean="0">
              <a:solidFill>
                <a:srgbClr val="92D050"/>
              </a:solidFill>
            </a:endParaRPr>
          </a:p>
          <a:p>
            <a:pPr>
              <a:buNone/>
            </a:pPr>
            <a:r>
              <a:rPr lang="ar-IQ" dirty="0" smtClean="0">
                <a:solidFill>
                  <a:srgbClr val="92D050"/>
                </a:solidFill>
              </a:rPr>
              <a:t> مطلوب:- </a:t>
            </a:r>
            <a:r>
              <a:rPr lang="en-US" dirty="0" smtClean="0">
                <a:solidFill>
                  <a:srgbClr val="92D050"/>
                </a:solidFill>
              </a:rPr>
              <a:t>R=(X+Y+Z)</a:t>
            </a:r>
          </a:p>
          <a:p>
            <a:r>
              <a:rPr lang="en-US" dirty="0" smtClean="0">
                <a:solidFill>
                  <a:srgbClr val="92D050"/>
                </a:solidFill>
              </a:rPr>
              <a:t>10_start</a:t>
            </a:r>
          </a:p>
          <a:p>
            <a:r>
              <a:rPr lang="en-US" dirty="0" smtClean="0">
                <a:solidFill>
                  <a:srgbClr val="92D050"/>
                </a:solidFill>
              </a:rPr>
              <a:t>20_read</a:t>
            </a:r>
          </a:p>
          <a:p>
            <a:r>
              <a:rPr lang="en-US" dirty="0" smtClean="0">
                <a:solidFill>
                  <a:srgbClr val="92D050"/>
                </a:solidFill>
              </a:rPr>
              <a:t>30_r(</a:t>
            </a:r>
            <a:r>
              <a:rPr lang="en-US" dirty="0" err="1" smtClean="0">
                <a:solidFill>
                  <a:srgbClr val="92D050"/>
                </a:solidFill>
              </a:rPr>
              <a:t>x+y+z</a:t>
            </a:r>
            <a:r>
              <a:rPr lang="en-US" dirty="0" smtClean="0">
                <a:solidFill>
                  <a:srgbClr val="92D050"/>
                </a:solidFill>
              </a:rPr>
              <a:t>)/3</a:t>
            </a:r>
          </a:p>
          <a:p>
            <a:r>
              <a:rPr lang="en-US" dirty="0" smtClean="0">
                <a:solidFill>
                  <a:srgbClr val="92D050"/>
                </a:solidFill>
              </a:rPr>
              <a:t>40_print r</a:t>
            </a:r>
          </a:p>
          <a:p>
            <a:r>
              <a:rPr lang="en-US" dirty="0" smtClean="0">
                <a:solidFill>
                  <a:srgbClr val="92D050"/>
                </a:solidFill>
              </a:rPr>
              <a:t>50_end</a:t>
            </a:r>
          </a:p>
          <a:p>
            <a:pPr>
              <a:buNone/>
            </a:pPr>
            <a:endParaRPr lang="ar-IQ" dirty="0"/>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2" name="arrow.wav"/>
          </p:stSnd>
        </p:sndAc>
      </p:transition>
    </mc:Choice>
    <mc:Fallback>
      <p:transition spd="slow" advTm="5000">
        <p:split orient="vert"/>
        <p:sndAc>
          <p:stSnd>
            <p:snd r:embed="rId2" name="arrow.wav"/>
          </p:stSnd>
        </p:sndAc>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
            <a:ext cx="9144000" cy="1340767"/>
          </a:xfrm>
        </p:spPr>
        <p:txBody>
          <a:bodyPr>
            <a:normAutofit/>
          </a:bodyPr>
          <a:lstStyle/>
          <a:p>
            <a:r>
              <a:rPr lang="ar-IQ" sz="6600" dirty="0" smtClean="0"/>
              <a:t>2_المهيكله الشرطية </a:t>
            </a:r>
            <a:endParaRPr lang="ar-IQ" sz="6600" dirty="0"/>
          </a:p>
        </p:txBody>
      </p:sp>
      <p:sp>
        <p:nvSpPr>
          <p:cNvPr id="3" name="Subtitle 2"/>
          <p:cNvSpPr>
            <a:spLocks noGrp="1"/>
          </p:cNvSpPr>
          <p:nvPr>
            <p:ph type="subTitle" idx="1"/>
          </p:nvPr>
        </p:nvSpPr>
        <p:spPr>
          <a:xfrm>
            <a:off x="0" y="2204864"/>
            <a:ext cx="9144000" cy="4653136"/>
          </a:xfrm>
        </p:spPr>
        <p:txBody>
          <a:bodyPr>
            <a:normAutofit/>
          </a:bodyPr>
          <a:lstStyle/>
          <a:p>
            <a:r>
              <a:rPr lang="ar-IQ" dirty="0" smtClean="0"/>
              <a:t>وهي التي تحتوي على خطوات وأوامر شرطية اي بمعنى شرط التنفيذ اي اذا شرط التنفيذ تكون الاجابة بنعم تنفذ الخطوات متسلسلة..</a:t>
            </a:r>
          </a:p>
          <a:p>
            <a:r>
              <a:rPr lang="en-US" dirty="0" smtClean="0">
                <a:solidFill>
                  <a:schemeClr val="bg1">
                    <a:lumMod val="95000"/>
                    <a:lumOff val="5000"/>
                  </a:schemeClr>
                </a:solidFill>
              </a:rPr>
              <a:t>If   R&gt;=50 then print end</a:t>
            </a:r>
          </a:p>
          <a:p>
            <a:pPr algn="l"/>
            <a:r>
              <a:rPr lang="en-US" dirty="0" smtClean="0">
                <a:solidFill>
                  <a:schemeClr val="bg1">
                    <a:lumMod val="95000"/>
                    <a:lumOff val="5000"/>
                  </a:schemeClr>
                </a:solidFill>
              </a:rPr>
              <a:t>10_                start</a:t>
            </a:r>
          </a:p>
          <a:p>
            <a:pPr algn="l"/>
            <a:r>
              <a:rPr lang="en-US" dirty="0" smtClean="0">
                <a:solidFill>
                  <a:schemeClr val="bg1">
                    <a:lumMod val="95000"/>
                    <a:lumOff val="5000"/>
                  </a:schemeClr>
                </a:solidFill>
              </a:rPr>
              <a:t>20_        read </a:t>
            </a:r>
            <a:r>
              <a:rPr lang="en-US" dirty="0" err="1" smtClean="0">
                <a:solidFill>
                  <a:schemeClr val="bg1">
                    <a:lumMod val="95000"/>
                    <a:lumOff val="5000"/>
                  </a:schemeClr>
                </a:solidFill>
              </a:rPr>
              <a:t>x,y,z</a:t>
            </a:r>
            <a:endParaRPr lang="en-US" dirty="0" smtClean="0">
              <a:solidFill>
                <a:schemeClr val="bg1">
                  <a:lumMod val="95000"/>
                  <a:lumOff val="5000"/>
                </a:schemeClr>
              </a:solidFill>
            </a:endParaRPr>
          </a:p>
          <a:p>
            <a:pPr algn="l"/>
            <a:r>
              <a:rPr lang="en-US" dirty="0" smtClean="0">
                <a:solidFill>
                  <a:schemeClr val="bg1">
                    <a:lumMod val="95000"/>
                    <a:lumOff val="5000"/>
                  </a:schemeClr>
                </a:solidFill>
              </a:rPr>
              <a:t>30_       r(</a:t>
            </a:r>
            <a:r>
              <a:rPr lang="en-US" dirty="0" err="1" smtClean="0">
                <a:solidFill>
                  <a:schemeClr val="bg1">
                    <a:lumMod val="95000"/>
                    <a:lumOff val="5000"/>
                  </a:schemeClr>
                </a:solidFill>
              </a:rPr>
              <a:t>x+y+z</a:t>
            </a:r>
            <a:r>
              <a:rPr lang="en-US" dirty="0" smtClean="0">
                <a:solidFill>
                  <a:schemeClr val="bg1">
                    <a:lumMod val="95000"/>
                    <a:lumOff val="5000"/>
                  </a:schemeClr>
                </a:solidFill>
              </a:rPr>
              <a:t>)/3</a:t>
            </a:r>
          </a:p>
          <a:p>
            <a:pPr algn="l"/>
            <a:r>
              <a:rPr lang="en-US" dirty="0" smtClean="0">
                <a:solidFill>
                  <a:schemeClr val="bg1">
                    <a:lumMod val="95000"/>
                    <a:lumOff val="5000"/>
                  </a:schemeClr>
                </a:solidFill>
              </a:rPr>
              <a:t>40_if   r&gt;50 go to 50</a:t>
            </a:r>
          </a:p>
          <a:p>
            <a:pPr algn="l"/>
            <a:r>
              <a:rPr lang="en-US" dirty="0" smtClean="0">
                <a:solidFill>
                  <a:schemeClr val="bg1">
                    <a:lumMod val="95000"/>
                    <a:lumOff val="5000"/>
                  </a:schemeClr>
                </a:solidFill>
              </a:rPr>
              <a:t>50_          print   R </a:t>
            </a:r>
          </a:p>
          <a:p>
            <a:pPr algn="l"/>
            <a:r>
              <a:rPr lang="en-US" dirty="0" smtClean="0">
                <a:solidFill>
                  <a:schemeClr val="bg1">
                    <a:lumMod val="95000"/>
                    <a:lumOff val="5000"/>
                  </a:schemeClr>
                </a:solidFill>
              </a:rPr>
              <a:t>60_                  end.</a:t>
            </a:r>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3" name="arrow.wav"/>
          </p:stSnd>
        </p:sndAc>
      </p:transition>
    </mc:Choice>
    <mc:Fallback>
      <p:transition spd="slow" advTm="5000">
        <p:split orient="vert"/>
        <p:sndAc>
          <p:stSnd>
            <p:snd r:embed="rId3" name="arrow.wav"/>
          </p:stSnd>
        </p:sndAc>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1470025"/>
          </a:xfrm>
        </p:spPr>
        <p:txBody>
          <a:bodyPr>
            <a:normAutofit/>
          </a:bodyPr>
          <a:lstStyle/>
          <a:p>
            <a:r>
              <a:rPr lang="ar-IQ" dirty="0" smtClean="0"/>
              <a:t>سؤال:- عددان</a:t>
            </a:r>
            <a:r>
              <a:rPr lang="en-US" dirty="0" smtClean="0"/>
              <a:t>a b </a:t>
            </a:r>
            <a:r>
              <a:rPr lang="ar-IQ" dirty="0" smtClean="0"/>
              <a:t> اطبع العدد الاكبر.......</a:t>
            </a:r>
            <a:endParaRPr lang="ar-IQ" dirty="0"/>
          </a:p>
        </p:txBody>
      </p:sp>
      <p:sp>
        <p:nvSpPr>
          <p:cNvPr id="3" name="Subtitle 2"/>
          <p:cNvSpPr>
            <a:spLocks noGrp="1"/>
          </p:cNvSpPr>
          <p:nvPr>
            <p:ph type="subTitle" idx="1"/>
          </p:nvPr>
        </p:nvSpPr>
        <p:spPr>
          <a:xfrm>
            <a:off x="0" y="2132856"/>
            <a:ext cx="9144000" cy="4725144"/>
          </a:xfrm>
        </p:spPr>
        <p:txBody>
          <a:bodyPr>
            <a:normAutofit/>
          </a:bodyPr>
          <a:lstStyle/>
          <a:p>
            <a:pPr algn="l"/>
            <a:r>
              <a:rPr lang="en-US" dirty="0" smtClean="0"/>
              <a:t>10_ start</a:t>
            </a:r>
          </a:p>
          <a:p>
            <a:pPr algn="l"/>
            <a:r>
              <a:rPr lang="en-US" dirty="0" smtClean="0"/>
              <a:t>20_ read </a:t>
            </a:r>
            <a:r>
              <a:rPr lang="en-US" dirty="0" err="1" smtClean="0"/>
              <a:t>a,b</a:t>
            </a:r>
            <a:endParaRPr lang="en-US" dirty="0" smtClean="0"/>
          </a:p>
          <a:p>
            <a:pPr algn="l"/>
            <a:r>
              <a:rPr lang="en-US" dirty="0" smtClean="0"/>
              <a:t>30_ a=max</a:t>
            </a:r>
          </a:p>
          <a:p>
            <a:pPr algn="l"/>
            <a:r>
              <a:rPr lang="en-US" dirty="0" smtClean="0"/>
              <a:t>40_ if a&gt;b then go to  50</a:t>
            </a:r>
          </a:p>
          <a:p>
            <a:pPr algn="l"/>
            <a:r>
              <a:rPr lang="en-US" dirty="0" smtClean="0"/>
              <a:t>50_ print a</a:t>
            </a:r>
          </a:p>
          <a:p>
            <a:pPr algn="l"/>
            <a:r>
              <a:rPr lang="en-US" dirty="0" smtClean="0"/>
              <a:t>60_end</a:t>
            </a:r>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2" name="arrow.wav"/>
          </p:stSnd>
        </p:sndAc>
      </p:transition>
    </mc:Choice>
    <mc:Fallback>
      <p:transition spd="slow" advTm="5000">
        <p:split orient="vert"/>
        <p:sndAc>
          <p:stSnd>
            <p:snd r:embed="rId2" name="arrow.wav"/>
          </p:stSnd>
        </p:sndAc>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88640"/>
            <a:ext cx="9144000" cy="1470025"/>
          </a:xfrm>
        </p:spPr>
        <p:txBody>
          <a:bodyPr>
            <a:normAutofit/>
          </a:bodyPr>
          <a:lstStyle/>
          <a:p>
            <a:r>
              <a:rPr lang="ar-IQ" sz="7200" dirty="0" smtClean="0"/>
              <a:t>3_المهيكله المتكرره</a:t>
            </a:r>
            <a:endParaRPr lang="ar-IQ" sz="7200" dirty="0"/>
          </a:p>
        </p:txBody>
      </p:sp>
      <p:sp>
        <p:nvSpPr>
          <p:cNvPr id="3" name="Subtitle 2"/>
          <p:cNvSpPr>
            <a:spLocks noGrp="1"/>
          </p:cNvSpPr>
          <p:nvPr>
            <p:ph type="subTitle" idx="1"/>
          </p:nvPr>
        </p:nvSpPr>
        <p:spPr>
          <a:xfrm>
            <a:off x="0" y="2348880"/>
            <a:ext cx="9144000" cy="4032448"/>
          </a:xfrm>
        </p:spPr>
        <p:txBody>
          <a:bodyPr>
            <a:normAutofit/>
          </a:bodyPr>
          <a:lstStyle/>
          <a:p>
            <a:r>
              <a:rPr lang="ar-IQ" sz="6000" dirty="0" smtClean="0">
                <a:solidFill>
                  <a:schemeClr val="accent6">
                    <a:lumMod val="40000"/>
                    <a:lumOff val="60000"/>
                  </a:schemeClr>
                </a:solidFill>
              </a:rPr>
              <a:t>ويتم في هذا النوع من الهياكل تكرار تنفيذ مجموعه من الخطوات حسب ما تم ذكره في السؤال </a:t>
            </a:r>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2" name="arrow.wav"/>
          </p:stSnd>
        </p:sndAc>
      </p:transition>
    </mc:Choice>
    <mc:Fallback>
      <p:transition spd="slow" advTm="5000">
        <p:split orient="vert"/>
        <p:sndAc>
          <p:stSnd>
            <p:snd r:embed="rId2" name="arrow.wav"/>
          </p:stSnd>
        </p:sndAc>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32656"/>
            <a:ext cx="9144000" cy="1224136"/>
          </a:xfrm>
        </p:spPr>
        <p:txBody>
          <a:bodyPr>
            <a:normAutofit/>
          </a:bodyPr>
          <a:lstStyle/>
          <a:p>
            <a:r>
              <a:rPr lang="ar-IQ" sz="2400" dirty="0" smtClean="0"/>
              <a:t>مثال:-</a:t>
            </a:r>
            <a:r>
              <a:rPr lang="ar-IQ" sz="2400" dirty="0" smtClean="0">
                <a:solidFill>
                  <a:srgbClr val="FF0000"/>
                </a:solidFill>
              </a:rPr>
              <a:t>اكتب خوارزمية لناتج قسمه مجموعه اول خمس اعداد زوجية على مجموع اول خمسة اعداد فردية   1-10</a:t>
            </a:r>
            <a:br>
              <a:rPr lang="ar-IQ" sz="2400" dirty="0" smtClean="0">
                <a:solidFill>
                  <a:srgbClr val="FF0000"/>
                </a:solidFill>
              </a:rPr>
            </a:br>
            <a:r>
              <a:rPr lang="ar-IQ" sz="2400" dirty="0" smtClean="0">
                <a:solidFill>
                  <a:srgbClr val="FF0000"/>
                </a:solidFill>
              </a:rPr>
              <a:t>؟</a:t>
            </a:r>
            <a:endParaRPr lang="ar-IQ" sz="2400" dirty="0">
              <a:solidFill>
                <a:srgbClr val="FF0000"/>
              </a:solidFill>
            </a:endParaRPr>
          </a:p>
        </p:txBody>
      </p:sp>
      <p:sp>
        <p:nvSpPr>
          <p:cNvPr id="3" name="Content Placeholder 2"/>
          <p:cNvSpPr>
            <a:spLocks noGrp="1"/>
          </p:cNvSpPr>
          <p:nvPr>
            <p:ph idx="1"/>
          </p:nvPr>
        </p:nvSpPr>
        <p:spPr>
          <a:xfrm>
            <a:off x="0" y="1556792"/>
            <a:ext cx="9144000" cy="5040560"/>
          </a:xfrm>
        </p:spPr>
        <p:txBody>
          <a:bodyPr>
            <a:normAutofit fontScale="70000" lnSpcReduction="20000"/>
          </a:bodyPr>
          <a:lstStyle/>
          <a:p>
            <a:pPr>
              <a:buNone/>
            </a:pPr>
            <a:r>
              <a:rPr lang="ar-IQ" dirty="0" smtClean="0"/>
              <a:t>المعطيات:-الاعداد الفردية    </a:t>
            </a:r>
            <a:r>
              <a:rPr lang="en-US" dirty="0" smtClean="0"/>
              <a:t>s=s+2        s=2</a:t>
            </a:r>
          </a:p>
          <a:p>
            <a:pPr>
              <a:buNone/>
            </a:pPr>
            <a:r>
              <a:rPr lang="ar-IQ" dirty="0" smtClean="0"/>
              <a:t>الاعداد الزوجية </a:t>
            </a:r>
            <a:r>
              <a:rPr lang="en-US" dirty="0" smtClean="0"/>
              <a:t>z=z+2    z=0</a:t>
            </a:r>
          </a:p>
          <a:p>
            <a:pPr>
              <a:buNone/>
            </a:pPr>
            <a:r>
              <a:rPr lang="ar-IQ" dirty="0" smtClean="0"/>
              <a:t>المطلوب:- جمع الاعداد الفردية </a:t>
            </a:r>
            <a:r>
              <a:rPr lang="en-US" dirty="0" smtClean="0"/>
              <a:t>m=m+2</a:t>
            </a:r>
          </a:p>
          <a:p>
            <a:pPr>
              <a:buNone/>
            </a:pPr>
            <a:r>
              <a:rPr lang="ar-IQ" dirty="0" smtClean="0"/>
              <a:t>الاعداد الزوجية</a:t>
            </a:r>
            <a:r>
              <a:rPr lang="en-US" dirty="0" smtClean="0"/>
              <a:t>  n=</a:t>
            </a:r>
            <a:r>
              <a:rPr lang="en-US" dirty="0" err="1" smtClean="0"/>
              <a:t>n+z</a:t>
            </a:r>
            <a:r>
              <a:rPr lang="en-US" dirty="0" smtClean="0"/>
              <a:t>     </a:t>
            </a:r>
            <a:endParaRPr lang="en-US" dirty="0" smtClean="0">
              <a:solidFill>
                <a:schemeClr val="bg2">
                  <a:lumMod val="25000"/>
                </a:schemeClr>
              </a:solidFill>
            </a:endParaRPr>
          </a:p>
          <a:p>
            <a:pPr algn="l">
              <a:buNone/>
            </a:pPr>
            <a:r>
              <a:rPr lang="en-US" dirty="0" smtClean="0">
                <a:solidFill>
                  <a:schemeClr val="bg2">
                    <a:lumMod val="25000"/>
                  </a:schemeClr>
                </a:solidFill>
              </a:rPr>
              <a:t>10_start</a:t>
            </a:r>
          </a:p>
          <a:p>
            <a:pPr algn="l">
              <a:buNone/>
            </a:pPr>
            <a:r>
              <a:rPr lang="en-US" dirty="0" smtClean="0">
                <a:solidFill>
                  <a:schemeClr val="bg2">
                    <a:lumMod val="25000"/>
                  </a:schemeClr>
                </a:solidFill>
              </a:rPr>
              <a:t>20_s=1</a:t>
            </a:r>
          </a:p>
          <a:p>
            <a:pPr algn="l">
              <a:buNone/>
            </a:pPr>
            <a:r>
              <a:rPr lang="en-US" dirty="0" smtClean="0">
                <a:solidFill>
                  <a:schemeClr val="bg2">
                    <a:lumMod val="25000"/>
                  </a:schemeClr>
                </a:solidFill>
              </a:rPr>
              <a:t>30_s=s+2</a:t>
            </a:r>
          </a:p>
          <a:p>
            <a:pPr algn="l">
              <a:buNone/>
            </a:pPr>
            <a:r>
              <a:rPr lang="en-US" dirty="0" smtClean="0">
                <a:solidFill>
                  <a:schemeClr val="bg2">
                    <a:lumMod val="25000"/>
                  </a:schemeClr>
                </a:solidFill>
              </a:rPr>
              <a:t>40_if s&gt;=10 then go to 30</a:t>
            </a:r>
          </a:p>
          <a:p>
            <a:pPr algn="l">
              <a:buNone/>
            </a:pPr>
            <a:r>
              <a:rPr lang="en-US" dirty="0" smtClean="0">
                <a:solidFill>
                  <a:schemeClr val="bg2">
                    <a:lumMod val="25000"/>
                  </a:schemeClr>
                </a:solidFill>
              </a:rPr>
              <a:t>50_m=</a:t>
            </a:r>
            <a:r>
              <a:rPr lang="en-US" dirty="0" err="1" smtClean="0">
                <a:solidFill>
                  <a:schemeClr val="bg2">
                    <a:lumMod val="25000"/>
                  </a:schemeClr>
                </a:solidFill>
              </a:rPr>
              <a:t>m+s</a:t>
            </a:r>
            <a:endParaRPr lang="en-US" dirty="0" smtClean="0">
              <a:solidFill>
                <a:schemeClr val="bg2">
                  <a:lumMod val="25000"/>
                </a:schemeClr>
              </a:solidFill>
            </a:endParaRPr>
          </a:p>
          <a:p>
            <a:pPr algn="l">
              <a:buNone/>
            </a:pPr>
            <a:r>
              <a:rPr lang="en-US" dirty="0" smtClean="0">
                <a:solidFill>
                  <a:schemeClr val="bg2">
                    <a:lumMod val="25000"/>
                  </a:schemeClr>
                </a:solidFill>
              </a:rPr>
              <a:t>60_z=0</a:t>
            </a:r>
          </a:p>
          <a:p>
            <a:pPr algn="l">
              <a:buNone/>
            </a:pPr>
            <a:r>
              <a:rPr lang="en-US" dirty="0" smtClean="0">
                <a:solidFill>
                  <a:schemeClr val="bg2">
                    <a:lumMod val="25000"/>
                  </a:schemeClr>
                </a:solidFill>
              </a:rPr>
              <a:t>70_z=z+2</a:t>
            </a:r>
          </a:p>
          <a:p>
            <a:pPr algn="l">
              <a:buNone/>
            </a:pPr>
            <a:r>
              <a:rPr lang="en-US" dirty="0" smtClean="0">
                <a:solidFill>
                  <a:schemeClr val="bg2">
                    <a:lumMod val="25000"/>
                  </a:schemeClr>
                </a:solidFill>
              </a:rPr>
              <a:t>80_if  z&gt;+10 then go to 70</a:t>
            </a:r>
          </a:p>
          <a:p>
            <a:pPr algn="l">
              <a:buNone/>
            </a:pPr>
            <a:r>
              <a:rPr lang="en-US" dirty="0" smtClean="0">
                <a:solidFill>
                  <a:schemeClr val="bg2">
                    <a:lumMod val="25000"/>
                  </a:schemeClr>
                </a:solidFill>
              </a:rPr>
              <a:t>90_n=</a:t>
            </a:r>
            <a:r>
              <a:rPr lang="en-US" dirty="0" err="1" smtClean="0">
                <a:solidFill>
                  <a:schemeClr val="bg2">
                    <a:lumMod val="25000"/>
                  </a:schemeClr>
                </a:solidFill>
              </a:rPr>
              <a:t>n+z</a:t>
            </a:r>
            <a:endParaRPr lang="en-US" dirty="0" smtClean="0">
              <a:solidFill>
                <a:schemeClr val="bg2">
                  <a:lumMod val="25000"/>
                </a:schemeClr>
              </a:solidFill>
            </a:endParaRPr>
          </a:p>
          <a:p>
            <a:pPr algn="l">
              <a:buNone/>
            </a:pPr>
            <a:r>
              <a:rPr lang="en-US" dirty="0" smtClean="0">
                <a:solidFill>
                  <a:schemeClr val="bg2">
                    <a:lumMod val="25000"/>
                  </a:schemeClr>
                </a:solidFill>
              </a:rPr>
              <a:t>100_x=M/n</a:t>
            </a:r>
          </a:p>
          <a:p>
            <a:pPr algn="l">
              <a:buNone/>
            </a:pPr>
            <a:r>
              <a:rPr lang="en-US" dirty="0" smtClean="0">
                <a:solidFill>
                  <a:schemeClr val="bg2">
                    <a:lumMod val="25000"/>
                  </a:schemeClr>
                </a:solidFill>
              </a:rPr>
              <a:t>110_printx</a:t>
            </a:r>
          </a:p>
          <a:p>
            <a:pPr algn="l">
              <a:buNone/>
            </a:pPr>
            <a:r>
              <a:rPr lang="en-US" dirty="0" smtClean="0">
                <a:solidFill>
                  <a:schemeClr val="bg2">
                    <a:lumMod val="25000"/>
                  </a:schemeClr>
                </a:solidFill>
              </a:rPr>
              <a:t>120_end</a:t>
            </a:r>
            <a:endParaRPr lang="ar-IQ" dirty="0" smtClean="0">
              <a:solidFill>
                <a:schemeClr val="bg2">
                  <a:lumMod val="25000"/>
                </a:schemeClr>
              </a:solidFill>
            </a:endParaRPr>
          </a:p>
          <a:p>
            <a:pPr>
              <a:buNone/>
            </a:pPr>
            <a:endParaRPr lang="ar-IQ" dirty="0">
              <a:solidFill>
                <a:schemeClr val="bg2">
                  <a:lumMod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5000">
        <p:split orient="vert"/>
        <p:sndAc>
          <p:stSnd>
            <p:snd r:embed="rId2" name="arrow.wav"/>
          </p:stSnd>
        </p:sndAc>
      </p:transition>
    </mc:Choice>
    <mc:Fallback>
      <p:transition spd="slow" advTm="5000">
        <p:split orient="vert"/>
        <p:sndAc>
          <p:stSnd>
            <p:snd r:embed="rId2" name="arrow.wav"/>
          </p:stSnd>
        </p:sndAc>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390</TotalTime>
  <Words>1384</Words>
  <Application>Microsoft Office PowerPoint</Application>
  <PresentationFormat>On-screen Show (4:3)</PresentationFormat>
  <Paragraphs>256</Paragraphs>
  <Slides>27</Slides>
  <Notes>3</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Apex</vt:lpstr>
      <vt:lpstr>الخوارزمية</vt:lpstr>
      <vt:lpstr>تعريف وتحليل المسألة بالخوارزمية</vt:lpstr>
      <vt:lpstr>مثال... ايجاد مساحه مربع اذا علمت ان طول ضلعه 3 ؟</vt:lpstr>
      <vt:lpstr>انواع الخوارزميات</vt:lpstr>
      <vt:lpstr>مثال:-امتحن طالب سادس 3 مواد فيزياء رياضيات احياء ضع الخوارزمية المناسبة للحصول على المتوسط الحسابي للدرجات؟</vt:lpstr>
      <vt:lpstr>2_المهيكله الشرطية </vt:lpstr>
      <vt:lpstr>سؤال:- عددانa b  اطبع العدد الاكبر.......</vt:lpstr>
      <vt:lpstr>3_المهيكله المتكرره</vt:lpstr>
      <vt:lpstr>مثال:-اكتب خوارزمية لناتج قسمه مجموعه اول خمس اعداد زوجية على مجموع اول خمسة اعداد فردية   1-10 ؟</vt:lpstr>
      <vt:lpstr>سؤال:- لديك خمسه عشرا عددا استخرج الاعداد السالبه والموجبة والتي تساوي صفر؟؟</vt:lpstr>
      <vt:lpstr>سؤال:-اجمع الاعداد معدومه تبدأمن 2- وزيادة 0.2 ل 12 عدد؟؟؟؟</vt:lpstr>
      <vt:lpstr> المخطط الانسيابي:-عبارة عن خارطه تصف تسلسل الخطوات المتبعه لكل مسألة وذلك بأستعمال اشكال متفق عليها</vt:lpstr>
      <vt:lpstr>PowerPoint Presentation</vt:lpstr>
      <vt:lpstr>س / عدد انواع الخوارزميات موضح ذلك بمخطط انسيابي لكل خوارزمية ؟</vt:lpstr>
      <vt:lpstr>تصميم الخوارزمية</vt:lpstr>
      <vt:lpstr>سؤال:- عدد مراحل تطور البرنامج.؟؟</vt:lpstr>
      <vt:lpstr>صفات تطور البرنامج...؟</vt:lpstr>
      <vt:lpstr>مراحل تطبيق البرنامج:-</vt:lpstr>
      <vt:lpstr>مرحلة التعريف...</vt:lpstr>
      <vt:lpstr>تصميم البرنامج:-</vt:lpstr>
      <vt:lpstr>اخطاء تصميم البرنامج...؟؟</vt:lpstr>
      <vt:lpstr>س:-عدد اهم النقاط الرئيسية التي تخص اسلوب التصميم من الاعلى الى الاسفل؟</vt:lpstr>
      <vt:lpstr>المرحلة الخامسه,,التوثيق والصيانه</vt:lpstr>
      <vt:lpstr>س:-عدد طرق تصميم البرنامج واشرح الطريقه المناسبة واذكر السبب؟؟</vt:lpstr>
      <vt:lpstr>س:-عرف البرنامج الفرعي والبرنامج الرئيسي؟؟؟</vt:lpstr>
      <vt:lpstr>الروتينات الفرعيه </vt:lpstr>
      <vt:lpstr>The end…</vt:lpstr>
    </vt:vector>
  </TitlesOfParts>
  <Company>Enjoy My Fine Releases.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الخوارزمية</dc:title>
  <dc:creator>ali</dc:creator>
  <cp:lastModifiedBy>ali</cp:lastModifiedBy>
  <cp:revision>58</cp:revision>
  <dcterms:created xsi:type="dcterms:W3CDTF">2017-03-02T13:52:29Z</dcterms:created>
  <dcterms:modified xsi:type="dcterms:W3CDTF">2017-03-04T20:30:33Z</dcterms:modified>
</cp:coreProperties>
</file>